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theme/theme5.xml" ContentType="application/vnd.openxmlformats-officedocument.them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Default Extension="bin" ContentType="application/vnd.openxmlformats-officedocument.oleObject"/>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tags/tag5.xml" ContentType="application/vnd.openxmlformats-officedocument.presentationml.tags+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tags/tag3.xml" ContentType="application/vnd.openxmlformats-officedocument.presentationml.tags+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Masters/slideMaster5.xml" ContentType="application/vnd.openxmlformats-officedocument.presentationml.slideMaster+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theme/theme7.xml" ContentType="application/vnd.openxmlformats-officedocument.them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tags/tag2.xml" ContentType="application/vnd.openxmlformats-officedocument.presentationml.tags+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50" r:id="rId1"/>
    <p:sldMasterId id="2147483728" r:id="rId2"/>
    <p:sldMasterId id="2147483732" r:id="rId3"/>
    <p:sldMasterId id="2147483725" r:id="rId4"/>
    <p:sldMasterId id="2147483726" r:id="rId5"/>
  </p:sldMasterIdLst>
  <p:notesMasterIdLst>
    <p:notesMasterId r:id="rId55"/>
  </p:notesMasterIdLst>
  <p:handoutMasterIdLst>
    <p:handoutMasterId r:id="rId56"/>
  </p:handoutMasterIdLst>
  <p:sldIdLst>
    <p:sldId id="418" r:id="rId6"/>
    <p:sldId id="1337" r:id="rId7"/>
    <p:sldId id="1340" r:id="rId8"/>
    <p:sldId id="1338" r:id="rId9"/>
    <p:sldId id="1341" r:id="rId10"/>
    <p:sldId id="1355" r:id="rId11"/>
    <p:sldId id="1244" r:id="rId12"/>
    <p:sldId id="1245" r:id="rId13"/>
    <p:sldId id="1246" r:id="rId14"/>
    <p:sldId id="1247" r:id="rId15"/>
    <p:sldId id="1248" r:id="rId16"/>
    <p:sldId id="1249" r:id="rId17"/>
    <p:sldId id="1250" r:id="rId18"/>
    <p:sldId id="1251" r:id="rId19"/>
    <p:sldId id="1252" r:id="rId20"/>
    <p:sldId id="1253" r:id="rId21"/>
    <p:sldId id="1254" r:id="rId22"/>
    <p:sldId id="1255" r:id="rId23"/>
    <p:sldId id="1344" r:id="rId24"/>
    <p:sldId id="1342" r:id="rId25"/>
    <p:sldId id="1256" r:id="rId26"/>
    <p:sldId id="1257" r:id="rId27"/>
    <p:sldId id="1258" r:id="rId28"/>
    <p:sldId id="1259" r:id="rId29"/>
    <p:sldId id="1261" r:id="rId30"/>
    <p:sldId id="1262" r:id="rId31"/>
    <p:sldId id="1265" r:id="rId32"/>
    <p:sldId id="1266" r:id="rId33"/>
    <p:sldId id="1267" r:id="rId34"/>
    <p:sldId id="1268" r:id="rId35"/>
    <p:sldId id="1269" r:id="rId36"/>
    <p:sldId id="1270" r:id="rId37"/>
    <p:sldId id="1271" r:id="rId38"/>
    <p:sldId id="1272" r:id="rId39"/>
    <p:sldId id="1353" r:id="rId40"/>
    <p:sldId id="1274" r:id="rId41"/>
    <p:sldId id="1279" r:id="rId42"/>
    <p:sldId id="1280" r:id="rId43"/>
    <p:sldId id="1281" r:id="rId44"/>
    <p:sldId id="1282" r:id="rId45"/>
    <p:sldId id="1283" r:id="rId46"/>
    <p:sldId id="1287" r:id="rId47"/>
    <p:sldId id="1288" r:id="rId48"/>
    <p:sldId id="1289" r:id="rId49"/>
    <p:sldId id="1290" r:id="rId50"/>
    <p:sldId id="1293" r:id="rId51"/>
    <p:sldId id="1189" r:id="rId52"/>
    <p:sldId id="1295" r:id="rId53"/>
    <p:sldId id="1359" r:id="rId54"/>
  </p:sldIdLst>
  <p:sldSz cx="9144000" cy="6858000" type="screen4x3"/>
  <p:notesSz cx="7099300" cy="10234613"/>
  <p:embeddedFontLst>
    <p:embeddedFont>
      <p:font typeface="CMMI10"/>
      <p:regular r:id="rId57"/>
    </p:embeddedFont>
    <p:embeddedFont>
      <p:font typeface="CMMI7"/>
      <p:regular r:id="rId58"/>
    </p:embeddedFont>
    <p:embeddedFont>
      <p:font typeface="CMR10"/>
      <p:regular r:id="rId59"/>
    </p:embeddedFont>
    <p:embeddedFont>
      <p:font typeface="CMR7"/>
      <p:regular r:id="rId60"/>
    </p:embeddedFont>
    <p:embeddedFont>
      <p:font typeface="CMSY7"/>
      <p:regular r:id="rId61"/>
    </p:embeddedFont>
    <p:embeddedFont>
      <p:font typeface="CMEX10"/>
      <p:regular r:id="rId62"/>
    </p:embeddedFont>
    <p:embeddedFont>
      <p:font typeface="CMSY10"/>
      <p:regular r:id="rId63"/>
    </p:embeddedFont>
    <p:embeddedFont>
      <p:font typeface="Calibri" pitchFamily="34" charset="0"/>
      <p:regular r:id="rId64"/>
      <p:bold r:id="rId65"/>
      <p:italic r:id="rId66"/>
      <p:boldItalic r:id="rId67"/>
    </p:embeddedFont>
    <p:embeddedFont>
      <p:font typeface="Tahoma" pitchFamily="34" charset="0"/>
      <p:regular r:id="rId68"/>
      <p:bold r:id="rId69"/>
    </p:embeddedFont>
    <p:embeddedFont>
      <p:font typeface="Wingdings 3" pitchFamily="18" charset="2"/>
      <p:regular r:id="rId70"/>
    </p:embeddedFont>
  </p:embeddedFontLst>
  <p:custDataLst>
    <p:tags r:id="rId71"/>
  </p:custDataLst>
  <p:defaultTextStyle>
    <a:defPPr>
      <a:defRPr lang="en-US"/>
    </a:defPPr>
    <a:lvl1pPr algn="ctr" rtl="0" fontAlgn="base">
      <a:spcBef>
        <a:spcPct val="0"/>
      </a:spcBef>
      <a:spcAft>
        <a:spcPct val="0"/>
      </a:spcAft>
      <a:defRPr sz="2400" kern="1200">
        <a:solidFill>
          <a:schemeClr val="tx1"/>
        </a:solidFill>
        <a:latin typeface="Arial" charset="0"/>
        <a:ea typeface="+mn-ea"/>
        <a:cs typeface="+mn-cs"/>
      </a:defRPr>
    </a:lvl1pPr>
    <a:lvl2pPr marL="457200" algn="ctr" rtl="0" fontAlgn="base">
      <a:spcBef>
        <a:spcPct val="0"/>
      </a:spcBef>
      <a:spcAft>
        <a:spcPct val="0"/>
      </a:spcAft>
      <a:defRPr sz="2400" kern="1200">
        <a:solidFill>
          <a:schemeClr val="tx1"/>
        </a:solidFill>
        <a:latin typeface="Arial" charset="0"/>
        <a:ea typeface="+mn-ea"/>
        <a:cs typeface="+mn-cs"/>
      </a:defRPr>
    </a:lvl2pPr>
    <a:lvl3pPr marL="914400" algn="ctr" rtl="0" fontAlgn="base">
      <a:spcBef>
        <a:spcPct val="0"/>
      </a:spcBef>
      <a:spcAft>
        <a:spcPct val="0"/>
      </a:spcAft>
      <a:defRPr sz="2400" kern="1200">
        <a:solidFill>
          <a:schemeClr val="tx1"/>
        </a:solidFill>
        <a:latin typeface="Arial" charset="0"/>
        <a:ea typeface="+mn-ea"/>
        <a:cs typeface="+mn-cs"/>
      </a:defRPr>
    </a:lvl3pPr>
    <a:lvl4pPr marL="1371600" algn="ctr" rtl="0" fontAlgn="base">
      <a:spcBef>
        <a:spcPct val="0"/>
      </a:spcBef>
      <a:spcAft>
        <a:spcPct val="0"/>
      </a:spcAft>
      <a:defRPr sz="2400" kern="1200">
        <a:solidFill>
          <a:schemeClr val="tx1"/>
        </a:solidFill>
        <a:latin typeface="Arial" charset="0"/>
        <a:ea typeface="+mn-ea"/>
        <a:cs typeface="+mn-cs"/>
      </a:defRPr>
    </a:lvl4pPr>
    <a:lvl5pPr marL="1828800" algn="ctr" rtl="0" fontAlgn="base">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469C"/>
    <a:srgbClr val="3366FF"/>
    <a:srgbClr val="0D86FF"/>
    <a:srgbClr val="3366CC"/>
    <a:srgbClr val="6A80F0"/>
    <a:srgbClr val="FFFF99"/>
    <a:srgbClr val="33CC33"/>
    <a:srgbClr val="FD9B93"/>
    <a:srgbClr val="FD9D93"/>
    <a:srgbClr val="FECBA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45" autoAdjust="0"/>
    <p:restoredTop sz="99799" autoAdjust="0"/>
  </p:normalViewPr>
  <p:slideViewPr>
    <p:cSldViewPr snapToGrid="0">
      <p:cViewPr varScale="1">
        <p:scale>
          <a:sx n="139" d="100"/>
          <a:sy n="139" d="100"/>
        </p:scale>
        <p:origin x="-888" y="-90"/>
      </p:cViewPr>
      <p:guideLst>
        <p:guide orient="horz" pos="3422"/>
        <p:guide orient="horz" pos="2299"/>
        <p:guide pos="5445"/>
        <p:guide pos="5759"/>
        <p:guide pos="2878"/>
        <p:guide pos="322"/>
      </p:guideLst>
    </p:cSldViewPr>
  </p:slideViewPr>
  <p:outlineViewPr>
    <p:cViewPr>
      <p:scale>
        <a:sx n="33" d="100"/>
        <a:sy n="33" d="100"/>
      </p:scale>
      <p:origin x="0" y="0"/>
    </p:cViewPr>
    <p:sldLst>
      <p:sld r:id="rId1" collapse="1"/>
      <p:sld r:id="rId2" collapse="1"/>
      <p:sld r:id="rId3" collapse="1"/>
      <p:sld r:id="rId4" collapse="1"/>
      <p:sld r:id="rId5" collapse="1"/>
    </p:sldLst>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notesMaster" Target="notesMasters/notesMaster1.xml"/><Relationship Id="rId63" Type="http://schemas.openxmlformats.org/officeDocument/2006/relationships/font" Target="fonts/font7.fntdata"/><Relationship Id="rId68" Type="http://schemas.openxmlformats.org/officeDocument/2006/relationships/font" Target="fonts/font12.fntdata"/><Relationship Id="rId7" Type="http://schemas.openxmlformats.org/officeDocument/2006/relationships/slide" Target="slides/slide2.xml"/><Relationship Id="rId71"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font" Target="fonts/font2.fntdata"/><Relationship Id="rId66" Type="http://schemas.openxmlformats.org/officeDocument/2006/relationships/font" Target="fonts/font10.fntdata"/><Relationship Id="rId7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1.fntdata"/><Relationship Id="rId61" Type="http://schemas.openxmlformats.org/officeDocument/2006/relationships/font" Target="fonts/font5.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font" Target="fonts/font4.fntdata"/><Relationship Id="rId65" Type="http://schemas.openxmlformats.org/officeDocument/2006/relationships/font" Target="fonts/font9.fntdata"/><Relationship Id="rId73"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handoutMaster" Target="handoutMasters/handoutMaster1.xml"/><Relationship Id="rId64" Type="http://schemas.openxmlformats.org/officeDocument/2006/relationships/font" Target="fonts/font8.fntdata"/><Relationship Id="rId69" Type="http://schemas.openxmlformats.org/officeDocument/2006/relationships/font" Target="fonts/font13.fntdata"/><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3.fntdata"/><Relationship Id="rId67" Type="http://schemas.openxmlformats.org/officeDocument/2006/relationships/font" Target="fonts/font11.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font" Target="fonts/font6.fntdata"/><Relationship Id="rId70" Type="http://schemas.openxmlformats.org/officeDocument/2006/relationships/font" Target="fonts/font14.fntdata"/><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s>
</file>

<file path=ppt/_rels/viewProps.xml.rels><?xml version="1.0" encoding="UTF-8" standalone="yes"?>
<Relationships xmlns="http://schemas.openxmlformats.org/package/2006/relationships"><Relationship Id="rId3" Type="http://schemas.openxmlformats.org/officeDocument/2006/relationships/slide" Target="slides/slide21.xml"/><Relationship Id="rId2" Type="http://schemas.openxmlformats.org/officeDocument/2006/relationships/slide" Target="slides/slide7.xml"/><Relationship Id="rId1" Type="http://schemas.openxmlformats.org/officeDocument/2006/relationships/slide" Target="slides/slide1.xml"/><Relationship Id="rId5" Type="http://schemas.openxmlformats.org/officeDocument/2006/relationships/slide" Target="slides/slide47.xml"/><Relationship Id="rId4" Type="http://schemas.openxmlformats.org/officeDocument/2006/relationships/slide" Target="slides/slide3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0050"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30051" name="Rectangle 3"/>
          <p:cNvSpPr>
            <a:spLocks noGrp="1" noChangeArrowheads="1"/>
          </p:cNvSpPr>
          <p:nvPr>
            <p:ph type="dt" sz="quarter"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30052" name="Rectangle 4"/>
          <p:cNvSpPr>
            <a:spLocks noGrp="1" noChangeArrowheads="1"/>
          </p:cNvSpPr>
          <p:nvPr>
            <p:ph type="ftr" sz="quarter" idx="2"/>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30053" name="Rectangle 5"/>
          <p:cNvSpPr>
            <a:spLocks noGrp="1" noChangeArrowheads="1"/>
          </p:cNvSpPr>
          <p:nvPr>
            <p:ph type="sldNum" sz="quarter" idx="3"/>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80DA2F1B-31D6-478C-9326-E121770B26CB}" type="slidenum">
              <a:rPr lang="en-US"/>
              <a:pPr/>
              <a:t>‹#›</a:t>
            </a:fld>
            <a:endParaRPr lang="en-US"/>
          </a:p>
        </p:txBody>
      </p:sp>
    </p:spTree>
    <p:extLst>
      <p:ext uri="{BB962C8B-B14F-4D97-AF65-F5344CB8AC3E}">
        <p14:creationId xmlns:p14="http://schemas.microsoft.com/office/powerpoint/2010/main" xmlns="" val="14706939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4099"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4100"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p:spPr>
      </p:sp>
      <p:sp>
        <p:nvSpPr>
          <p:cNvPr id="4101"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02"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4103"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pPr/>
              <a:t>‹#›</a:t>
            </a:fld>
            <a:endParaRPr lang="en-US"/>
          </a:p>
        </p:txBody>
      </p:sp>
    </p:spTree>
    <p:extLst>
      <p:ext uri="{BB962C8B-B14F-4D97-AF65-F5344CB8AC3E}">
        <p14:creationId xmlns:p14="http://schemas.microsoft.com/office/powerpoint/2010/main" xmlns="" val="131497198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4AC371-341D-47DC-B0AB-7C4BD5C70A36}" type="slidenum">
              <a:rPr lang="en-US"/>
              <a:pPr/>
              <a:t>1</a:t>
            </a:fld>
            <a:endParaRPr lang="en-US"/>
          </a:p>
        </p:txBody>
      </p:sp>
      <p:sp>
        <p:nvSpPr>
          <p:cNvPr id="189442" name="Rectangle 2"/>
          <p:cNvSpPr>
            <a:spLocks noGrp="1" noRot="1" noChangeAspect="1" noChangeArrowheads="1" noTextEdit="1"/>
          </p:cNvSpPr>
          <p:nvPr>
            <p:ph type="sldImg"/>
          </p:nvPr>
        </p:nvSpPr>
        <p:spPr>
          <a:xfrm>
            <a:off x="941388" y="728663"/>
            <a:ext cx="5187950" cy="3890962"/>
          </a:xfrm>
          <a:ln/>
        </p:spPr>
      </p:sp>
      <p:sp>
        <p:nvSpPr>
          <p:cNvPr id="189443" name="Rectangle 3"/>
          <p:cNvSpPr>
            <a:spLocks noGrp="1" noChangeArrowheads="1"/>
          </p:cNvSpPr>
          <p:nvPr>
            <p:ph type="body" idx="1"/>
          </p:nvPr>
        </p:nvSpPr>
        <p:spPr>
          <a:xfrm>
            <a:off x="939801" y="4862514"/>
            <a:ext cx="5186363" cy="4619625"/>
          </a:xfrm>
        </p:spPr>
        <p:txBody>
          <a:bodyPr/>
          <a:lstStyle/>
          <a:p>
            <a:endParaRPr lang="de-C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4AC371-341D-47DC-B0AB-7C4BD5C70A36}" type="slidenum">
              <a:rPr lang="en-US"/>
              <a:pPr/>
              <a:t>7</a:t>
            </a:fld>
            <a:endParaRPr lang="en-US"/>
          </a:p>
        </p:txBody>
      </p:sp>
      <p:sp>
        <p:nvSpPr>
          <p:cNvPr id="189442" name="Rectangle 2"/>
          <p:cNvSpPr>
            <a:spLocks noGrp="1" noRot="1" noChangeAspect="1" noChangeArrowheads="1" noTextEdit="1"/>
          </p:cNvSpPr>
          <p:nvPr>
            <p:ph type="sldImg"/>
          </p:nvPr>
        </p:nvSpPr>
        <p:spPr>
          <a:xfrm>
            <a:off x="941388" y="728663"/>
            <a:ext cx="5187950" cy="3890962"/>
          </a:xfrm>
          <a:ln/>
        </p:spPr>
      </p:sp>
      <p:sp>
        <p:nvSpPr>
          <p:cNvPr id="189443" name="Rectangle 3"/>
          <p:cNvSpPr>
            <a:spLocks noGrp="1" noChangeArrowheads="1"/>
          </p:cNvSpPr>
          <p:nvPr>
            <p:ph type="body" idx="1"/>
          </p:nvPr>
        </p:nvSpPr>
        <p:spPr>
          <a:xfrm>
            <a:off x="939802" y="4862515"/>
            <a:ext cx="5186363" cy="4619625"/>
          </a:xfrm>
        </p:spPr>
        <p:txBody>
          <a:bodyPr/>
          <a:lstStyle/>
          <a:p>
            <a:endParaRPr lang="de-C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64827A4-1874-45A0-B028-C3DA28AEE936}" type="slidenum">
              <a:rPr lang="en-US"/>
              <a:pPr/>
              <a:t>8</a:t>
            </a:fld>
            <a:endParaRPr lang="en-US"/>
          </a:p>
        </p:txBody>
      </p:sp>
      <p:sp>
        <p:nvSpPr>
          <p:cNvPr id="718850" name="Rectangle 2"/>
          <p:cNvSpPr>
            <a:spLocks noGrp="1" noRot="1" noChangeAspect="1" noChangeArrowheads="1" noTextEdit="1"/>
          </p:cNvSpPr>
          <p:nvPr>
            <p:ph type="sldImg"/>
          </p:nvPr>
        </p:nvSpPr>
        <p:spPr>
          <a:xfrm>
            <a:off x="990600" y="766763"/>
            <a:ext cx="5119688" cy="3838575"/>
          </a:xfrm>
          <a:ln/>
        </p:spPr>
      </p:sp>
      <p:sp>
        <p:nvSpPr>
          <p:cNvPr id="718851" name="Rectangle 3"/>
          <p:cNvSpPr>
            <a:spLocks noGrp="1" noChangeArrowheads="1"/>
          </p:cNvSpPr>
          <p:nvPr>
            <p:ph type="body" idx="1"/>
          </p:nvPr>
        </p:nvSpPr>
        <p:spPr>
          <a:xfrm>
            <a:off x="711965" y="4861528"/>
            <a:ext cx="5675372" cy="4605741"/>
          </a:xfrm>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877472-AAA9-4063-ABBE-FF04F63CB24A}" type="slidenum">
              <a:rPr lang="en-US"/>
              <a:pPr/>
              <a:t>9</a:t>
            </a:fld>
            <a:endParaRPr lang="en-US"/>
          </a:p>
        </p:txBody>
      </p:sp>
      <p:sp>
        <p:nvSpPr>
          <p:cNvPr id="1342466" name="Rectangle 2"/>
          <p:cNvSpPr>
            <a:spLocks noGrp="1" noRot="1" noChangeAspect="1" noChangeArrowheads="1" noTextEdit="1"/>
          </p:cNvSpPr>
          <p:nvPr>
            <p:ph type="sldImg"/>
          </p:nvPr>
        </p:nvSpPr>
        <p:spPr>
          <a:ln/>
        </p:spPr>
      </p:sp>
      <p:sp>
        <p:nvSpPr>
          <p:cNvPr id="13424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3V layout</a:t>
            </a:r>
          </a:p>
          <a:p>
            <a:r>
              <a:rPr lang="de-CH" dirty="0" smtClean="0"/>
              <a:t>Light </a:t>
            </a:r>
            <a:r>
              <a:rPr lang="de-CH" dirty="0" err="1" smtClean="0"/>
              <a:t>bulb</a:t>
            </a:r>
            <a:r>
              <a:rPr lang="de-CH" dirty="0" smtClean="0"/>
              <a:t>:</a:t>
            </a:r>
            <a:r>
              <a:rPr lang="de-CH" baseline="0" dirty="0" smtClean="0"/>
              <a:t> 13W</a:t>
            </a:r>
            <a:endParaRPr lang="de-CH" dirty="0" smtClean="0"/>
          </a:p>
          <a:p>
            <a:r>
              <a:rPr lang="de-CH" dirty="0" err="1" smtClean="0"/>
              <a:t>Standby</a:t>
            </a:r>
            <a:r>
              <a:rPr lang="de-CH" baseline="0" dirty="0" smtClean="0"/>
              <a:t> of (</a:t>
            </a:r>
            <a:r>
              <a:rPr lang="de-CH" baseline="0" dirty="0" err="1" smtClean="0"/>
              <a:t>some</a:t>
            </a:r>
            <a:r>
              <a:rPr lang="de-CH" baseline="0" dirty="0" smtClean="0"/>
              <a:t>) </a:t>
            </a:r>
            <a:r>
              <a:rPr lang="de-CH" baseline="0" dirty="0" err="1" smtClean="0"/>
              <a:t>stereos</a:t>
            </a:r>
            <a:r>
              <a:rPr lang="de-CH" baseline="0" dirty="0" smtClean="0"/>
              <a:t>: 20W</a:t>
            </a:r>
          </a:p>
          <a:p>
            <a:r>
              <a:rPr lang="de-CH" baseline="0" dirty="0" smtClean="0"/>
              <a:t>TV: 250W</a:t>
            </a:r>
          </a:p>
          <a:p>
            <a:endParaRPr lang="en-US" dirty="0"/>
          </a:p>
        </p:txBody>
      </p:sp>
      <p:sp>
        <p:nvSpPr>
          <p:cNvPr id="4" name="Slide Number Placeholder 3"/>
          <p:cNvSpPr>
            <a:spLocks noGrp="1"/>
          </p:cNvSpPr>
          <p:nvPr>
            <p:ph type="sldNum" sz="quarter" idx="10"/>
          </p:nvPr>
        </p:nvSpPr>
        <p:spPr/>
        <p:txBody>
          <a:bodyPr/>
          <a:lstStyle/>
          <a:p>
            <a:fld id="{A9A0EA98-5831-4853-B862-C702E6EB345C}" type="slidenum">
              <a:rPr lang="en-US" smtClean="0"/>
              <a:pPr/>
              <a:t>10</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Environmental monitoring</a:t>
            </a:r>
            <a:r>
              <a:rPr lang="en-GB" baseline="0" dirty="0" smtClean="0"/>
              <a:t> (</a:t>
            </a:r>
            <a:r>
              <a:rPr lang="en-GB" baseline="0" dirty="0" err="1" smtClean="0"/>
              <a:t>permasense</a:t>
            </a:r>
            <a:r>
              <a:rPr lang="en-GB" baseline="0" dirty="0" smtClean="0"/>
              <a:t>)</a:t>
            </a:r>
          </a:p>
          <a:p>
            <a:endParaRPr lang="en-GB" baseline="0" dirty="0" smtClean="0"/>
          </a:p>
          <a:p>
            <a:r>
              <a:rPr lang="en-GB" dirty="0" smtClean="0"/>
              <a:t>http://www.swiss-experiment.ch/index.php/PermaSense:Home</a:t>
            </a:r>
          </a:p>
          <a:p>
            <a:endParaRPr lang="en-GB" dirty="0" smtClean="0"/>
          </a:p>
          <a:p>
            <a:r>
              <a:rPr lang="en-GB" dirty="0" smtClean="0"/>
              <a:t>http://tik42x.ee.ethz.ch:22001/topology.html#topology</a:t>
            </a:r>
          </a:p>
          <a:p>
            <a:endParaRPr lang="en-GB" dirty="0" smtClean="0"/>
          </a:p>
          <a:p>
            <a:r>
              <a:rPr lang="en-GB" dirty="0" smtClean="0"/>
              <a:t>More: IP.01, common-sense water monitoring,</a:t>
            </a:r>
            <a:r>
              <a:rPr lang="en-GB" baseline="0" dirty="0" smtClean="0"/>
              <a:t> water meter reading</a:t>
            </a:r>
          </a:p>
          <a:p>
            <a:endParaRPr lang="en-GB" baseline="0" dirty="0" smtClean="0"/>
          </a:p>
          <a:p>
            <a:r>
              <a:rPr lang="en-US" dirty="0" smtClean="0"/>
              <a:t>About</a:t>
            </a:r>
          </a:p>
          <a:p>
            <a:r>
              <a:rPr lang="en-US" dirty="0" smtClean="0"/>
              <a:t>The main objective of the </a:t>
            </a:r>
            <a:r>
              <a:rPr lang="en-US" dirty="0" err="1" smtClean="0"/>
              <a:t>PermaSense</a:t>
            </a:r>
            <a:r>
              <a:rPr lang="en-US" dirty="0" smtClean="0"/>
              <a:t> project is to build and customize a set of wireless measurement units for use in remote areas with harsh environmental monitoring conditions. The second goal is the gathering of environmental data that helps to understand the processes that connect climate change and rock fall in permafrost areas. To this end, two sensor fields will be deployed in the Swiss alps and be operated over several years.</a:t>
            </a:r>
            <a:br>
              <a:rPr lang="en-US" dirty="0" smtClean="0"/>
            </a:br>
            <a:r>
              <a:rPr lang="en-US" dirty="0" smtClean="0"/>
              <a:t/>
            </a:r>
            <a:br>
              <a:rPr lang="en-US" dirty="0" smtClean="0"/>
            </a:br>
            <a:r>
              <a:rPr lang="en-US" dirty="0" smtClean="0"/>
              <a:t>Wireless sensors contribute to permafrost science. They will enable to easily monitor larger permafrost areas with denser sampling, leading to better predictions on the consequences of global warming for alpine regions.</a:t>
            </a:r>
            <a:br>
              <a:rPr lang="en-US" dirty="0" smtClean="0"/>
            </a:br>
            <a:r>
              <a:rPr lang="en-US" dirty="0" smtClean="0"/>
              <a:t/>
            </a:r>
            <a:br>
              <a:rPr lang="en-US" dirty="0" smtClean="0"/>
            </a:br>
            <a:r>
              <a:rPr lang="en-US" dirty="0" smtClean="0"/>
              <a:t>Beyond helping the </a:t>
            </a:r>
            <a:r>
              <a:rPr lang="en-US" dirty="0" err="1" smtClean="0"/>
              <a:t>modelling</a:t>
            </a:r>
            <a:r>
              <a:rPr lang="en-US" dirty="0" smtClean="0"/>
              <a:t> of permafrost processes, this research is also applicable to natural hazard surveillance. Currently, there is lack of easy to deploy geo-monitoring systems that are low-cost, cheap in maintenance, and easily reconfigurable when deployed. With better wireless sensor solutions, larger hazard areas can be permanently monitored and linked to warning system that help to protect human lives.</a:t>
            </a:r>
            <a:br>
              <a:rPr lang="en-US" dirty="0" smtClean="0"/>
            </a:br>
            <a:r>
              <a:rPr lang="en-US" dirty="0" smtClean="0"/>
              <a:t/>
            </a:r>
            <a:br>
              <a:rPr lang="en-US" dirty="0" smtClean="0"/>
            </a:br>
            <a:r>
              <a:rPr lang="en-US" dirty="0" smtClean="0"/>
              <a:t>What has been achieved so far? The consequences of global warming due to permafrost degradation cannot be predicted yet in an appropriate manner. Furthermore, there is an urgent need for continuous environmental monitoring at various time scales. Finally, there is still a lack of cheap and easy to deploy stand-alone monitoring and warning systems.</a:t>
            </a:r>
            <a:br>
              <a:rPr lang="en-US" dirty="0" smtClean="0"/>
            </a:br>
            <a:r>
              <a:rPr lang="en-US" dirty="0" smtClean="0"/>
              <a:t/>
            </a:r>
            <a:br>
              <a:rPr lang="en-US" dirty="0" smtClean="0"/>
            </a:br>
            <a:r>
              <a:rPr lang="en-US" dirty="0" smtClean="0"/>
              <a:t>Where does the project stand now? The project begins in the fall of 2005. The first generation of sensors shall be ready early summer 2006 where climatic conditions permit to deploy them. After that, access is more or less impossible for the span of a year, during which continuous measurements will be done.</a:t>
            </a:r>
          </a:p>
          <a:p>
            <a:endParaRPr lang="en-US" dirty="0"/>
          </a:p>
        </p:txBody>
      </p:sp>
      <p:sp>
        <p:nvSpPr>
          <p:cNvPr id="4" name="Slide Number Placeholder 3"/>
          <p:cNvSpPr>
            <a:spLocks noGrp="1"/>
          </p:cNvSpPr>
          <p:nvPr>
            <p:ph type="sldNum" sz="quarter" idx="10"/>
          </p:nvPr>
        </p:nvSpPr>
        <p:spPr/>
        <p:txBody>
          <a:bodyPr/>
          <a:lstStyle/>
          <a:p>
            <a:fld id="{A9A0EA98-5831-4853-B862-C702E6EB345C}" type="slidenum">
              <a:rPr lang="en-US" smtClean="0"/>
              <a:pPr/>
              <a:t>11</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DA90D91B-95D1-4522-9219-ECF4850E5A02}" type="slidenum">
              <a:rPr lang="en-US" smtClean="0"/>
              <a:pPr/>
              <a:t>12</a:t>
            </a:fld>
            <a:endParaRPr lang="en-US" smtClean="0"/>
          </a:p>
        </p:txBody>
      </p:sp>
      <p:sp>
        <p:nvSpPr>
          <p:cNvPr id="62467" name="Rectangle 7"/>
          <p:cNvSpPr txBox="1">
            <a:spLocks noGrp="1" noChangeArrowheads="1"/>
          </p:cNvSpPr>
          <p:nvPr/>
        </p:nvSpPr>
        <p:spPr bwMode="auto">
          <a:xfrm>
            <a:off x="4021821" y="9720328"/>
            <a:ext cx="3075805" cy="512636"/>
          </a:xfrm>
          <a:prstGeom prst="rect">
            <a:avLst/>
          </a:prstGeom>
          <a:noFill/>
          <a:ln w="9525">
            <a:noFill/>
            <a:miter lim="800000"/>
            <a:headEnd/>
            <a:tailEnd/>
          </a:ln>
        </p:spPr>
        <p:txBody>
          <a:bodyPr lIns="95482" tIns="47741" rIns="95482" bIns="47741" anchor="b"/>
          <a:lstStyle/>
          <a:p>
            <a:pPr algn="r"/>
            <a:fld id="{A62F5410-08D5-46DE-8780-2536C232FD1F}" type="slidenum">
              <a:rPr lang="en-US" sz="1300">
                <a:cs typeface="Arial" charset="0"/>
              </a:rPr>
              <a:pPr algn="r"/>
              <a:t>12</a:t>
            </a:fld>
            <a:endParaRPr lang="en-US" sz="1300" dirty="0">
              <a:cs typeface="Arial" charset="0"/>
            </a:endParaRPr>
          </a:p>
        </p:txBody>
      </p:sp>
      <p:sp>
        <p:nvSpPr>
          <p:cNvPr id="62468" name="Rectangle 2"/>
          <p:cNvSpPr>
            <a:spLocks noGrp="1" noRot="1" noChangeAspect="1" noChangeArrowheads="1" noTextEdit="1"/>
          </p:cNvSpPr>
          <p:nvPr>
            <p:ph type="sldImg"/>
          </p:nvPr>
        </p:nvSpPr>
        <p:spPr>
          <a:xfrm>
            <a:off x="936625" y="728663"/>
            <a:ext cx="5191125" cy="3892550"/>
          </a:xfrm>
          <a:ln/>
        </p:spPr>
      </p:sp>
      <p:sp>
        <p:nvSpPr>
          <p:cNvPr id="62469" name="Rectangle 3"/>
          <p:cNvSpPr>
            <a:spLocks noGrp="1" noChangeArrowheads="1"/>
          </p:cNvSpPr>
          <p:nvPr>
            <p:ph type="body" idx="1"/>
          </p:nvPr>
        </p:nvSpPr>
        <p:spPr>
          <a:xfrm>
            <a:off x="940993" y="4860989"/>
            <a:ext cx="5185503" cy="4620328"/>
          </a:xfrm>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9A0EA98-5831-4853-B862-C702E6EB345C}" type="slidenum">
              <a:rPr lang="en-US" smtClean="0"/>
              <a:pPr/>
              <a:t>13</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60234D-DCAD-4ADC-B40E-6C4D8DA0D5E4}" type="slidenum">
              <a:rPr lang="en-US"/>
              <a:pPr/>
              <a:t>14</a:t>
            </a:fld>
            <a:endParaRPr lang="en-US"/>
          </a:p>
        </p:txBody>
      </p:sp>
      <p:sp>
        <p:nvSpPr>
          <p:cNvPr id="210946" name="Rectangle 2"/>
          <p:cNvSpPr>
            <a:spLocks noGrp="1" noRot="1" noChangeAspect="1" noChangeArrowheads="1" noTextEdit="1"/>
          </p:cNvSpPr>
          <p:nvPr>
            <p:ph type="sldImg"/>
          </p:nvPr>
        </p:nvSpPr>
        <p:spPr>
          <a:ln/>
        </p:spPr>
      </p:sp>
      <p:sp>
        <p:nvSpPr>
          <p:cNvPr id="210947" name="Rectangle 3"/>
          <p:cNvSpPr>
            <a:spLocks noGrp="1" noChangeArrowheads="1"/>
          </p:cNvSpPr>
          <p:nvPr>
            <p:ph type="body" idx="1"/>
          </p:nvPr>
        </p:nvSpPr>
        <p:spPr/>
        <p:txBody>
          <a:bodyPr/>
          <a:lstStyle/>
          <a:p>
            <a:r>
              <a:rPr lang="en-US" dirty="0"/>
              <a:t>It is well known that the radio of currently used sensor nodes is a very power hungry component. For example,</a:t>
            </a:r>
          </a:p>
          <a:p>
            <a:r>
              <a:rPr lang="en-US" dirty="0"/>
              <a:t>The </a:t>
            </a:r>
            <a:r>
              <a:rPr lang="en-US" dirty="0" err="1"/>
              <a:t>TinyNode</a:t>
            </a:r>
            <a:r>
              <a:rPr lang="en-US" dirty="0"/>
              <a:t> platform we used in our experiments consumes 30-40 </a:t>
            </a:r>
            <a:r>
              <a:rPr lang="en-US" dirty="0" err="1"/>
              <a:t>mW</a:t>
            </a:r>
            <a:r>
              <a:rPr lang="en-US" dirty="0"/>
              <a:t> if the radio is turned on no matter if we</a:t>
            </a:r>
          </a:p>
          <a:p>
            <a:r>
              <a:rPr lang="en-US" dirty="0"/>
              <a:t>Are sending, receiving, or doing nothing with it. However, if we switched the node to sleep mode we only consume</a:t>
            </a:r>
          </a:p>
          <a:p>
            <a:r>
              <a:rPr lang="en-US" dirty="0"/>
              <a:t>0.015 </a:t>
            </a:r>
            <a:r>
              <a:rPr lang="en-US" dirty="0" err="1"/>
              <a:t>mW</a:t>
            </a:r>
            <a:r>
              <a:rPr lang="en-US" dirty="0"/>
              <a:t>.</a:t>
            </a:r>
          </a:p>
          <a:p>
            <a:endParaRPr lang="en-US" dirty="0"/>
          </a:p>
          <a:p>
            <a:r>
              <a:rPr lang="en-US" dirty="0"/>
              <a:t>There are a lot of protocols on various layers that try to minimize the radio uptime. At the MAC layer duty cycling as</a:t>
            </a:r>
          </a:p>
          <a:p>
            <a:r>
              <a:rPr lang="en-US" dirty="0"/>
              <a:t>It is done in </a:t>
            </a:r>
            <a:r>
              <a:rPr lang="en-US" dirty="0" err="1"/>
              <a:t>BMac</a:t>
            </a:r>
            <a:r>
              <a:rPr lang="en-US" dirty="0"/>
              <a:t> or </a:t>
            </a:r>
            <a:r>
              <a:rPr lang="en-US" dirty="0" err="1"/>
              <a:t>SMac</a:t>
            </a:r>
            <a:r>
              <a:rPr lang="en-US" dirty="0"/>
              <a:t> can be applied. In the realm of topology control or clustering dominating sets may be used</a:t>
            </a:r>
          </a:p>
          <a:p>
            <a:r>
              <a:rPr lang="en-US" dirty="0"/>
              <a:t>To let the cluster heads do the work while all other nodes can go to sleep. And finally if the routing layer is considered</a:t>
            </a:r>
          </a:p>
          <a:p>
            <a:r>
              <a:rPr lang="en-US" dirty="0"/>
              <a:t>a lot of algorithms were proposed resulting in energy efficient routes.</a:t>
            </a:r>
          </a:p>
          <a:p>
            <a:endParaRPr lang="en-US" dirty="0"/>
          </a:p>
          <a:p>
            <a:r>
              <a:rPr lang="en-US" dirty="0"/>
              <a:t>It is our strong believe that if we want to achieve the goal of gathering measured data  with very low power spent by</a:t>
            </a:r>
          </a:p>
          <a:p>
            <a:r>
              <a:rPr lang="en-US" dirty="0"/>
              <a:t>the nodes we have to coordinate all layers the network stack.</a:t>
            </a:r>
          </a:p>
          <a:p>
            <a:endParaRPr lang="en-US" dirty="0"/>
          </a:p>
          <a:p>
            <a:endParaRPr lang="en-US" dirty="0"/>
          </a:p>
          <a:p>
            <a:r>
              <a:rPr lang="en-US" dirty="0"/>
              <a:t>Radio -&gt; power hungry component</a:t>
            </a:r>
          </a:p>
          <a:p>
            <a:endParaRPr lang="en-US" dirty="0"/>
          </a:p>
          <a:p>
            <a:r>
              <a:rPr lang="en-US" dirty="0"/>
              <a:t>MAC -&gt; duty cycles b-</a:t>
            </a:r>
            <a:r>
              <a:rPr lang="en-US" dirty="0" err="1"/>
              <a:t>mac</a:t>
            </a:r>
            <a:r>
              <a:rPr lang="en-US" dirty="0"/>
              <a:t> s-</a:t>
            </a:r>
            <a:r>
              <a:rPr lang="en-US" dirty="0" err="1"/>
              <a:t>mac</a:t>
            </a:r>
            <a:endParaRPr lang="en-US" dirty="0"/>
          </a:p>
          <a:p>
            <a:r>
              <a:rPr lang="en-US" dirty="0"/>
              <a:t>Topology control -&gt; energy reduction through sending power reduction</a:t>
            </a:r>
          </a:p>
          <a:p>
            <a:r>
              <a:rPr lang="en-US" dirty="0"/>
              <a:t>Clustering -&gt; </a:t>
            </a:r>
            <a:r>
              <a:rPr lang="de-CH" sz="1400" dirty="0" err="1"/>
              <a:t>Synchronized</a:t>
            </a:r>
            <a:r>
              <a:rPr lang="de-CH" sz="1400" dirty="0"/>
              <a:t> </a:t>
            </a:r>
            <a:r>
              <a:rPr lang="de-CH" sz="1400" dirty="0" err="1"/>
              <a:t>Sleep/Awake</a:t>
            </a:r>
            <a:r>
              <a:rPr lang="de-CH" sz="1400" dirty="0"/>
              <a:t> </a:t>
            </a:r>
            <a:r>
              <a:rPr lang="de-CH" sz="1400" dirty="0" err="1"/>
              <a:t>schedules</a:t>
            </a:r>
            <a:r>
              <a:rPr lang="de-CH" sz="1400" dirty="0"/>
              <a:t> </a:t>
            </a:r>
          </a:p>
          <a:p>
            <a:r>
              <a:rPr lang="de-CH" sz="1400" dirty="0" err="1"/>
              <a:t>within</a:t>
            </a:r>
            <a:r>
              <a:rPr lang="de-CH" sz="1400" dirty="0"/>
              <a:t> a </a:t>
            </a:r>
            <a:r>
              <a:rPr lang="de-CH" sz="1400" dirty="0" err="1"/>
              <a:t>cluster</a:t>
            </a:r>
            <a:r>
              <a:rPr lang="en-US" dirty="0"/>
              <a:t>, o</a:t>
            </a:r>
            <a:r>
              <a:rPr lang="de-CH" sz="1400" dirty="0" err="1"/>
              <a:t>nly</a:t>
            </a:r>
            <a:r>
              <a:rPr lang="de-CH" sz="1400" dirty="0"/>
              <a:t> </a:t>
            </a:r>
            <a:r>
              <a:rPr lang="de-CH" sz="1400" dirty="0" err="1"/>
              <a:t>cluster-leader</a:t>
            </a:r>
            <a:r>
              <a:rPr lang="de-CH" sz="1400" dirty="0"/>
              <a:t> </a:t>
            </a:r>
            <a:r>
              <a:rPr lang="de-CH" sz="1400" dirty="0" err="1"/>
              <a:t>needs</a:t>
            </a:r>
            <a:r>
              <a:rPr lang="de-CH" sz="1400" dirty="0"/>
              <a:t> to </a:t>
            </a:r>
            <a:r>
              <a:rPr lang="de-CH" sz="1400" dirty="0" err="1"/>
              <a:t>remain</a:t>
            </a:r>
            <a:r>
              <a:rPr lang="de-CH" sz="1400" dirty="0"/>
              <a:t> </a:t>
            </a:r>
            <a:r>
              <a:rPr lang="de-CH" sz="1400" dirty="0" err="1"/>
              <a:t>awake</a:t>
            </a:r>
            <a:endParaRPr lang="de-CH" sz="1400" dirty="0"/>
          </a:p>
          <a:p>
            <a:r>
              <a:rPr lang="de-CH" sz="1400" dirty="0" err="1"/>
              <a:t>Routing</a:t>
            </a:r>
            <a:r>
              <a:rPr lang="de-CH" sz="1400" dirty="0"/>
              <a:t> -&gt; find </a:t>
            </a:r>
            <a:r>
              <a:rPr lang="de-CH" sz="1400" dirty="0" err="1"/>
              <a:t>energy-efficient</a:t>
            </a:r>
            <a:r>
              <a:rPr lang="de-CH" sz="1400" dirty="0"/>
              <a:t> </a:t>
            </a:r>
            <a:r>
              <a:rPr lang="de-CH" sz="1400" dirty="0" err="1"/>
              <a:t>routes</a:t>
            </a:r>
            <a:endParaRPr lang="de-CH" sz="1400" dirty="0"/>
          </a:p>
          <a:p>
            <a:r>
              <a:rPr lang="de-CH" sz="1400" dirty="0" err="1"/>
              <a:t>Application</a:t>
            </a:r>
            <a:r>
              <a:rPr lang="de-CH" sz="1400" dirty="0"/>
              <a:t> -&gt; </a:t>
            </a:r>
            <a:r>
              <a:rPr lang="de-CH" sz="1400" dirty="0" err="1"/>
              <a:t>tailored</a:t>
            </a:r>
            <a:r>
              <a:rPr lang="de-CH" sz="1400" dirty="0"/>
              <a:t> </a:t>
            </a:r>
            <a:r>
              <a:rPr lang="de-CH" sz="1400" dirty="0" err="1"/>
              <a:t>systems</a:t>
            </a:r>
            <a:r>
              <a:rPr lang="de-CH" sz="1400" dirty="0"/>
              <a:t> such as </a:t>
            </a:r>
            <a:r>
              <a:rPr lang="de-CH" sz="1400" dirty="0" err="1"/>
              <a:t>for</a:t>
            </a:r>
            <a:r>
              <a:rPr lang="de-CH" sz="1400" dirty="0"/>
              <a:t> </a:t>
            </a:r>
            <a:r>
              <a:rPr lang="de-CH" sz="1400" dirty="0" err="1"/>
              <a:t>data</a:t>
            </a:r>
            <a:r>
              <a:rPr lang="de-CH" sz="1400" dirty="0"/>
              <a:t> </a:t>
            </a:r>
            <a:r>
              <a:rPr lang="de-CH" sz="1400" dirty="0" err="1"/>
              <a:t>gathering</a:t>
            </a:r>
            <a:r>
              <a:rPr lang="de-CH" sz="1400" dirty="0"/>
              <a:t> </a:t>
            </a:r>
            <a:r>
              <a:rPr lang="de-CH" sz="1400" dirty="0" err="1"/>
              <a:t>or</a:t>
            </a:r>
            <a:r>
              <a:rPr lang="de-CH" sz="1400" dirty="0"/>
              <a:t> </a:t>
            </a:r>
            <a:r>
              <a:rPr lang="de-CH" sz="1400" dirty="0" err="1"/>
              <a:t>event</a:t>
            </a:r>
            <a:r>
              <a:rPr lang="de-CH" sz="1400" dirty="0"/>
              <a:t> </a:t>
            </a:r>
            <a:r>
              <a:rPr lang="de-CH" sz="1400" dirty="0" err="1"/>
              <a:t>dissemination</a:t>
            </a:r>
            <a:endParaRPr lang="en-US" sz="14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5AF790-40FC-4FD3-B30F-36DD6F058A36}" type="slidenum">
              <a:rPr lang="en-US"/>
              <a:pPr/>
              <a:t>15</a:t>
            </a:fld>
            <a:endParaRPr lang="en-US"/>
          </a:p>
        </p:txBody>
      </p:sp>
      <p:sp>
        <p:nvSpPr>
          <p:cNvPr id="232450" name="Rectangle 2"/>
          <p:cNvSpPr>
            <a:spLocks noGrp="1" noRot="1" noChangeAspect="1" noChangeArrowheads="1" noTextEdit="1"/>
          </p:cNvSpPr>
          <p:nvPr>
            <p:ph type="sldImg"/>
          </p:nvPr>
        </p:nvSpPr>
        <p:spPr>
          <a:ln/>
        </p:spPr>
      </p:sp>
      <p:sp>
        <p:nvSpPr>
          <p:cNvPr id="232451" name="Rectangle 3"/>
          <p:cNvSpPr>
            <a:spLocks noGrp="1" noChangeArrowheads="1"/>
          </p:cNvSpPr>
          <p:nvPr>
            <p:ph type="body" idx="1"/>
          </p:nvPr>
        </p:nvSpPr>
        <p:spPr/>
        <p:txBody>
          <a:bodyPr/>
          <a:lstStyle/>
          <a:p>
            <a:r>
              <a:rPr lang="en-US" dirty="0"/>
              <a:t>The Dozer system not only incorporates topology control and a simple routing scheme but also</a:t>
            </a:r>
          </a:p>
          <a:p>
            <a:r>
              <a:rPr lang="en-US" dirty="0"/>
              <a:t>Schedules the sleep and awake times of individual nodes und manages their access to the wireless medium.</a:t>
            </a:r>
          </a:p>
          <a:p>
            <a:endParaRPr lang="en-US" dirty="0"/>
          </a:p>
          <a:p>
            <a:r>
              <a:rPr lang="en-US" dirty="0"/>
              <a:t>In fact, Dozer establishes a routing tree rooted at the data sink. This prevents data packets from being</a:t>
            </a:r>
          </a:p>
          <a:p>
            <a:r>
              <a:rPr lang="en-US" dirty="0"/>
              <a:t>Sent over more than one path which would unnecessarily drain battery power at the involved nodes.</a:t>
            </a:r>
          </a:p>
          <a:p>
            <a:r>
              <a:rPr lang="en-US" dirty="0"/>
              <a:t>In the current version dozer uses a hop based shortest path tree to convey the measurements back towards</a:t>
            </a:r>
          </a:p>
          <a:p>
            <a:r>
              <a:rPr lang="en-US" dirty="0"/>
              <a:t>The base station. </a:t>
            </a:r>
          </a:p>
          <a:p>
            <a:endParaRPr lang="en-US" dirty="0"/>
          </a:p>
          <a:p>
            <a:r>
              <a:rPr lang="en-US" dirty="0"/>
              <a:t>We have built a TDMA based link scheduling scheme into Dozer. That is dozer determines when data</a:t>
            </a:r>
          </a:p>
          <a:p>
            <a:r>
              <a:rPr lang="en-US" dirty="0"/>
              <a:t>Is transferred over which link of the routing tree. Therefore each node in the network has two independent</a:t>
            </a:r>
          </a:p>
          <a:p>
            <a:r>
              <a:rPr lang="en-US" dirty="0"/>
              <a:t>Schedules. One in its role as a parent and one in its child role. With this trick we do not need to globally synchronize</a:t>
            </a:r>
          </a:p>
          <a:p>
            <a:r>
              <a:rPr lang="en-US" dirty="0"/>
              <a:t>network but break up the synchronization at each link. This is far more easy to achieve than global time sync.</a:t>
            </a:r>
          </a:p>
          <a:p>
            <a:endParaRPr lang="en-US" dirty="0"/>
          </a:p>
          <a:p>
            <a:r>
              <a:rPr lang="en-US" sz="1000" dirty="0"/>
              <a:t>In its role as a parent each node broadcasts a beacon message at the outset of every TDMA round. This</a:t>
            </a:r>
          </a:p>
          <a:p>
            <a:r>
              <a:rPr lang="en-US" sz="1000" dirty="0"/>
              <a:t>Allows the integration of yet not already connected nodes into the data gathering tree. A node therefore</a:t>
            </a:r>
          </a:p>
          <a:p>
            <a:r>
              <a:rPr lang="en-US" sz="1000" dirty="0"/>
              <a:t>Listens right after the beacon message if new children want to hook up with it. Once a child has managed</a:t>
            </a:r>
          </a:p>
          <a:p>
            <a:r>
              <a:rPr lang="en-US" sz="1000" dirty="0"/>
              <a:t>To establish a link to its parent it listens to all parent beacons to stay synchronized with it.</a:t>
            </a:r>
          </a:p>
          <a:p>
            <a:r>
              <a:rPr lang="en-US" sz="1000" dirty="0"/>
              <a:t>Since a node has to listen for the whole duration of the contention window to detect new connection</a:t>
            </a:r>
          </a:p>
          <a:p>
            <a:r>
              <a:rPr lang="en-US" sz="1000" dirty="0"/>
              <a:t>Attempts, and these events are quite rare in a running system we incorporated a so called activation frame.</a:t>
            </a:r>
          </a:p>
          <a:p>
            <a:r>
              <a:rPr lang="en-US" sz="1000" dirty="0"/>
              <a:t>Now the parent sniffs the channel for activity right after the beacon and goes to sleep if no activity is detected.</a:t>
            </a:r>
          </a:p>
          <a:p>
            <a:r>
              <a:rPr lang="en-US" sz="1000" dirty="0"/>
              <a:t>To keep the parent awake a new child now has to send a few bytes after the overheard beacon to attract </a:t>
            </a:r>
            <a:r>
              <a:rPr lang="en-US" sz="1000" dirty="0" smtClean="0"/>
              <a:t>the </a:t>
            </a:r>
            <a:r>
              <a:rPr lang="en-US" sz="1000" dirty="0"/>
              <a:t>parents attention.</a:t>
            </a:r>
          </a:p>
          <a:p>
            <a:endParaRPr lang="en-US" sz="1000" dirty="0"/>
          </a:p>
          <a:p>
            <a:r>
              <a:rPr lang="en-US" sz="1000" dirty="0"/>
              <a:t>We found that with this simple trick we are able to saves a huge amount of energy.</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FAE2A42-6F87-4E8E-8D38-34354244C582}" type="slidenum">
              <a:rPr lang="en-US"/>
              <a:pPr/>
              <a:t>16</a:t>
            </a:fld>
            <a:endParaRPr lang="en-US"/>
          </a:p>
        </p:txBody>
      </p:sp>
      <p:sp>
        <p:nvSpPr>
          <p:cNvPr id="234498" name="Rectangle 2"/>
          <p:cNvSpPr>
            <a:spLocks noGrp="1" noRot="1" noChangeAspect="1" noChangeArrowheads="1" noTextEdit="1"/>
          </p:cNvSpPr>
          <p:nvPr>
            <p:ph type="sldImg"/>
          </p:nvPr>
        </p:nvSpPr>
        <p:spPr>
          <a:ln/>
        </p:spPr>
      </p:sp>
      <p:sp>
        <p:nvSpPr>
          <p:cNvPr id="234499" name="Rectangle 3"/>
          <p:cNvSpPr>
            <a:spLocks noGrp="1" noChangeArrowheads="1"/>
          </p:cNvSpPr>
          <p:nvPr>
            <p:ph type="body" idx="1"/>
          </p:nvPr>
        </p:nvSpPr>
        <p:spPr/>
        <p:txBody>
          <a:bodyPr/>
          <a:lstStyle/>
          <a:p>
            <a:r>
              <a:rPr lang="en-US" dirty="0"/>
              <a:t>The data upload time for a child is determined by its parent. For that a parent allocates a distinct upload</a:t>
            </a:r>
          </a:p>
          <a:p>
            <a:r>
              <a:rPr lang="en-US" dirty="0"/>
              <a:t>Slot for each of its children. In such a slot a child tries to upload as much data as possible. To convey the data</a:t>
            </a:r>
          </a:p>
          <a:p>
            <a:r>
              <a:rPr lang="en-US" dirty="0"/>
              <a:t>Reliably towards the sink data traffic is </a:t>
            </a:r>
            <a:r>
              <a:rPr lang="en-US" dirty="0" err="1"/>
              <a:t>ack’ed</a:t>
            </a:r>
            <a:r>
              <a:rPr lang="en-US" dirty="0"/>
              <a:t> on each hop. Note that the beacon frequency of a node is normally</a:t>
            </a:r>
          </a:p>
          <a:p>
            <a:r>
              <a:rPr lang="en-US" dirty="0"/>
              <a:t>higher than the actual data sampling.</a:t>
            </a:r>
          </a:p>
          <a:p>
            <a:endParaRPr lang="en-US" dirty="0"/>
          </a:p>
          <a:p>
            <a:endParaRPr lang="en-US" dirty="0"/>
          </a:p>
          <a:p>
            <a:r>
              <a:rPr lang="en-US" dirty="0"/>
              <a:t>Since Dozer relies heavily on exact timings, we got rid of any kind of collision avoidance in the MAC layer that might </a:t>
            </a:r>
          </a:p>
          <a:p>
            <a:r>
              <a:rPr lang="en-US" dirty="0"/>
              <a:t>delay message transmission. With that a receiver is able to wake up right at the moment the sender is starting its </a:t>
            </a:r>
          </a:p>
          <a:p>
            <a:r>
              <a:rPr lang="en-US" dirty="0"/>
              <a:t>transmission.</a:t>
            </a:r>
          </a:p>
          <a:p>
            <a:endParaRPr lang="en-US" dirty="0"/>
          </a:p>
          <a:p>
            <a:r>
              <a:rPr lang="en-US" dirty="0"/>
              <a:t>In doing so we explicitly accept occasional message collisions. However since we assume the application to produce</a:t>
            </a:r>
          </a:p>
          <a:p>
            <a:r>
              <a:rPr lang="en-US" dirty="0"/>
              <a:t>Only light traffic collisions are rare. To prevent two schedules to collide over and over each TMDA interval is extended</a:t>
            </a:r>
          </a:p>
          <a:p>
            <a:r>
              <a:rPr lang="en-US" dirty="0"/>
              <a:t>With a randomly chosen jitter at the end. This allows colliding schedules to drift apart quickly.</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072EDE-C032-4E31-A70C-02E9F5805150}" type="slidenum">
              <a:rPr lang="en-US"/>
              <a:pPr/>
              <a:t>17</a:t>
            </a:fld>
            <a:endParaRPr lang="en-US"/>
          </a:p>
        </p:txBody>
      </p:sp>
      <p:sp>
        <p:nvSpPr>
          <p:cNvPr id="238594" name="Rectangle 2"/>
          <p:cNvSpPr>
            <a:spLocks noGrp="1" noRot="1" noChangeAspect="1" noChangeArrowheads="1" noTextEdit="1"/>
          </p:cNvSpPr>
          <p:nvPr>
            <p:ph type="sldImg"/>
          </p:nvPr>
        </p:nvSpPr>
        <p:spPr>
          <a:ln/>
        </p:spPr>
      </p:sp>
      <p:sp>
        <p:nvSpPr>
          <p:cNvPr id="238595" name="Rectangle 3"/>
          <p:cNvSpPr>
            <a:spLocks noGrp="1" noChangeArrowheads="1"/>
          </p:cNvSpPr>
          <p:nvPr>
            <p:ph type="body" idx="1"/>
          </p:nvPr>
        </p:nvSpPr>
        <p:spPr/>
        <p:txBody>
          <a:bodyPr/>
          <a:lstStyle/>
          <a:p>
            <a:r>
              <a:rPr lang="en-US"/>
              <a:t>Here we see a time-lapse recording of the topology established by dozer. </a:t>
            </a:r>
          </a:p>
          <a:p>
            <a:endParaRPr lang="en-US"/>
          </a:p>
          <a:p>
            <a:r>
              <a:rPr lang="en-US"/>
              <a:t>You can see that Dozer has to cope with quite some network dynamics. The</a:t>
            </a:r>
          </a:p>
          <a:p>
            <a:r>
              <a:rPr lang="en-US"/>
              <a:t>Maximum tree depth we observed was 7.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E2E795-F7FE-4BF9-89D3-5FCCD6089CEC}" type="slidenum">
              <a:rPr lang="en-US"/>
              <a:pPr/>
              <a:t>18</a:t>
            </a:fld>
            <a:endParaRPr lang="en-US"/>
          </a:p>
        </p:txBody>
      </p:sp>
      <p:sp>
        <p:nvSpPr>
          <p:cNvPr id="244738" name="Rectangle 2"/>
          <p:cNvSpPr>
            <a:spLocks noGrp="1" noRot="1" noChangeAspect="1" noChangeArrowheads="1" noTextEdit="1"/>
          </p:cNvSpPr>
          <p:nvPr>
            <p:ph type="sldImg"/>
          </p:nvPr>
        </p:nvSpPr>
        <p:spPr>
          <a:ln/>
        </p:spPr>
      </p:sp>
      <p:sp>
        <p:nvSpPr>
          <p:cNvPr id="244739" name="Rectangle 3"/>
          <p:cNvSpPr>
            <a:spLocks noGrp="1" noChangeArrowheads="1"/>
          </p:cNvSpPr>
          <p:nvPr>
            <p:ph type="body" idx="1"/>
          </p:nvPr>
        </p:nvSpPr>
        <p:spPr/>
        <p:txBody>
          <a:bodyPr/>
          <a:lstStyle/>
          <a:p>
            <a:endParaRPr lang="en-US"/>
          </a:p>
          <a:p>
            <a:endParaRPr lang="en-US"/>
          </a:p>
          <a:p>
            <a:r>
              <a:rPr lang="en-US"/>
              <a:t>~2 days and 18 hours</a:t>
            </a:r>
          </a:p>
          <a:p>
            <a:endParaRPr lang="en-US"/>
          </a:p>
          <a:p>
            <a:r>
              <a:rPr lang="en-US"/>
              <a:t>0.7promille</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9A0EA98-5831-4853-B862-C702E6EB345C}" type="slidenum">
              <a:rPr lang="en-US" smtClean="0"/>
              <a:pPr/>
              <a:t>20</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4AC371-341D-47DC-B0AB-7C4BD5C70A36}" type="slidenum">
              <a:rPr lang="en-US"/>
              <a:pPr/>
              <a:t>21</a:t>
            </a:fld>
            <a:endParaRPr lang="en-US"/>
          </a:p>
        </p:txBody>
      </p:sp>
      <p:sp>
        <p:nvSpPr>
          <p:cNvPr id="189442" name="Rectangle 2"/>
          <p:cNvSpPr>
            <a:spLocks noGrp="1" noRot="1" noChangeAspect="1" noChangeArrowheads="1" noTextEdit="1"/>
          </p:cNvSpPr>
          <p:nvPr>
            <p:ph type="sldImg"/>
          </p:nvPr>
        </p:nvSpPr>
        <p:spPr>
          <a:xfrm>
            <a:off x="941388" y="728663"/>
            <a:ext cx="5187950" cy="3890962"/>
          </a:xfrm>
          <a:ln/>
        </p:spPr>
      </p:sp>
      <p:sp>
        <p:nvSpPr>
          <p:cNvPr id="189443" name="Rectangle 3"/>
          <p:cNvSpPr>
            <a:spLocks noGrp="1" noChangeArrowheads="1"/>
          </p:cNvSpPr>
          <p:nvPr>
            <p:ph type="body" idx="1"/>
          </p:nvPr>
        </p:nvSpPr>
        <p:spPr>
          <a:xfrm>
            <a:off x="939801" y="4862514"/>
            <a:ext cx="5186363" cy="4619625"/>
          </a:xfrm>
        </p:spPr>
        <p:txBody>
          <a:bodyPr/>
          <a:lstStyle/>
          <a:p>
            <a:endParaRPr lang="de-CH"/>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7"/>
          <p:cNvSpPr>
            <a:spLocks noGrp="1" noChangeArrowheads="1"/>
          </p:cNvSpPr>
          <p:nvPr>
            <p:ph type="sldNum" sz="quarter"/>
          </p:nvPr>
        </p:nvSpPr>
        <p:spPr>
          <a:noFill/>
        </p:spPr>
        <p:txBody>
          <a:bodyPr/>
          <a:lstStyle/>
          <a:p>
            <a:pPr>
              <a:buFont typeface="Times New Roman" pitchFamily="18" charset="0"/>
              <a:buNone/>
              <a:tabLst>
                <a:tab pos="687388" algn="l"/>
                <a:tab pos="1374775" algn="l"/>
                <a:tab pos="2062163" algn="l"/>
                <a:tab pos="2749550" algn="l"/>
              </a:tabLst>
            </a:pPr>
            <a:endParaRPr lang="de-DE" smtClean="0">
              <a:latin typeface="Arial" pitchFamily="34" charset="0"/>
              <a:ea typeface="DejaVuSans"/>
              <a:cs typeface="DejaVuSans"/>
            </a:endParaRPr>
          </a:p>
        </p:txBody>
      </p:sp>
      <p:sp>
        <p:nvSpPr>
          <p:cNvPr id="28675" name="Rectangle 1"/>
          <p:cNvSpPr>
            <a:spLocks noGrp="1" noRot="1" noChangeAspect="1" noChangeArrowheads="1" noTextEdit="1"/>
          </p:cNvSpPr>
          <p:nvPr>
            <p:ph type="sldImg"/>
          </p:nvPr>
        </p:nvSpPr>
        <p:spPr>
          <a:xfrm>
            <a:off x="990600" y="766763"/>
            <a:ext cx="5119688" cy="3838575"/>
          </a:xfrm>
          <a:solidFill>
            <a:srgbClr val="FFFFFF"/>
          </a:solidFill>
          <a:ln>
            <a:solidFill>
              <a:srgbClr val="000000"/>
            </a:solidFill>
            <a:miter lim="800000"/>
          </a:ln>
        </p:spPr>
      </p:sp>
      <p:sp>
        <p:nvSpPr>
          <p:cNvPr id="28676" name="Rectangle 2"/>
          <p:cNvSpPr>
            <a:spLocks noGrp="1" noChangeArrowheads="1"/>
          </p:cNvSpPr>
          <p:nvPr>
            <p:ph type="body" idx="1"/>
          </p:nvPr>
        </p:nvSpPr>
        <p:spPr>
          <a:xfrm>
            <a:off x="709613" y="4862513"/>
            <a:ext cx="5681662" cy="4605337"/>
          </a:xfrm>
          <a:noFill/>
          <a:ln/>
        </p:spPr>
        <p:txBody>
          <a:bodyPr wrap="none" anchor="ctr"/>
          <a:lstStyle/>
          <a:p>
            <a:pPr eaLnBrk="1" hangingPunct="1"/>
            <a:endParaRPr lang="en-US"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7"/>
          <p:cNvSpPr>
            <a:spLocks noGrp="1" noChangeArrowheads="1"/>
          </p:cNvSpPr>
          <p:nvPr>
            <p:ph type="sldNum" sz="quarter"/>
          </p:nvPr>
        </p:nvSpPr>
        <p:spPr>
          <a:noFill/>
        </p:spPr>
        <p:txBody>
          <a:bodyPr/>
          <a:lstStyle/>
          <a:p>
            <a:fld id="{6A26056E-A598-49B9-A05B-227F75DF0BB7}" type="slidenum">
              <a:rPr lang="en-GB"/>
              <a:pPr/>
              <a:t>23</a:t>
            </a:fld>
            <a:endParaRPr lang="en-GB"/>
          </a:p>
        </p:txBody>
      </p:sp>
      <p:sp>
        <p:nvSpPr>
          <p:cNvPr id="29699" name="Rectangle 1"/>
          <p:cNvSpPr txBox="1">
            <a:spLocks noGrp="1" noRot="1" noChangeAspect="1" noChangeArrowheads="1" noTextEdit="1"/>
          </p:cNvSpPr>
          <p:nvPr>
            <p:ph type="sldImg"/>
          </p:nvPr>
        </p:nvSpPr>
        <p:spPr>
          <a:xfrm>
            <a:off x="990600" y="766763"/>
            <a:ext cx="5119688" cy="3838575"/>
          </a:xfrm>
          <a:prstGeom prst="rect">
            <a:avLst/>
          </a:prstGeom>
          <a:solidFill>
            <a:srgbClr val="FFFFFF"/>
          </a:solidFill>
          <a:ln/>
        </p:spPr>
      </p:sp>
      <p:sp>
        <p:nvSpPr>
          <p:cNvPr id="29700" name="Rectangle 2"/>
          <p:cNvSpPr txBox="1">
            <a:spLocks noGrp="1" noChangeArrowheads="1"/>
          </p:cNvSpPr>
          <p:nvPr>
            <p:ph type="body" idx="1"/>
          </p:nvPr>
        </p:nvSpPr>
        <p:spPr>
          <a:xfrm>
            <a:off x="710265" y="4861778"/>
            <a:ext cx="5680442" cy="4606235"/>
          </a:xfrm>
          <a:noFill/>
          <a:ln/>
        </p:spPr>
        <p:txBody>
          <a:bodyPr wrap="none" anchor="ctr"/>
          <a:lstStyle/>
          <a:p>
            <a:pPr defTabSz="963570">
              <a:defRPr/>
            </a:pPr>
            <a:r>
              <a:rPr lang="en-GB" baseline="0" dirty="0" smtClean="0">
                <a:sym typeface="Wingdings" pitchFamily="2" charset="2"/>
              </a:rPr>
              <a:t>1 tick = 1s/32000</a:t>
            </a:r>
          </a:p>
          <a:p>
            <a:pPr defTabSz="963570">
              <a:defRPr/>
            </a:pPr>
            <a:r>
              <a:rPr lang="en-GB" baseline="0" dirty="0" smtClean="0">
                <a:sym typeface="Wingdings" pitchFamily="2" charset="2"/>
              </a:rPr>
              <a:t>Some processors (Mica2) allow to access system clock (7 to 8Mhz)</a:t>
            </a:r>
          </a:p>
          <a:p>
            <a:pPr defTabSz="963570">
              <a:defRPr/>
            </a:pPr>
            <a:r>
              <a:rPr lang="en-GB" baseline="0" dirty="0" smtClean="0">
                <a:sym typeface="Wingdings" pitchFamily="2" charset="2"/>
              </a:rPr>
              <a:t>Some other processors (</a:t>
            </a:r>
            <a:r>
              <a:rPr lang="en-GB" baseline="0" dirty="0" err="1" smtClean="0">
                <a:sym typeface="Wingdings" pitchFamily="2" charset="2"/>
              </a:rPr>
              <a:t>TinyNode</a:t>
            </a:r>
            <a:r>
              <a:rPr lang="en-GB" baseline="0" dirty="0" smtClean="0">
                <a:sym typeface="Wingdings" pitchFamily="2" charset="2"/>
              </a:rPr>
              <a:t>) do have system clock as well, but it’s very inaccurate </a:t>
            </a:r>
          </a:p>
          <a:p>
            <a:pPr defTabSz="963570">
              <a:defRPr/>
            </a:pPr>
            <a:r>
              <a:rPr lang="en-GB" baseline="0" dirty="0" smtClean="0">
                <a:sym typeface="Wingdings" pitchFamily="2" charset="2"/>
              </a:rPr>
              <a:t>(oscillating circuit), and will reset if CPU is turned off.</a:t>
            </a:r>
          </a:p>
          <a:p>
            <a:pPr defTabSz="963570">
              <a:defRPr/>
            </a:pPr>
            <a:endParaRPr lang="en-GB" baseline="0" dirty="0" smtClean="0">
              <a:sym typeface="Wingdings" pitchFamily="2" charset="2"/>
            </a:endParaRPr>
          </a:p>
          <a:p>
            <a:r>
              <a:rPr lang="en-GB" dirty="0" smtClean="0"/>
              <a:t>50ppm</a:t>
            </a:r>
            <a:r>
              <a:rPr lang="en-GB" baseline="0" dirty="0" smtClean="0"/>
              <a:t>, parts per million</a:t>
            </a:r>
          </a:p>
          <a:p>
            <a:endParaRPr lang="en-GB" baseline="0" dirty="0" smtClean="0"/>
          </a:p>
          <a:p>
            <a:r>
              <a:rPr lang="en-GB" baseline="0" dirty="0" smtClean="0"/>
              <a:t>50ppm </a:t>
            </a:r>
            <a:r>
              <a:rPr lang="en-GB" baseline="0" dirty="0" smtClean="0">
                <a:sym typeface="Wingdings" pitchFamily="2" charset="2"/>
              </a:rPr>
              <a:t> 1.6 ticks per second.</a:t>
            </a:r>
          </a:p>
          <a:p>
            <a:endParaRPr lang="en-GB" baseline="0" dirty="0" smtClean="0">
              <a:sym typeface="Wingdings" pitchFamily="2" charset="2"/>
            </a:endParaRPr>
          </a:p>
          <a:p>
            <a:endParaRPr lang="en-GB" baseline="0" dirty="0" smtClean="0">
              <a:sym typeface="Wingdings" pitchFamily="2" charset="2"/>
            </a:endParaRPr>
          </a:p>
          <a:p>
            <a:r>
              <a:rPr lang="en-GB" baseline="0" dirty="0" smtClean="0">
                <a:sym typeface="Wingdings" pitchFamily="2" charset="2"/>
              </a:rPr>
              <a:t>And the result of 50microseconds follows (surprising that it’s exactly the same </a:t>
            </a:r>
          </a:p>
          <a:p>
            <a:r>
              <a:rPr lang="en-GB" baseline="0" dirty="0" smtClean="0">
                <a:sym typeface="Wingdings" pitchFamily="2" charset="2"/>
              </a:rPr>
              <a:t>as the </a:t>
            </a:r>
            <a:r>
              <a:rPr lang="en-GB" baseline="0" dirty="0" err="1" smtClean="0">
                <a:sym typeface="Wingdings" pitchFamily="2" charset="2"/>
              </a:rPr>
              <a:t>ppm</a:t>
            </a:r>
            <a:r>
              <a:rPr lang="en-GB" baseline="0" dirty="0" smtClean="0">
                <a:sym typeface="Wingdings" pitchFamily="2" charset="2"/>
              </a:rPr>
              <a:t>? Probably not)</a:t>
            </a:r>
          </a:p>
          <a:p>
            <a:endParaRPr lang="en-GB" baseline="0" dirty="0" smtClean="0">
              <a:sym typeface="Wingdings" pitchFamily="2" charset="2"/>
            </a:endParaRPr>
          </a:p>
          <a:p>
            <a:endParaRPr lang="en-US"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7"/>
          <p:cNvSpPr>
            <a:spLocks noGrp="1" noChangeArrowheads="1"/>
          </p:cNvSpPr>
          <p:nvPr>
            <p:ph type="sldNum" sz="quarter"/>
          </p:nvPr>
        </p:nvSpPr>
        <p:spPr>
          <a:noFill/>
        </p:spPr>
        <p:txBody>
          <a:bodyPr/>
          <a:lstStyle/>
          <a:p>
            <a:fld id="{6A26056E-A598-49B9-A05B-227F75DF0BB7}" type="slidenum">
              <a:rPr lang="en-GB"/>
              <a:pPr/>
              <a:t>24</a:t>
            </a:fld>
            <a:endParaRPr lang="en-GB"/>
          </a:p>
        </p:txBody>
      </p:sp>
      <p:sp>
        <p:nvSpPr>
          <p:cNvPr id="29699" name="Rectangle 1"/>
          <p:cNvSpPr txBox="1">
            <a:spLocks noGrp="1" noRot="1" noChangeAspect="1" noChangeArrowheads="1" noTextEdit="1"/>
          </p:cNvSpPr>
          <p:nvPr>
            <p:ph type="sldImg"/>
          </p:nvPr>
        </p:nvSpPr>
        <p:spPr>
          <a:xfrm>
            <a:off x="990600" y="766763"/>
            <a:ext cx="5119688" cy="3838575"/>
          </a:xfrm>
          <a:prstGeom prst="rect">
            <a:avLst/>
          </a:prstGeom>
          <a:solidFill>
            <a:srgbClr val="FFFFFF"/>
          </a:solidFill>
          <a:ln/>
        </p:spPr>
      </p:sp>
      <p:sp>
        <p:nvSpPr>
          <p:cNvPr id="29700" name="Rectangle 2"/>
          <p:cNvSpPr txBox="1">
            <a:spLocks noGrp="1" noChangeArrowheads="1"/>
          </p:cNvSpPr>
          <p:nvPr>
            <p:ph type="body" idx="1"/>
          </p:nvPr>
        </p:nvSpPr>
        <p:spPr>
          <a:xfrm>
            <a:off x="710265" y="4861778"/>
            <a:ext cx="5680442" cy="4606235"/>
          </a:xfrm>
          <a:noFill/>
          <a:ln/>
        </p:spPr>
        <p:txBody>
          <a:bodyPr wrap="none" anchor="ctr"/>
          <a:lstStyle/>
          <a:p>
            <a:pPr defTabSz="963570">
              <a:defRPr/>
            </a:pPr>
            <a:r>
              <a:rPr lang="en-GB" baseline="0" dirty="0" smtClean="0">
                <a:sym typeface="Wingdings" pitchFamily="2" charset="2"/>
              </a:rPr>
              <a:t>1 tick = 1s/32000</a:t>
            </a:r>
          </a:p>
          <a:p>
            <a:pPr defTabSz="963570">
              <a:defRPr/>
            </a:pPr>
            <a:r>
              <a:rPr lang="en-GB" baseline="0" dirty="0" smtClean="0">
                <a:sym typeface="Wingdings" pitchFamily="2" charset="2"/>
              </a:rPr>
              <a:t>Some processors (Mica2) allow to access system clock (7 to 8Mhz)</a:t>
            </a:r>
          </a:p>
          <a:p>
            <a:pPr defTabSz="963570">
              <a:defRPr/>
            </a:pPr>
            <a:r>
              <a:rPr lang="en-GB" baseline="0" dirty="0" smtClean="0">
                <a:sym typeface="Wingdings" pitchFamily="2" charset="2"/>
              </a:rPr>
              <a:t>Some other processors (</a:t>
            </a:r>
            <a:r>
              <a:rPr lang="en-GB" baseline="0" dirty="0" err="1" smtClean="0">
                <a:sym typeface="Wingdings" pitchFamily="2" charset="2"/>
              </a:rPr>
              <a:t>TinyNode</a:t>
            </a:r>
            <a:r>
              <a:rPr lang="en-GB" baseline="0" dirty="0" smtClean="0">
                <a:sym typeface="Wingdings" pitchFamily="2" charset="2"/>
              </a:rPr>
              <a:t>) do have system clock as well, but it’s very inaccurate </a:t>
            </a:r>
          </a:p>
          <a:p>
            <a:pPr defTabSz="963570">
              <a:defRPr/>
            </a:pPr>
            <a:r>
              <a:rPr lang="en-GB" baseline="0" dirty="0" smtClean="0">
                <a:sym typeface="Wingdings" pitchFamily="2" charset="2"/>
              </a:rPr>
              <a:t>(oscillating circuit), and will reset if CPU is turned off.</a:t>
            </a:r>
          </a:p>
          <a:p>
            <a:pPr defTabSz="963570">
              <a:defRPr/>
            </a:pPr>
            <a:endParaRPr lang="en-GB" baseline="0" dirty="0" smtClean="0">
              <a:sym typeface="Wingdings" pitchFamily="2" charset="2"/>
            </a:endParaRPr>
          </a:p>
          <a:p>
            <a:r>
              <a:rPr lang="en-GB" dirty="0" smtClean="0"/>
              <a:t>50ppm</a:t>
            </a:r>
            <a:r>
              <a:rPr lang="en-GB" baseline="0" dirty="0" smtClean="0"/>
              <a:t>, parts per million</a:t>
            </a:r>
          </a:p>
          <a:p>
            <a:endParaRPr lang="en-GB" baseline="0" dirty="0" smtClean="0"/>
          </a:p>
          <a:p>
            <a:r>
              <a:rPr lang="en-GB" baseline="0" dirty="0" smtClean="0"/>
              <a:t>50ppm </a:t>
            </a:r>
            <a:r>
              <a:rPr lang="en-GB" baseline="0" dirty="0" smtClean="0">
                <a:sym typeface="Wingdings" pitchFamily="2" charset="2"/>
              </a:rPr>
              <a:t> 1.6 ticks per second.</a:t>
            </a:r>
          </a:p>
          <a:p>
            <a:endParaRPr lang="en-GB" baseline="0" dirty="0" smtClean="0">
              <a:sym typeface="Wingdings" pitchFamily="2" charset="2"/>
            </a:endParaRPr>
          </a:p>
          <a:p>
            <a:endParaRPr lang="en-GB" baseline="0" dirty="0" smtClean="0">
              <a:sym typeface="Wingdings" pitchFamily="2" charset="2"/>
            </a:endParaRPr>
          </a:p>
          <a:p>
            <a:r>
              <a:rPr lang="en-GB" baseline="0" dirty="0" smtClean="0">
                <a:sym typeface="Wingdings" pitchFamily="2" charset="2"/>
              </a:rPr>
              <a:t>And the result of 50microseconds follows (surprising that it’s exactly the same </a:t>
            </a:r>
          </a:p>
          <a:p>
            <a:r>
              <a:rPr lang="en-GB" baseline="0" dirty="0" smtClean="0">
                <a:sym typeface="Wingdings" pitchFamily="2" charset="2"/>
              </a:rPr>
              <a:t>as the </a:t>
            </a:r>
            <a:r>
              <a:rPr lang="en-GB" baseline="0" dirty="0" err="1" smtClean="0">
                <a:sym typeface="Wingdings" pitchFamily="2" charset="2"/>
              </a:rPr>
              <a:t>ppm</a:t>
            </a:r>
            <a:r>
              <a:rPr lang="en-GB" baseline="0" dirty="0" smtClean="0">
                <a:sym typeface="Wingdings" pitchFamily="2" charset="2"/>
              </a:rPr>
              <a:t>? Probably not)</a:t>
            </a:r>
          </a:p>
          <a:p>
            <a:endParaRPr lang="en-GB" baseline="0" dirty="0" smtClean="0">
              <a:sym typeface="Wingdings" pitchFamily="2" charset="2"/>
            </a:endParaRPr>
          </a:p>
          <a:p>
            <a:endParaRPr lang="en-US"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115CA1B8-2A81-463C-BCAD-F0735089BB1D}" type="slidenum">
              <a:rPr lang="de-CH"/>
              <a:pPr/>
              <a:t>26</a:t>
            </a:fld>
            <a:endParaRPr lang="de-CH"/>
          </a:p>
        </p:txBody>
      </p:sp>
      <p:sp>
        <p:nvSpPr>
          <p:cNvPr id="39937" name="Rectangle 1"/>
          <p:cNvSpPr txBox="1">
            <a:spLocks noGrp="1" noRot="1" noChangeAspect="1" noChangeArrowheads="1"/>
          </p:cNvSpPr>
          <p:nvPr>
            <p:ph type="sldImg"/>
          </p:nvPr>
        </p:nvSpPr>
        <p:spPr bwMode="auto">
          <a:xfrm>
            <a:off x="992188" y="777875"/>
            <a:ext cx="5114925" cy="3836988"/>
          </a:xfrm>
          <a:prstGeom prst="rect">
            <a:avLst/>
          </a:prstGeom>
          <a:solidFill>
            <a:srgbClr val="FFFFFF"/>
          </a:solidFill>
          <a:ln>
            <a:solidFill>
              <a:srgbClr val="000000"/>
            </a:solidFill>
            <a:miter lim="800000"/>
            <a:headEnd/>
            <a:tailEnd/>
          </a:ln>
        </p:spPr>
      </p:sp>
      <p:sp>
        <p:nvSpPr>
          <p:cNvPr id="39938" name="Rectangle 2"/>
          <p:cNvSpPr txBox="1">
            <a:spLocks noGrp="1" noChangeArrowheads="1"/>
          </p:cNvSpPr>
          <p:nvPr>
            <p:ph type="body" idx="1"/>
          </p:nvPr>
        </p:nvSpPr>
        <p:spPr bwMode="auto">
          <a:xfrm>
            <a:off x="709632" y="4861252"/>
            <a:ext cx="5680036" cy="4519337"/>
          </a:xfrm>
          <a:prstGeom prst="rect">
            <a:avLst/>
          </a:prstGeom>
          <a:noFill/>
          <a:ln>
            <a:round/>
            <a:headEnd/>
            <a:tailEnd/>
          </a:ln>
        </p:spPr>
        <p:txBody>
          <a:bodyPr wrap="none" anchor="ct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idx="10"/>
          </p:nvPr>
        </p:nvSpPr>
        <p:spPr/>
        <p:txBody>
          <a:bodyPr/>
          <a:lstStyle/>
          <a:p>
            <a:fld id="{AA8E3D90-CD71-46EB-BC93-986FB5CD5D2E}" type="slidenum">
              <a:rPr lang="de-CH" smtClean="0"/>
              <a:pPr/>
              <a:t>27</a:t>
            </a:fld>
            <a:endParaRPr lang="de-CH"/>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idx="10"/>
          </p:nvPr>
        </p:nvSpPr>
        <p:spPr/>
        <p:txBody>
          <a:bodyPr/>
          <a:lstStyle/>
          <a:p>
            <a:fld id="{AA8E3D90-CD71-46EB-BC93-986FB5CD5D2E}" type="slidenum">
              <a:rPr lang="de-CH" smtClean="0"/>
              <a:pPr/>
              <a:t>28</a:t>
            </a:fld>
            <a:endParaRPr lang="de-CH"/>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idx="10"/>
          </p:nvPr>
        </p:nvSpPr>
        <p:spPr/>
        <p:txBody>
          <a:bodyPr/>
          <a:lstStyle/>
          <a:p>
            <a:fld id="{AA8E3D90-CD71-46EB-BC93-986FB5CD5D2E}" type="slidenum">
              <a:rPr lang="de-CH" smtClean="0"/>
              <a:pPr/>
              <a:t>29</a:t>
            </a:fld>
            <a:endParaRPr lang="de-CH"/>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6"/>
          <p:cNvSpPr>
            <a:spLocks noGrp="1" noChangeArrowheads="1"/>
          </p:cNvSpPr>
          <p:nvPr>
            <p:ph type="sldNum" sz="quarter"/>
          </p:nvPr>
        </p:nvSpPr>
        <p:spPr>
          <a:noFill/>
        </p:spPr>
        <p:txBody>
          <a:bodyPr/>
          <a:lstStyle/>
          <a:p>
            <a:pPr>
              <a:buFont typeface="Times New Roman" pitchFamily="18" charset="0"/>
              <a:buNone/>
              <a:tabLst>
                <a:tab pos="687388" algn="l"/>
                <a:tab pos="1374775" algn="l"/>
                <a:tab pos="2062163" algn="l"/>
                <a:tab pos="2749550" algn="l"/>
              </a:tabLst>
            </a:pPr>
            <a:fld id="{75002062-D0CF-4978-A211-9B1DC2050A29}" type="slidenum">
              <a:rPr lang="de-CH" smtClean="0">
                <a:latin typeface="Times New Roman" pitchFamily="18" charset="0"/>
                <a:ea typeface="DejaVuSans"/>
                <a:cs typeface="DejaVuSans"/>
              </a:rPr>
              <a:pPr>
                <a:buFont typeface="Times New Roman" pitchFamily="18" charset="0"/>
                <a:buNone/>
                <a:tabLst>
                  <a:tab pos="687388" algn="l"/>
                  <a:tab pos="1374775" algn="l"/>
                  <a:tab pos="2062163" algn="l"/>
                  <a:tab pos="2749550" algn="l"/>
                </a:tabLst>
              </a:pPr>
              <a:t>30</a:t>
            </a:fld>
            <a:endParaRPr lang="de-CH" smtClean="0">
              <a:latin typeface="Times New Roman" pitchFamily="18" charset="0"/>
              <a:ea typeface="DejaVuSans"/>
              <a:cs typeface="DejaVuSans"/>
            </a:endParaRPr>
          </a:p>
        </p:txBody>
      </p:sp>
      <p:sp>
        <p:nvSpPr>
          <p:cNvPr id="27651" name="Rectangle 1"/>
          <p:cNvSpPr>
            <a:spLocks noGrp="1" noRot="1" noChangeAspect="1" noChangeArrowheads="1" noTextEdit="1"/>
          </p:cNvSpPr>
          <p:nvPr>
            <p:ph type="sldImg"/>
          </p:nvPr>
        </p:nvSpPr>
        <p:spPr>
          <a:xfrm>
            <a:off x="992188" y="777875"/>
            <a:ext cx="5114925" cy="3836988"/>
          </a:xfrm>
          <a:solidFill>
            <a:srgbClr val="FFFFFF"/>
          </a:solidFill>
          <a:ln>
            <a:solidFill>
              <a:srgbClr val="000000"/>
            </a:solidFill>
            <a:miter lim="800000"/>
          </a:ln>
        </p:spPr>
      </p:sp>
      <p:sp>
        <p:nvSpPr>
          <p:cNvPr id="27652" name="Rectangle 2"/>
          <p:cNvSpPr>
            <a:spLocks noGrp="1" noChangeArrowheads="1"/>
          </p:cNvSpPr>
          <p:nvPr>
            <p:ph type="body" idx="1"/>
          </p:nvPr>
        </p:nvSpPr>
        <p:spPr>
          <a:xfrm>
            <a:off x="709613" y="4860925"/>
            <a:ext cx="5680075" cy="4606925"/>
          </a:xfrm>
          <a:noFill/>
          <a:ln/>
        </p:spPr>
        <p:txBody>
          <a:bodyPr wrap="none" anchor="ctr"/>
          <a:lstStyle/>
          <a:p>
            <a:endParaRPr lang="en-US" smtClean="0">
              <a:latin typeface="Times New Roman" pitchFamily="18"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endParaRPr lang="en-GB" smtClean="0">
              <a:latin typeface="Arial" pitchFamily="34" charset="0"/>
            </a:endParaRPr>
          </a:p>
        </p:txBody>
      </p:sp>
      <p:sp>
        <p:nvSpPr>
          <p:cNvPr id="66563" name="Rectangle 1"/>
          <p:cNvSpPr txBox="1">
            <a:spLocks noGrp="1" noRot="1" noChangeAspect="1" noChangeArrowheads="1" noTextEdit="1"/>
          </p:cNvSpPr>
          <p:nvPr>
            <p:ph type="sldImg"/>
          </p:nvPr>
        </p:nvSpPr>
        <p:spPr bwMode="auto">
          <a:xfrm>
            <a:off x="990600" y="766763"/>
            <a:ext cx="5119688" cy="3838575"/>
          </a:xfrm>
          <a:solidFill>
            <a:srgbClr val="FFFFFF"/>
          </a:solidFill>
          <a:ln>
            <a:solidFill>
              <a:srgbClr val="000000"/>
            </a:solidFill>
            <a:miter lim="800000"/>
            <a:headEnd/>
            <a:tailEnd/>
          </a:ln>
        </p:spPr>
      </p:sp>
      <p:sp>
        <p:nvSpPr>
          <p:cNvPr id="66564" name="Rectangle 2"/>
          <p:cNvSpPr>
            <a:spLocks noGrp="1" noChangeArrowheads="1"/>
          </p:cNvSpPr>
          <p:nvPr>
            <p:ph type="body" idx="1"/>
          </p:nvPr>
        </p:nvSpPr>
        <p:spPr>
          <a:xfrm>
            <a:off x="710265" y="4861772"/>
            <a:ext cx="5680442" cy="4606235"/>
          </a:xfrm>
          <a:noFill/>
          <a:ln/>
        </p:spPr>
        <p:txBody>
          <a:bodyPr wrap="none" anchor="ctr"/>
          <a:lstStyle/>
          <a:p>
            <a:pPr eaLnBrk="1" hangingPunct="1"/>
            <a:endParaRPr lang="en-US" smtClean="0">
              <a:latin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endParaRPr lang="en-GB" smtClean="0">
              <a:latin typeface="Arial" pitchFamily="34" charset="0"/>
            </a:endParaRPr>
          </a:p>
        </p:txBody>
      </p:sp>
      <p:sp>
        <p:nvSpPr>
          <p:cNvPr id="67587" name="Rectangle 1"/>
          <p:cNvSpPr txBox="1">
            <a:spLocks noGrp="1" noRot="1" noChangeAspect="1" noChangeArrowheads="1" noTextEdit="1"/>
          </p:cNvSpPr>
          <p:nvPr>
            <p:ph type="sldImg"/>
          </p:nvPr>
        </p:nvSpPr>
        <p:spPr bwMode="auto">
          <a:xfrm>
            <a:off x="990600" y="766763"/>
            <a:ext cx="5119688" cy="3838575"/>
          </a:xfrm>
          <a:solidFill>
            <a:srgbClr val="FFFFFF"/>
          </a:solidFill>
          <a:ln>
            <a:solidFill>
              <a:srgbClr val="000000"/>
            </a:solidFill>
            <a:miter lim="800000"/>
            <a:headEnd/>
            <a:tailEnd/>
          </a:ln>
        </p:spPr>
      </p:sp>
      <p:sp>
        <p:nvSpPr>
          <p:cNvPr id="67588" name="Rectangle 2"/>
          <p:cNvSpPr>
            <a:spLocks noGrp="1" noChangeArrowheads="1"/>
          </p:cNvSpPr>
          <p:nvPr>
            <p:ph type="body" idx="1"/>
          </p:nvPr>
        </p:nvSpPr>
        <p:spPr>
          <a:xfrm>
            <a:off x="710265" y="4861772"/>
            <a:ext cx="5680442" cy="4606235"/>
          </a:xfrm>
          <a:noFill/>
          <a:ln/>
        </p:spPr>
        <p:txBody>
          <a:bodyPr wrap="none" anchor="ctr"/>
          <a:lstStyle/>
          <a:p>
            <a:pPr eaLnBrk="1" hangingPunct="1"/>
            <a:endParaRPr lang="en-US" smtClean="0">
              <a:latin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endParaRPr lang="en-GB" smtClean="0"/>
          </a:p>
        </p:txBody>
      </p:sp>
      <p:sp>
        <p:nvSpPr>
          <p:cNvPr id="67587" name="Rectangle 1"/>
          <p:cNvSpPr>
            <a:spLocks noGrp="1" noRot="1" noChangeAspect="1" noChangeArrowheads="1" noTextEdit="1"/>
          </p:cNvSpPr>
          <p:nvPr>
            <p:ph type="sldImg"/>
          </p:nvPr>
        </p:nvSpPr>
        <p:spPr>
          <a:xfrm>
            <a:off x="990600" y="766763"/>
            <a:ext cx="5119688" cy="3838575"/>
          </a:xfrm>
          <a:solidFill>
            <a:srgbClr val="FFFFFF"/>
          </a:solidFill>
          <a:ln/>
        </p:spPr>
      </p:sp>
      <p:sp>
        <p:nvSpPr>
          <p:cNvPr id="67588" name="Rectangle 2"/>
          <p:cNvSpPr>
            <a:spLocks noGrp="1" noChangeArrowheads="1"/>
          </p:cNvSpPr>
          <p:nvPr>
            <p:ph type="body" idx="1"/>
          </p:nvPr>
        </p:nvSpPr>
        <p:spPr>
          <a:xfrm>
            <a:off x="709613" y="4862513"/>
            <a:ext cx="5681662" cy="4605337"/>
          </a:xfrm>
          <a:noFill/>
          <a:ln/>
        </p:spPr>
        <p:txBody>
          <a:bodyPr wrap="none" anchor="ctr"/>
          <a:lstStyle/>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idx="10"/>
          </p:nvPr>
        </p:nvSpPr>
        <p:spPr/>
        <p:txBody>
          <a:bodyPr/>
          <a:lstStyle/>
          <a:p>
            <a:fld id="{AA8E3D90-CD71-46EB-BC93-986FB5CD5D2E}" type="slidenum">
              <a:rPr lang="de-CH" smtClean="0"/>
              <a:pPr/>
              <a:t>34</a:t>
            </a:fld>
            <a:endParaRPr lang="de-CH"/>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endParaRPr lang="en-GB" smtClean="0"/>
          </a:p>
        </p:txBody>
      </p:sp>
      <p:sp>
        <p:nvSpPr>
          <p:cNvPr id="71683" name="Rectangle 1"/>
          <p:cNvSpPr>
            <a:spLocks noGrp="1" noRot="1" noChangeAspect="1" noChangeArrowheads="1" noTextEdit="1"/>
          </p:cNvSpPr>
          <p:nvPr>
            <p:ph type="sldImg"/>
          </p:nvPr>
        </p:nvSpPr>
        <p:spPr>
          <a:xfrm>
            <a:off x="990600" y="766763"/>
            <a:ext cx="5119688" cy="3838575"/>
          </a:xfrm>
          <a:solidFill>
            <a:srgbClr val="FFFFFF"/>
          </a:solidFill>
          <a:ln/>
        </p:spPr>
      </p:sp>
      <p:sp>
        <p:nvSpPr>
          <p:cNvPr id="71684" name="Rectangle 2"/>
          <p:cNvSpPr>
            <a:spLocks noGrp="1" noChangeArrowheads="1"/>
          </p:cNvSpPr>
          <p:nvPr>
            <p:ph type="body" idx="1"/>
          </p:nvPr>
        </p:nvSpPr>
        <p:spPr>
          <a:xfrm>
            <a:off x="709613" y="4862513"/>
            <a:ext cx="5681662" cy="4605337"/>
          </a:xfrm>
          <a:noFill/>
          <a:ln/>
        </p:spPr>
        <p:txBody>
          <a:bodyPr wrap="none" anchor="ctr"/>
          <a:lstStyle/>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xfrm>
            <a:off x="990600" y="766763"/>
            <a:ext cx="5118100" cy="3838575"/>
          </a:xfrm>
          <a:noFill/>
          <a:ln>
            <a:solidFill>
              <a:srgbClr val="000000"/>
            </a:solidFill>
            <a:miter lim="800000"/>
            <a:headEnd/>
            <a:tailEnd/>
          </a:ln>
        </p:spPr>
      </p:sp>
      <p:sp>
        <p:nvSpPr>
          <p:cNvPr id="81923" name="Notes Placeholder 2"/>
          <p:cNvSpPr>
            <a:spLocks noGrp="1"/>
          </p:cNvSpPr>
          <p:nvPr>
            <p:ph type="body" idx="1"/>
          </p:nvPr>
        </p:nvSpPr>
        <p:spPr>
          <a:noFill/>
          <a:ln/>
        </p:spPr>
        <p:txBody>
          <a:bodyPr/>
          <a:lstStyle/>
          <a:p>
            <a:pPr eaLnBrk="1" hangingPunct="1"/>
            <a:endParaRPr lang="en-US" smtClean="0">
              <a:latin typeface="Arial" pitchFamily="34" charset="0"/>
            </a:endParaRPr>
          </a:p>
        </p:txBody>
      </p:sp>
      <p:sp>
        <p:nvSpPr>
          <p:cNvPr id="81924" name="Slide Number Placeholder 3"/>
          <p:cNvSpPr>
            <a:spLocks noGrp="1"/>
          </p:cNvSpPr>
          <p:nvPr>
            <p:ph type="sldNum" sz="quarter" idx="5"/>
          </p:nvPr>
        </p:nvSpPr>
        <p:spPr>
          <a:noFill/>
        </p:spPr>
        <p:txBody>
          <a:bodyPr/>
          <a:lstStyle/>
          <a:p>
            <a:endParaRPr lang="en-US" smtClean="0">
              <a:latin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4AC371-341D-47DC-B0AB-7C4BD5C70A36}" type="slidenum">
              <a:rPr lang="en-US"/>
              <a:pPr/>
              <a:t>39</a:t>
            </a:fld>
            <a:endParaRPr lang="en-US"/>
          </a:p>
        </p:txBody>
      </p:sp>
      <p:sp>
        <p:nvSpPr>
          <p:cNvPr id="189442" name="Rectangle 2"/>
          <p:cNvSpPr>
            <a:spLocks noGrp="1" noRot="1" noChangeAspect="1" noChangeArrowheads="1" noTextEdit="1"/>
          </p:cNvSpPr>
          <p:nvPr>
            <p:ph type="sldImg"/>
          </p:nvPr>
        </p:nvSpPr>
        <p:spPr>
          <a:xfrm>
            <a:off x="941388" y="728663"/>
            <a:ext cx="5187950" cy="3890962"/>
          </a:xfrm>
          <a:ln/>
        </p:spPr>
      </p:sp>
      <p:sp>
        <p:nvSpPr>
          <p:cNvPr id="189443" name="Rectangle 3"/>
          <p:cNvSpPr>
            <a:spLocks noGrp="1" noChangeArrowheads="1"/>
          </p:cNvSpPr>
          <p:nvPr>
            <p:ph type="body" idx="1"/>
          </p:nvPr>
        </p:nvSpPr>
        <p:spPr>
          <a:xfrm>
            <a:off x="939802" y="4862515"/>
            <a:ext cx="5186363" cy="4619625"/>
          </a:xfrm>
        </p:spPr>
        <p:txBody>
          <a:bodyPr/>
          <a:lstStyle/>
          <a:p>
            <a:endParaRPr lang="de-CH"/>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a:p>
        </p:txBody>
      </p:sp>
      <p:sp>
        <p:nvSpPr>
          <p:cNvPr id="4" name="Foliennummernplatzhalter 3"/>
          <p:cNvSpPr>
            <a:spLocks noGrp="1"/>
          </p:cNvSpPr>
          <p:nvPr>
            <p:ph type="sldNum" idx="10"/>
          </p:nvPr>
        </p:nvSpPr>
        <p:spPr/>
        <p:txBody>
          <a:bodyPr/>
          <a:lstStyle/>
          <a:p>
            <a:fld id="{AA8E3D90-CD71-46EB-BC93-986FB5CD5D2E}" type="slidenum">
              <a:rPr lang="de-CH" smtClean="0"/>
              <a:pPr/>
              <a:t>41</a:t>
            </a:fld>
            <a:endParaRPr lang="de-CH"/>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a:p>
        </p:txBody>
      </p:sp>
      <p:sp>
        <p:nvSpPr>
          <p:cNvPr id="4" name="Foliennummernplatzhalter 3"/>
          <p:cNvSpPr>
            <a:spLocks noGrp="1"/>
          </p:cNvSpPr>
          <p:nvPr>
            <p:ph type="sldNum" idx="10"/>
          </p:nvPr>
        </p:nvSpPr>
        <p:spPr/>
        <p:txBody>
          <a:bodyPr/>
          <a:lstStyle/>
          <a:p>
            <a:fld id="{AA8E3D90-CD71-46EB-BC93-986FB5CD5D2E}" type="slidenum">
              <a:rPr lang="de-CH" smtClean="0"/>
              <a:pPr/>
              <a:t>42</a:t>
            </a:fld>
            <a:endParaRPr lang="de-CH"/>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a:p>
        </p:txBody>
      </p:sp>
      <p:sp>
        <p:nvSpPr>
          <p:cNvPr id="4" name="Foliennummernplatzhalter 3"/>
          <p:cNvSpPr>
            <a:spLocks noGrp="1"/>
          </p:cNvSpPr>
          <p:nvPr>
            <p:ph type="sldNum" idx="10"/>
          </p:nvPr>
        </p:nvSpPr>
        <p:spPr/>
        <p:txBody>
          <a:bodyPr/>
          <a:lstStyle/>
          <a:p>
            <a:fld id="{AA8E3D90-CD71-46EB-BC93-986FB5CD5D2E}" type="slidenum">
              <a:rPr lang="de-CH" smtClean="0"/>
              <a:pPr/>
              <a:t>43</a:t>
            </a:fld>
            <a:endParaRPr lang="de-CH"/>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a:p>
        </p:txBody>
      </p:sp>
      <p:sp>
        <p:nvSpPr>
          <p:cNvPr id="4" name="Foliennummernplatzhalter 3"/>
          <p:cNvSpPr>
            <a:spLocks noGrp="1"/>
          </p:cNvSpPr>
          <p:nvPr>
            <p:ph type="sldNum" idx="10"/>
          </p:nvPr>
        </p:nvSpPr>
        <p:spPr/>
        <p:txBody>
          <a:bodyPr/>
          <a:lstStyle/>
          <a:p>
            <a:fld id="{AA8E3D90-CD71-46EB-BC93-986FB5CD5D2E}" type="slidenum">
              <a:rPr lang="de-CH" smtClean="0"/>
              <a:pPr/>
              <a:t>44</a:t>
            </a:fld>
            <a:endParaRPr lang="de-CH"/>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a:p>
        </p:txBody>
      </p:sp>
      <p:sp>
        <p:nvSpPr>
          <p:cNvPr id="4" name="Foliennummernplatzhalter 3"/>
          <p:cNvSpPr>
            <a:spLocks noGrp="1"/>
          </p:cNvSpPr>
          <p:nvPr>
            <p:ph type="sldNum" idx="10"/>
          </p:nvPr>
        </p:nvSpPr>
        <p:spPr/>
        <p:txBody>
          <a:bodyPr/>
          <a:lstStyle/>
          <a:p>
            <a:fld id="{AA8E3D90-CD71-46EB-BC93-986FB5CD5D2E}" type="slidenum">
              <a:rPr lang="de-CH" smtClean="0"/>
              <a:pPr/>
              <a:t>45</a:t>
            </a:fld>
            <a:endParaRPr lang="de-CH"/>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B0255CB-2A7B-44E8-9A7B-8F0658DECE7C}" type="slidenum">
              <a:rPr lang="en-US"/>
              <a:pPr/>
              <a:t>46</a:t>
            </a:fld>
            <a:endParaRPr lang="en-US"/>
          </a:p>
        </p:txBody>
      </p:sp>
      <p:sp>
        <p:nvSpPr>
          <p:cNvPr id="1021954" name="Rectangle 2"/>
          <p:cNvSpPr>
            <a:spLocks noGrp="1" noRot="1" noChangeAspect="1" noChangeArrowheads="1" noTextEdit="1"/>
          </p:cNvSpPr>
          <p:nvPr>
            <p:ph type="sldImg"/>
          </p:nvPr>
        </p:nvSpPr>
        <p:spPr>
          <a:xfrm>
            <a:off x="992188" y="768350"/>
            <a:ext cx="5114925" cy="3836988"/>
          </a:xfrm>
          <a:prstGeom prst="rect">
            <a:avLst/>
          </a:prstGeom>
          <a:ln/>
        </p:spPr>
      </p:sp>
      <p:sp>
        <p:nvSpPr>
          <p:cNvPr id="1021955" name="Rectangle 3"/>
          <p:cNvSpPr>
            <a:spLocks noGrp="1" noChangeArrowheads="1"/>
          </p:cNvSpPr>
          <p:nvPr>
            <p:ph type="body" idx="1"/>
          </p:nvPr>
        </p:nvSpPr>
        <p:spPr>
          <a:xfrm>
            <a:off x="709930" y="4860989"/>
            <a:ext cx="5679440" cy="4605493"/>
          </a:xfrm>
        </p:spPr>
        <p:txBody>
          <a:bodyPr/>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4AC371-341D-47DC-B0AB-7C4BD5C70A36}" type="slidenum">
              <a:rPr lang="en-US"/>
              <a:pPr/>
              <a:t>47</a:t>
            </a:fld>
            <a:endParaRPr lang="en-US"/>
          </a:p>
        </p:txBody>
      </p:sp>
      <p:sp>
        <p:nvSpPr>
          <p:cNvPr id="189442" name="Rectangle 2"/>
          <p:cNvSpPr>
            <a:spLocks noGrp="1" noRot="1" noChangeAspect="1" noChangeArrowheads="1" noTextEdit="1"/>
          </p:cNvSpPr>
          <p:nvPr>
            <p:ph type="sldImg"/>
          </p:nvPr>
        </p:nvSpPr>
        <p:spPr>
          <a:xfrm>
            <a:off x="941388" y="728663"/>
            <a:ext cx="5187950" cy="3890962"/>
          </a:xfrm>
          <a:ln/>
        </p:spPr>
      </p:sp>
      <p:sp>
        <p:nvSpPr>
          <p:cNvPr id="189443" name="Rectangle 3"/>
          <p:cNvSpPr>
            <a:spLocks noGrp="1" noChangeArrowheads="1"/>
          </p:cNvSpPr>
          <p:nvPr>
            <p:ph type="body" idx="1"/>
          </p:nvPr>
        </p:nvSpPr>
        <p:spPr>
          <a:xfrm>
            <a:off x="939801" y="4862514"/>
            <a:ext cx="5186363" cy="4619625"/>
          </a:xfrm>
        </p:spPr>
        <p:txBody>
          <a:bodyPr/>
          <a:lstStyle/>
          <a:p>
            <a:endParaRPr lang="de-CH"/>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766763"/>
            <a:ext cx="5118100" cy="3838575"/>
          </a:xfrm>
          <a:prstGeom prst="rect">
            <a:avLst/>
          </a:prstGeom>
        </p:spPr>
      </p:sp>
      <p:sp>
        <p:nvSpPr>
          <p:cNvPr id="3" name="Notes Placeholder 2"/>
          <p:cNvSpPr>
            <a:spLocks noGrp="1"/>
          </p:cNvSpPr>
          <p:nvPr>
            <p:ph type="body" idx="1"/>
          </p:nvPr>
        </p:nvSpPr>
        <p:spPr/>
        <p:txBody>
          <a:bodyPr>
            <a:normAutofit/>
          </a:bodyPr>
          <a:lstStyle/>
          <a:p>
            <a:r>
              <a:rPr lang="en-US" smtClean="0"/>
              <a:t>http://www.youtube.com/watch?v=W1TMZASCR-I&amp;feature=related</a:t>
            </a:r>
          </a:p>
          <a:p>
            <a:endParaRPr lang="en-US" dirty="0"/>
          </a:p>
        </p:txBody>
      </p:sp>
      <p:sp>
        <p:nvSpPr>
          <p:cNvPr id="4" name="Slide Number Placeholder 3"/>
          <p:cNvSpPr>
            <a:spLocks noGrp="1"/>
          </p:cNvSpPr>
          <p:nvPr>
            <p:ph type="sldNum" sz="quarter" idx="10"/>
          </p:nvPr>
        </p:nvSpPr>
        <p:spPr/>
        <p:txBody>
          <a:bodyPr/>
          <a:lstStyle/>
          <a:p>
            <a:fld id="{A9A0EA98-5831-4853-B862-C702E6EB345C}" type="slidenum">
              <a:rPr lang="en-US" smtClean="0"/>
              <a:pPr/>
              <a:t>48</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B0255CB-2A7B-44E8-9A7B-8F0658DECE7C}" type="slidenum">
              <a:rPr lang="en-US"/>
              <a:pPr/>
              <a:t>49</a:t>
            </a:fld>
            <a:endParaRPr lang="en-US"/>
          </a:p>
        </p:txBody>
      </p:sp>
      <p:sp>
        <p:nvSpPr>
          <p:cNvPr id="1021954" name="Rectangle 2"/>
          <p:cNvSpPr>
            <a:spLocks noGrp="1" noRot="1" noChangeAspect="1" noChangeArrowheads="1" noTextEdit="1"/>
          </p:cNvSpPr>
          <p:nvPr>
            <p:ph type="sldImg"/>
          </p:nvPr>
        </p:nvSpPr>
        <p:spPr>
          <a:xfrm>
            <a:off x="992188" y="768350"/>
            <a:ext cx="5114925" cy="3836988"/>
          </a:xfrm>
          <a:prstGeom prst="rect">
            <a:avLst/>
          </a:prstGeom>
          <a:ln/>
        </p:spPr>
      </p:sp>
      <p:sp>
        <p:nvSpPr>
          <p:cNvPr id="1021955" name="Rectangle 3"/>
          <p:cNvSpPr>
            <a:spLocks noGrp="1" noChangeArrowheads="1"/>
          </p:cNvSpPr>
          <p:nvPr>
            <p:ph type="body" idx="1"/>
          </p:nvPr>
        </p:nvSpPr>
        <p:spPr>
          <a:xfrm>
            <a:off x="709930" y="4860989"/>
            <a:ext cx="5679440" cy="4605493"/>
          </a:xfrm>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pic>
        <p:nvPicPr>
          <p:cNvPr id="7" name="Picture 6" descr="disco_title1.jpg"/>
          <p:cNvPicPr>
            <a:picLocks noChangeAspect="1"/>
          </p:cNvPicPr>
          <p:nvPr userDrawn="1"/>
        </p:nvPicPr>
        <p:blipFill>
          <a:blip r:embed="rId2" cstate="print"/>
          <a:stretch>
            <a:fillRect/>
          </a:stretch>
        </p:blipFill>
        <p:spPr>
          <a:xfrm>
            <a:off x="0" y="0"/>
            <a:ext cx="9144000" cy="6858000"/>
          </a:xfrm>
          <a:prstGeom prst="rect">
            <a:avLst/>
          </a:prstGeom>
        </p:spPr>
      </p:pic>
      <p:sp>
        <p:nvSpPr>
          <p:cNvPr id="2" name="Title 1"/>
          <p:cNvSpPr>
            <a:spLocks noGrp="1"/>
          </p:cNvSpPr>
          <p:nvPr>
            <p:ph type="ctrTitle"/>
          </p:nvPr>
        </p:nvSpPr>
        <p:spPr>
          <a:xfrm>
            <a:off x="1044972" y="450691"/>
            <a:ext cx="7772400" cy="1470025"/>
          </a:xfrm>
        </p:spPr>
        <p:txBody>
          <a:bodyPr/>
          <a:lstStyle>
            <a:lvl1pPr algn="r">
              <a:defRPr sz="4000" i="1">
                <a:solidFill>
                  <a:schemeClr val="bg1"/>
                </a:solidFill>
              </a:defRPr>
            </a:lvl1pPr>
          </a:lstStyle>
          <a:p>
            <a:r>
              <a:rPr lang="en-US" dirty="0" smtClean="0"/>
              <a:t>Click to edit Master title style</a:t>
            </a:r>
            <a:endParaRPr lang="en-US" dirty="0"/>
          </a:p>
        </p:txBody>
      </p:sp>
      <p:sp>
        <p:nvSpPr>
          <p:cNvPr id="5" name="TextBox 4"/>
          <p:cNvSpPr txBox="1"/>
          <p:nvPr userDrawn="1"/>
        </p:nvSpPr>
        <p:spPr>
          <a:xfrm>
            <a:off x="0" y="6569476"/>
            <a:ext cx="9144000" cy="276999"/>
          </a:xfrm>
          <a:prstGeom prst="rect">
            <a:avLst/>
          </a:prstGeom>
          <a:noFill/>
        </p:spPr>
        <p:txBody>
          <a:bodyPr wrap="square" rtlCol="0">
            <a:spAutoFit/>
          </a:bodyPr>
          <a:lstStyle/>
          <a:p>
            <a:pPr algn="l"/>
            <a:r>
              <a:rPr lang="de-CH" sz="1200" i="1" dirty="0" smtClean="0">
                <a:solidFill>
                  <a:schemeClr val="bg1"/>
                </a:solidFill>
                <a:latin typeface="Calibri" pitchFamily="34" charset="0"/>
                <a:cs typeface="Calibri" pitchFamily="34" charset="0"/>
              </a:rPr>
              <a:t>ETH </a:t>
            </a:r>
            <a:r>
              <a:rPr lang="de-CH" sz="1200" i="1" dirty="0" err="1" smtClean="0">
                <a:solidFill>
                  <a:schemeClr val="bg1"/>
                </a:solidFill>
                <a:latin typeface="Calibri" pitchFamily="34" charset="0"/>
                <a:cs typeface="Calibri" pitchFamily="34" charset="0"/>
              </a:rPr>
              <a:t>Zurich</a:t>
            </a:r>
            <a:r>
              <a:rPr lang="de-CH" sz="1200" i="1" dirty="0" smtClean="0">
                <a:solidFill>
                  <a:schemeClr val="bg1"/>
                </a:solidFill>
                <a:latin typeface="Calibri" pitchFamily="34" charset="0"/>
                <a:cs typeface="Calibri" pitchFamily="34" charset="0"/>
              </a:rPr>
              <a:t> –</a:t>
            </a:r>
            <a:r>
              <a:rPr lang="de-CH" sz="1200" i="1" baseline="0" dirty="0" smtClean="0">
                <a:solidFill>
                  <a:schemeClr val="bg1"/>
                </a:solidFill>
                <a:latin typeface="Calibri" pitchFamily="34" charset="0"/>
                <a:cs typeface="Calibri" pitchFamily="34" charset="0"/>
              </a:rPr>
              <a:t> </a:t>
            </a:r>
            <a:r>
              <a:rPr lang="de-CH" sz="1200" i="1" dirty="0" smtClean="0">
                <a:solidFill>
                  <a:schemeClr val="bg1"/>
                </a:solidFill>
                <a:latin typeface="Calibri" pitchFamily="34" charset="0"/>
                <a:cs typeface="Calibri" pitchFamily="34" charset="0"/>
              </a:rPr>
              <a:t>Distributed Computing –</a:t>
            </a:r>
            <a:r>
              <a:rPr lang="de-CH" sz="1200" i="1" baseline="0" dirty="0" smtClean="0">
                <a:solidFill>
                  <a:schemeClr val="bg1"/>
                </a:solidFill>
                <a:latin typeface="Calibri" pitchFamily="34" charset="0"/>
                <a:cs typeface="Calibri" pitchFamily="34" charset="0"/>
              </a:rPr>
              <a:t> </a:t>
            </a:r>
            <a:r>
              <a:rPr lang="de-CH" sz="1200" i="1" dirty="0" smtClean="0">
                <a:solidFill>
                  <a:schemeClr val="bg1"/>
                </a:solidFill>
                <a:latin typeface="Calibri" pitchFamily="34" charset="0"/>
                <a:cs typeface="Calibri" pitchFamily="34" charset="0"/>
              </a:rPr>
              <a:t>www.disco.ethz.ch</a:t>
            </a:r>
          </a:p>
        </p:txBody>
      </p:sp>
      <p:sp>
        <p:nvSpPr>
          <p:cNvPr id="6" name="Title 1"/>
          <p:cNvSpPr txBox="1">
            <a:spLocks/>
          </p:cNvSpPr>
          <p:nvPr userDrawn="1"/>
        </p:nvSpPr>
        <p:spPr bwMode="auto">
          <a:xfrm>
            <a:off x="1044972" y="5115434"/>
            <a:ext cx="7772400" cy="14700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a:defRPr sz="4000">
                <a:solidFill>
                  <a:schemeClr val="bg1"/>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sz="1800" b="0" i="1" u="none" strike="noStrike" kern="0" cap="none" spc="0" normalizeH="0" baseline="0" noProof="0" dirty="0" smtClean="0">
                <a:ln>
                  <a:noFill/>
                </a:ln>
                <a:solidFill>
                  <a:schemeClr val="bg1"/>
                </a:solidFill>
                <a:effectLst/>
                <a:uLnTx/>
                <a:uFillTx/>
                <a:latin typeface="Calibri" pitchFamily="34" charset="0"/>
                <a:ea typeface="+mj-ea"/>
                <a:cs typeface="Calibri" pitchFamily="34" charset="0"/>
              </a:rPr>
              <a:t>Roger Wattenhofer</a:t>
            </a:r>
            <a:endParaRPr kumimoji="0" lang="en-US" sz="1800" b="0" i="1" u="none" strike="noStrike" kern="0" cap="none" spc="0" normalizeH="0" baseline="0" noProof="0" dirty="0">
              <a:ln>
                <a:noFill/>
              </a:ln>
              <a:solidFill>
                <a:schemeClr val="bg1"/>
              </a:solidFill>
              <a:effectLst/>
              <a:uLnTx/>
              <a:uFillTx/>
              <a:latin typeface="Calibri" pitchFamily="34" charset="0"/>
              <a:ea typeface="+mj-ea"/>
              <a:cs typeface="Calibri" pitchFamily="34" charset="0"/>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ormal with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167745"/>
            <a:ext cx="8229600" cy="490537"/>
          </a:xfr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normal empty">
    <p:spTree>
      <p:nvGrpSpPr>
        <p:cNvPr id="1" name=""/>
        <p:cNvGrpSpPr/>
        <p:nvPr/>
      </p:nvGrpSpPr>
      <p:grpSpPr>
        <a:xfrm>
          <a:off x="0" y="0"/>
          <a:ext cx="0" cy="0"/>
          <a:chOff x="0" y="0"/>
          <a:chExt cx="0" cy="0"/>
        </a:xfrm>
      </p:grpSpPr>
      <p:sp>
        <p:nvSpPr>
          <p:cNvPr id="3" name="Rectangle 4"/>
          <p:cNvSpPr>
            <a:spLocks noGrp="1" noChangeArrowheads="1"/>
          </p:cNvSpPr>
          <p:nvPr>
            <p:ph type="title"/>
          </p:nvPr>
        </p:nvSpPr>
        <p:spPr bwMode="auto">
          <a:xfrm>
            <a:off x="457200" y="167745"/>
            <a:ext cx="8229600" cy="4905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noProof="0" smtClean="0"/>
              <a:t>Click to edit Master title style</a:t>
            </a: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pic>
        <p:nvPicPr>
          <p:cNvPr id="7" name="Picture 6" descr="disco_title1.jpg"/>
          <p:cNvPicPr>
            <a:picLocks noChangeAspect="1"/>
          </p:cNvPicPr>
          <p:nvPr userDrawn="1"/>
        </p:nvPicPr>
        <p:blipFill>
          <a:blip r:embed="rId2" cstate="print"/>
          <a:stretch>
            <a:fillRect/>
          </a:stretch>
        </p:blipFill>
        <p:spPr>
          <a:xfrm>
            <a:off x="0" y="0"/>
            <a:ext cx="9144000" cy="6858000"/>
          </a:xfrm>
          <a:prstGeom prst="rect">
            <a:avLst/>
          </a:prstGeom>
        </p:spPr>
      </p:pic>
      <p:sp>
        <p:nvSpPr>
          <p:cNvPr id="2" name="Title 1"/>
          <p:cNvSpPr>
            <a:spLocks noGrp="1"/>
          </p:cNvSpPr>
          <p:nvPr>
            <p:ph type="ctrTitle"/>
          </p:nvPr>
        </p:nvSpPr>
        <p:spPr>
          <a:xfrm>
            <a:off x="1044972" y="450691"/>
            <a:ext cx="7772400" cy="1470025"/>
          </a:xfrm>
        </p:spPr>
        <p:txBody>
          <a:bodyPr/>
          <a:lstStyle>
            <a:lvl1pPr algn="r">
              <a:defRPr sz="4000" i="1">
                <a:solidFill>
                  <a:schemeClr val="bg1"/>
                </a:solidFill>
              </a:defRPr>
            </a:lvl1pPr>
          </a:lstStyle>
          <a:p>
            <a:r>
              <a:rPr lang="en-US" dirty="0" smtClean="0"/>
              <a:t>Click to edit Master title style</a:t>
            </a:r>
            <a:endParaRPr lang="en-US" dirty="0"/>
          </a:p>
        </p:txBody>
      </p:sp>
      <p:sp>
        <p:nvSpPr>
          <p:cNvPr id="5" name="TextBox 4"/>
          <p:cNvSpPr txBox="1"/>
          <p:nvPr userDrawn="1"/>
        </p:nvSpPr>
        <p:spPr>
          <a:xfrm>
            <a:off x="0" y="6569476"/>
            <a:ext cx="9144000" cy="276999"/>
          </a:xfrm>
          <a:prstGeom prst="rect">
            <a:avLst/>
          </a:prstGeom>
          <a:noFill/>
        </p:spPr>
        <p:txBody>
          <a:bodyPr wrap="square" rtlCol="0">
            <a:spAutoFit/>
          </a:bodyPr>
          <a:lstStyle/>
          <a:p>
            <a:pPr algn="l"/>
            <a:r>
              <a:rPr lang="de-CH" sz="1200" i="1" dirty="0" smtClean="0">
                <a:solidFill>
                  <a:schemeClr val="bg1"/>
                </a:solidFill>
                <a:latin typeface="Calibri" pitchFamily="34" charset="0"/>
                <a:cs typeface="Calibri" pitchFamily="34" charset="0"/>
              </a:rPr>
              <a:t>ETH </a:t>
            </a:r>
            <a:r>
              <a:rPr lang="de-CH" sz="1200" i="1" dirty="0" err="1" smtClean="0">
                <a:solidFill>
                  <a:schemeClr val="bg1"/>
                </a:solidFill>
                <a:latin typeface="Calibri" pitchFamily="34" charset="0"/>
                <a:cs typeface="Calibri" pitchFamily="34" charset="0"/>
              </a:rPr>
              <a:t>Zurich</a:t>
            </a:r>
            <a:r>
              <a:rPr lang="de-CH" sz="1200" i="1" dirty="0" smtClean="0">
                <a:solidFill>
                  <a:schemeClr val="bg1"/>
                </a:solidFill>
                <a:latin typeface="Calibri" pitchFamily="34" charset="0"/>
                <a:cs typeface="Calibri" pitchFamily="34" charset="0"/>
              </a:rPr>
              <a:t> –</a:t>
            </a:r>
            <a:r>
              <a:rPr lang="de-CH" sz="1200" i="1" baseline="0" dirty="0" smtClean="0">
                <a:solidFill>
                  <a:schemeClr val="bg1"/>
                </a:solidFill>
                <a:latin typeface="Calibri" pitchFamily="34" charset="0"/>
                <a:cs typeface="Calibri" pitchFamily="34" charset="0"/>
              </a:rPr>
              <a:t> </a:t>
            </a:r>
            <a:r>
              <a:rPr lang="de-CH" sz="1200" i="1" dirty="0" smtClean="0">
                <a:solidFill>
                  <a:schemeClr val="bg1"/>
                </a:solidFill>
                <a:latin typeface="Calibri" pitchFamily="34" charset="0"/>
                <a:cs typeface="Calibri" pitchFamily="34" charset="0"/>
              </a:rPr>
              <a:t>Distributed Computing Group</a:t>
            </a:r>
          </a:p>
        </p:txBody>
      </p:sp>
      <p:sp>
        <p:nvSpPr>
          <p:cNvPr id="6" name="Title 1"/>
          <p:cNvSpPr txBox="1">
            <a:spLocks/>
          </p:cNvSpPr>
          <p:nvPr userDrawn="1"/>
        </p:nvSpPr>
        <p:spPr bwMode="auto">
          <a:xfrm>
            <a:off x="1044972" y="5115434"/>
            <a:ext cx="7772400" cy="14700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a:defRPr sz="4000">
                <a:solidFill>
                  <a:schemeClr val="bg1"/>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sz="1800" b="0" i="1" u="none" strike="noStrike" kern="0" cap="none" spc="0" normalizeH="0" baseline="0" noProof="0" dirty="0" smtClean="0">
                <a:ln>
                  <a:noFill/>
                </a:ln>
                <a:solidFill>
                  <a:schemeClr val="bg1"/>
                </a:solidFill>
                <a:effectLst/>
                <a:uLnTx/>
                <a:uFillTx/>
                <a:latin typeface="Calibri" pitchFamily="34" charset="0"/>
                <a:ea typeface="+mj-ea"/>
                <a:cs typeface="Calibri" pitchFamily="34" charset="0"/>
              </a:rPr>
              <a:t>Roger Wattenhofer</a:t>
            </a:r>
            <a:endParaRPr kumimoji="0" lang="en-US" sz="1800" b="0" i="1" u="none" strike="noStrike" kern="0" cap="none" spc="0" normalizeH="0" baseline="0" noProof="0" dirty="0">
              <a:ln>
                <a:noFill/>
              </a:ln>
              <a:solidFill>
                <a:schemeClr val="bg1"/>
              </a:solidFill>
              <a:effectLst/>
              <a:uLnTx/>
              <a:uFillTx/>
              <a:latin typeface="Calibri" pitchFamily="34" charset="0"/>
              <a:ea typeface="+mj-ea"/>
              <a:cs typeface="Calibri" pitchFamily="34" charset="0"/>
            </a:endParaRP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normal with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167745"/>
            <a:ext cx="8229600" cy="490537"/>
          </a:xfr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normal empty">
    <p:spTree>
      <p:nvGrpSpPr>
        <p:cNvPr id="1" name=""/>
        <p:cNvGrpSpPr/>
        <p:nvPr/>
      </p:nvGrpSpPr>
      <p:grpSpPr>
        <a:xfrm>
          <a:off x="0" y="0"/>
          <a:ext cx="0" cy="0"/>
          <a:chOff x="0" y="0"/>
          <a:chExt cx="0" cy="0"/>
        </a:xfrm>
      </p:grpSpPr>
      <p:sp>
        <p:nvSpPr>
          <p:cNvPr id="3" name="Title 1"/>
          <p:cNvSpPr>
            <a:spLocks noGrp="1"/>
          </p:cNvSpPr>
          <p:nvPr>
            <p:ph type="title"/>
          </p:nvPr>
        </p:nvSpPr>
        <p:spPr>
          <a:xfrm>
            <a:off x="457200" y="167745"/>
            <a:ext cx="8229600" cy="490537"/>
          </a:xfrm>
        </p:spPr>
        <p:txBody>
          <a:bodyPr/>
          <a:lstStyle/>
          <a:p>
            <a:r>
              <a:rPr lang="en-US" smtClean="0"/>
              <a:t>Click to edit Master title style</a:t>
            </a:r>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normal with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167745"/>
            <a:ext cx="8229600" cy="490537"/>
          </a:xfr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normal empty">
    <p:spTree>
      <p:nvGrpSpPr>
        <p:cNvPr id="1" name=""/>
        <p:cNvGrpSpPr/>
        <p:nvPr/>
      </p:nvGrpSpPr>
      <p:grpSpPr>
        <a:xfrm>
          <a:off x="0" y="0"/>
          <a:ext cx="0" cy="0"/>
          <a:chOff x="0" y="0"/>
          <a:chExt cx="0" cy="0"/>
        </a:xfrm>
      </p:grpSpPr>
      <p:sp>
        <p:nvSpPr>
          <p:cNvPr id="3" name="Title 1"/>
          <p:cNvSpPr>
            <a:spLocks noGrp="1"/>
          </p:cNvSpPr>
          <p:nvPr>
            <p:ph type="title"/>
          </p:nvPr>
        </p:nvSpPr>
        <p:spPr>
          <a:xfrm>
            <a:off x="457200" y="167745"/>
            <a:ext cx="8229600" cy="490537"/>
          </a:xfrm>
        </p:spPr>
        <p:txBody>
          <a:bodyPr/>
          <a:lstStyle/>
          <a:p>
            <a:r>
              <a:rPr lang="en-US" smtClean="0"/>
              <a:t>Click to edit Master title style</a:t>
            </a:r>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normal with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167745"/>
            <a:ext cx="8229600" cy="490537"/>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idx="1"/>
          </p:nvPr>
        </p:nvSpPr>
        <p:spPr bwMode="auto">
          <a:xfrm>
            <a:off x="468313" y="986400"/>
            <a:ext cx="8207375" cy="51873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
    <p:spTree>
      <p:nvGrpSpPr>
        <p:cNvPr id="1" name=""/>
        <p:cNvGrpSpPr/>
        <p:nvPr/>
      </p:nvGrpSpPr>
      <p:grpSpPr>
        <a:xfrm>
          <a:off x="0" y="0"/>
          <a:ext cx="0" cy="0"/>
          <a:chOff x="0" y="0"/>
          <a:chExt cx="0" cy="0"/>
        </a:xfrm>
      </p:grpSpPr>
      <p:pic>
        <p:nvPicPr>
          <p:cNvPr id="7" name="Picture 6" descr="disco_title1.jpg"/>
          <p:cNvPicPr>
            <a:picLocks noChangeAspect="1"/>
          </p:cNvPicPr>
          <p:nvPr userDrawn="1"/>
        </p:nvPicPr>
        <p:blipFill>
          <a:blip r:embed="rId2" cstate="print"/>
          <a:stretch>
            <a:fillRect/>
          </a:stretch>
        </p:blipFill>
        <p:spPr>
          <a:xfrm>
            <a:off x="0" y="0"/>
            <a:ext cx="9144000" cy="6858000"/>
          </a:xfrm>
          <a:prstGeom prst="rect">
            <a:avLst/>
          </a:prstGeom>
        </p:spPr>
      </p:pic>
      <p:sp>
        <p:nvSpPr>
          <p:cNvPr id="2" name="Title 1"/>
          <p:cNvSpPr>
            <a:spLocks noGrp="1"/>
          </p:cNvSpPr>
          <p:nvPr>
            <p:ph type="ctrTitle"/>
          </p:nvPr>
        </p:nvSpPr>
        <p:spPr>
          <a:xfrm>
            <a:off x="1103400" y="416825"/>
            <a:ext cx="7772400" cy="1470025"/>
          </a:xfrm>
          <a:prstGeom prst="rect">
            <a:avLst/>
          </a:prstGeom>
        </p:spPr>
        <p:txBody>
          <a:bodyPr/>
          <a:lstStyle>
            <a:lvl1pPr algn="r">
              <a:defRPr sz="4000">
                <a:solidFill>
                  <a:schemeClr val="bg1"/>
                </a:solidFill>
              </a:defRPr>
            </a:lvl1pPr>
          </a:lstStyle>
          <a:p>
            <a:r>
              <a:rPr lang="en-US" dirty="0" smtClean="0"/>
              <a:t>Click to edit Master title style</a:t>
            </a:r>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8.xml"/><Relationship Id="rId1" Type="http://schemas.openxmlformats.org/officeDocument/2006/relationships/slideLayout" Target="../slideLayouts/slideLayout7.xml"/><Relationship Id="rId4" Type="http://schemas.openxmlformats.org/officeDocument/2006/relationships/image" Target="../media/image1.jpeg"/></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9.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11.xml"/><Relationship Id="rId1" Type="http://schemas.openxmlformats.org/officeDocument/2006/relationships/slideLayout" Target="../slideLayouts/slideLayout10.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 name="Picture 4" descr="disco_title1.jpg"/>
          <p:cNvPicPr>
            <a:picLocks noChangeAspect="1"/>
          </p:cNvPicPr>
          <p:nvPr userDrawn="1"/>
        </p:nvPicPr>
        <p:blipFill>
          <a:blip r:embed="rId5" cstate="print"/>
          <a:srcRect b="87717"/>
          <a:stretch>
            <a:fillRect/>
          </a:stretch>
        </p:blipFill>
        <p:spPr>
          <a:xfrm>
            <a:off x="0" y="0"/>
            <a:ext cx="9144000" cy="842157"/>
          </a:xfrm>
          <a:prstGeom prst="rect">
            <a:avLst/>
          </a:prstGeom>
        </p:spPr>
      </p:pic>
      <p:sp>
        <p:nvSpPr>
          <p:cNvPr id="387076" name="Rectangle 4"/>
          <p:cNvSpPr>
            <a:spLocks noGrp="1" noChangeArrowheads="1"/>
          </p:cNvSpPr>
          <p:nvPr>
            <p:ph type="title"/>
          </p:nvPr>
        </p:nvSpPr>
        <p:spPr bwMode="auto">
          <a:xfrm>
            <a:off x="457200" y="167745"/>
            <a:ext cx="8229600" cy="4905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noProof="0" smtClean="0"/>
              <a:t>Click to edit Master title style</a:t>
            </a:r>
          </a:p>
        </p:txBody>
      </p:sp>
      <p:sp>
        <p:nvSpPr>
          <p:cNvPr id="387077" name="Rectangle 5"/>
          <p:cNvSpPr>
            <a:spLocks noGrp="1" noChangeArrowheads="1"/>
          </p:cNvSpPr>
          <p:nvPr>
            <p:ph type="body" idx="1"/>
          </p:nvPr>
        </p:nvSpPr>
        <p:spPr bwMode="auto">
          <a:xfrm>
            <a:off x="468313" y="986400"/>
            <a:ext cx="8207375" cy="51873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pic>
        <p:nvPicPr>
          <p:cNvPr id="6" name="Picture 5" descr="disco_title1.jpg"/>
          <p:cNvPicPr>
            <a:picLocks noChangeAspect="1"/>
          </p:cNvPicPr>
          <p:nvPr userDrawn="1"/>
        </p:nvPicPr>
        <p:blipFill>
          <a:blip r:embed="rId6" cstate="print"/>
          <a:srcRect t="95906"/>
          <a:stretch>
            <a:fillRect/>
          </a:stretch>
        </p:blipFill>
        <p:spPr>
          <a:xfrm>
            <a:off x="0" y="6577144"/>
            <a:ext cx="9144000" cy="280856"/>
          </a:xfrm>
          <a:prstGeom prst="rect">
            <a:avLst/>
          </a:prstGeom>
        </p:spPr>
      </p:pic>
      <p:sp>
        <p:nvSpPr>
          <p:cNvPr id="10" name="TextBox 9"/>
          <p:cNvSpPr txBox="1"/>
          <p:nvPr userDrawn="1"/>
        </p:nvSpPr>
        <p:spPr>
          <a:xfrm>
            <a:off x="0" y="6569476"/>
            <a:ext cx="9144000" cy="276999"/>
          </a:xfrm>
          <a:prstGeom prst="rect">
            <a:avLst/>
          </a:prstGeom>
          <a:noFill/>
        </p:spPr>
        <p:txBody>
          <a:bodyPr wrap="square" rtlCol="0">
            <a:spAutoFit/>
          </a:bodyPr>
          <a:lstStyle/>
          <a:p>
            <a:pPr algn="l"/>
            <a:r>
              <a:rPr lang="en-US" sz="1200" i="1" noProof="0" dirty="0" smtClean="0">
                <a:solidFill>
                  <a:schemeClr val="bg1"/>
                </a:solidFill>
                <a:latin typeface="Calibri" pitchFamily="34" charset="0"/>
                <a:cs typeface="Calibri" pitchFamily="34" charset="0"/>
              </a:rPr>
              <a:t>ETH Zurich –</a:t>
            </a:r>
            <a:r>
              <a:rPr lang="en-US" sz="1200" i="1" baseline="0" noProof="0" dirty="0" smtClean="0">
                <a:solidFill>
                  <a:schemeClr val="bg1"/>
                </a:solidFill>
                <a:latin typeface="Calibri" pitchFamily="34" charset="0"/>
                <a:cs typeface="Calibri" pitchFamily="34" charset="0"/>
              </a:rPr>
              <a:t> </a:t>
            </a:r>
            <a:r>
              <a:rPr lang="en-US" sz="1200" i="1" noProof="0" dirty="0" smtClean="0">
                <a:solidFill>
                  <a:schemeClr val="bg1"/>
                </a:solidFill>
                <a:latin typeface="Calibri" pitchFamily="34" charset="0"/>
                <a:cs typeface="Calibri" pitchFamily="34" charset="0"/>
              </a:rPr>
              <a:t>Distributed Computing Group	             	                  Roger Wattenhofer			                                         </a:t>
            </a:r>
            <a:fld id="{3D5FF8CF-0277-4127-93F2-598312EBD53D}" type="slidenum">
              <a:rPr lang="en-US" sz="1200" i="1" noProof="0" smtClean="0">
                <a:solidFill>
                  <a:schemeClr val="bg1"/>
                </a:solidFill>
                <a:latin typeface="Calibri" pitchFamily="34" charset="0"/>
                <a:cs typeface="Calibri" pitchFamily="34" charset="0"/>
              </a:rPr>
              <a:pPr algn="l"/>
              <a:t>‹#›</a:t>
            </a:fld>
            <a:endParaRPr lang="en-US" sz="1200" i="1" noProof="0" dirty="0" smtClean="0">
              <a:solidFill>
                <a:schemeClr val="bg1"/>
              </a:solidFill>
              <a:latin typeface="Calibri" pitchFamily="34" charset="0"/>
              <a:cs typeface="Calibri" pitchFamily="34" charset="0"/>
            </a:endParaRPr>
          </a:p>
        </p:txBody>
      </p:sp>
    </p:spTree>
  </p:cSld>
  <p:clrMap bg1="lt1" tx1="dk1" bg2="lt2" tx2="dk2" accent1="accent1" accent2="accent2" accent3="accent3" accent4="accent4" accent5="accent5" accent6="accent6" hlink="hlink" folHlink="folHlink"/>
  <p:sldLayoutIdLst>
    <p:sldLayoutId id="2147483724" r:id="rId1"/>
    <p:sldLayoutId id="2147483663" r:id="rId2"/>
    <p:sldLayoutId id="2147483662" r:id="rId3"/>
  </p:sldLayoutIdLst>
  <p:timing>
    <p:tnLst>
      <p:par>
        <p:cTn id="1" dur="indefinite" restart="never" nodeType="tmRoot"/>
      </p:par>
    </p:tnLst>
  </p:timing>
  <p:hf hdr="0" dt="0"/>
  <p:txStyles>
    <p:titleStyle>
      <a:lvl1pPr algn="l" rtl="0" fontAlgn="base">
        <a:spcBef>
          <a:spcPct val="0"/>
        </a:spcBef>
        <a:spcAft>
          <a:spcPct val="0"/>
        </a:spcAft>
        <a:defRPr sz="2400">
          <a:solidFill>
            <a:schemeClr val="bg1"/>
          </a:solidFill>
          <a:latin typeface="Calibri" pitchFamily="34" charset="0"/>
          <a:ea typeface="+mj-ea"/>
          <a:cs typeface="Calibri" pitchFamily="34" charset="0"/>
        </a:defRPr>
      </a:lvl1pPr>
      <a:lvl2pPr algn="l" rtl="0" fontAlgn="base">
        <a:spcBef>
          <a:spcPct val="0"/>
        </a:spcBef>
        <a:spcAft>
          <a:spcPct val="0"/>
        </a:spcAft>
        <a:defRPr sz="2400">
          <a:solidFill>
            <a:schemeClr val="tx2"/>
          </a:solidFill>
          <a:latin typeface="Arial" charset="0"/>
        </a:defRPr>
      </a:lvl2pPr>
      <a:lvl3pPr algn="l" rtl="0" fontAlgn="base">
        <a:spcBef>
          <a:spcPct val="0"/>
        </a:spcBef>
        <a:spcAft>
          <a:spcPct val="0"/>
        </a:spcAft>
        <a:defRPr sz="2400">
          <a:solidFill>
            <a:schemeClr val="tx2"/>
          </a:solidFill>
          <a:latin typeface="Arial" charset="0"/>
        </a:defRPr>
      </a:lvl3pPr>
      <a:lvl4pPr algn="l" rtl="0" fontAlgn="base">
        <a:spcBef>
          <a:spcPct val="0"/>
        </a:spcBef>
        <a:spcAft>
          <a:spcPct val="0"/>
        </a:spcAft>
        <a:defRPr sz="2400">
          <a:solidFill>
            <a:schemeClr val="tx2"/>
          </a:solidFill>
          <a:latin typeface="Arial" charset="0"/>
        </a:defRPr>
      </a:lvl4pPr>
      <a:lvl5pPr algn="l" rtl="0" fontAlgn="base">
        <a:spcBef>
          <a:spcPct val="0"/>
        </a:spcBef>
        <a:spcAft>
          <a:spcPct val="0"/>
        </a:spcAft>
        <a:defRPr sz="2400">
          <a:solidFill>
            <a:schemeClr val="tx2"/>
          </a:solidFill>
          <a:latin typeface="Arial" charset="0"/>
        </a:defRPr>
      </a:lvl5pPr>
      <a:lvl6pPr marL="457200" algn="l" rtl="0" fontAlgn="base">
        <a:spcBef>
          <a:spcPct val="0"/>
        </a:spcBef>
        <a:spcAft>
          <a:spcPct val="0"/>
        </a:spcAft>
        <a:defRPr sz="2400">
          <a:solidFill>
            <a:schemeClr val="tx2"/>
          </a:solidFill>
          <a:latin typeface="Arial" charset="0"/>
        </a:defRPr>
      </a:lvl6pPr>
      <a:lvl7pPr marL="914400" algn="l" rtl="0" fontAlgn="base">
        <a:spcBef>
          <a:spcPct val="0"/>
        </a:spcBef>
        <a:spcAft>
          <a:spcPct val="0"/>
        </a:spcAft>
        <a:defRPr sz="2400">
          <a:solidFill>
            <a:schemeClr val="tx2"/>
          </a:solidFill>
          <a:latin typeface="Arial" charset="0"/>
        </a:defRPr>
      </a:lvl7pPr>
      <a:lvl8pPr marL="1371600" algn="l" rtl="0" fontAlgn="base">
        <a:spcBef>
          <a:spcPct val="0"/>
        </a:spcBef>
        <a:spcAft>
          <a:spcPct val="0"/>
        </a:spcAft>
        <a:defRPr sz="2400">
          <a:solidFill>
            <a:schemeClr val="tx2"/>
          </a:solidFill>
          <a:latin typeface="Arial" charset="0"/>
        </a:defRPr>
      </a:lvl8pPr>
      <a:lvl9pPr marL="1828800" algn="l" rtl="0" fontAlgn="base">
        <a:spcBef>
          <a:spcPct val="0"/>
        </a:spcBef>
        <a:spcAft>
          <a:spcPct val="0"/>
        </a:spcAft>
        <a:defRPr sz="2400">
          <a:solidFill>
            <a:schemeClr val="tx2"/>
          </a:solidFill>
          <a:latin typeface="Arial" charset="0"/>
        </a:defRPr>
      </a:lvl9pPr>
    </p:titleStyle>
    <p:bodyStyle>
      <a:lvl1pPr marL="342900" indent="-342900" algn="l" rtl="0" fontAlgn="base">
        <a:spcBef>
          <a:spcPct val="20000"/>
        </a:spcBef>
        <a:spcAft>
          <a:spcPct val="0"/>
        </a:spcAft>
        <a:buChar char="•"/>
        <a:defRPr sz="2000">
          <a:solidFill>
            <a:srgbClr val="000000"/>
          </a:solidFill>
          <a:latin typeface="Calibri" pitchFamily="34" charset="0"/>
          <a:ea typeface="+mn-ea"/>
          <a:cs typeface="Calibri" pitchFamily="34" charset="0"/>
        </a:defRPr>
      </a:lvl1pPr>
      <a:lvl2pPr marL="742950" indent="-285750" algn="l" rtl="0" fontAlgn="base">
        <a:spcBef>
          <a:spcPct val="20000"/>
        </a:spcBef>
        <a:spcAft>
          <a:spcPct val="0"/>
        </a:spcAft>
        <a:buChar char="–"/>
        <a:defRPr>
          <a:solidFill>
            <a:schemeClr val="tx1"/>
          </a:solidFill>
          <a:latin typeface="Calibri" pitchFamily="34" charset="0"/>
          <a:cs typeface="Calibri" pitchFamily="34" charset="0"/>
        </a:defRPr>
      </a:lvl2pPr>
      <a:lvl3pPr marL="1143000" indent="-228600" algn="l" rtl="0" fontAlgn="base">
        <a:spcBef>
          <a:spcPct val="20000"/>
        </a:spcBef>
        <a:spcAft>
          <a:spcPct val="0"/>
        </a:spcAft>
        <a:buFont typeface="Arial" charset="0"/>
        <a:buChar char="–"/>
        <a:defRPr sz="1600">
          <a:solidFill>
            <a:schemeClr val="tx1"/>
          </a:solidFill>
          <a:latin typeface="Calibri" pitchFamily="34" charset="0"/>
          <a:cs typeface="Calibri" pitchFamily="34" charset="0"/>
        </a:defRPr>
      </a:lvl3pPr>
      <a:lvl4pPr marL="1600200" indent="-228600" algn="l" rtl="0" fontAlgn="base">
        <a:spcBef>
          <a:spcPct val="20000"/>
        </a:spcBef>
        <a:spcAft>
          <a:spcPct val="0"/>
        </a:spcAft>
        <a:buChar char="–"/>
        <a:defRPr sz="1400">
          <a:solidFill>
            <a:schemeClr val="tx1"/>
          </a:solidFill>
          <a:latin typeface="Calibri" pitchFamily="34" charset="0"/>
          <a:cs typeface="Calibri" pitchFamily="34" charset="0"/>
        </a:defRPr>
      </a:lvl4pPr>
      <a:lvl5pPr marL="2057400" indent="-228600" algn="l" rtl="0" fontAlgn="base">
        <a:spcBef>
          <a:spcPct val="20000"/>
        </a:spcBef>
        <a:spcAft>
          <a:spcPct val="0"/>
        </a:spcAft>
        <a:buChar char="»"/>
        <a:defRPr sz="1400">
          <a:solidFill>
            <a:schemeClr val="tx1"/>
          </a:solidFill>
          <a:latin typeface="Calibri" pitchFamily="34" charset="0"/>
          <a:cs typeface="Calibri" pitchFamily="34" charset="0"/>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 name="Picture 4" descr="disco_title1.jpg"/>
          <p:cNvPicPr>
            <a:picLocks noChangeAspect="1"/>
          </p:cNvPicPr>
          <p:nvPr userDrawn="1"/>
        </p:nvPicPr>
        <p:blipFill>
          <a:blip r:embed="rId5" cstate="print"/>
          <a:srcRect t="11616" b="87717"/>
          <a:stretch>
            <a:fillRect/>
          </a:stretch>
        </p:blipFill>
        <p:spPr>
          <a:xfrm>
            <a:off x="0" y="796471"/>
            <a:ext cx="9144000" cy="45686"/>
          </a:xfrm>
          <a:prstGeom prst="rect">
            <a:avLst/>
          </a:prstGeom>
        </p:spPr>
      </p:pic>
      <p:sp>
        <p:nvSpPr>
          <p:cNvPr id="387076" name="Rectangle 4"/>
          <p:cNvSpPr>
            <a:spLocks noGrp="1" noChangeArrowheads="1"/>
          </p:cNvSpPr>
          <p:nvPr>
            <p:ph type="title"/>
          </p:nvPr>
        </p:nvSpPr>
        <p:spPr bwMode="auto">
          <a:xfrm>
            <a:off x="457200" y="167745"/>
            <a:ext cx="8229600" cy="4905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noProof="0" smtClean="0"/>
              <a:t>Click to edit Master title style</a:t>
            </a:r>
          </a:p>
        </p:txBody>
      </p:sp>
      <p:sp>
        <p:nvSpPr>
          <p:cNvPr id="387077" name="Rectangle 5"/>
          <p:cNvSpPr>
            <a:spLocks noGrp="1" noChangeArrowheads="1"/>
          </p:cNvSpPr>
          <p:nvPr>
            <p:ph type="body" idx="1"/>
          </p:nvPr>
        </p:nvSpPr>
        <p:spPr bwMode="auto">
          <a:xfrm>
            <a:off x="468313" y="986400"/>
            <a:ext cx="8207375" cy="51873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pic>
        <p:nvPicPr>
          <p:cNvPr id="6" name="Picture 5" descr="disco_title1.jpg"/>
          <p:cNvPicPr>
            <a:picLocks noChangeAspect="1"/>
          </p:cNvPicPr>
          <p:nvPr userDrawn="1"/>
        </p:nvPicPr>
        <p:blipFill>
          <a:blip r:embed="rId6" cstate="print"/>
          <a:srcRect t="95906"/>
          <a:stretch>
            <a:fillRect/>
          </a:stretch>
        </p:blipFill>
        <p:spPr>
          <a:xfrm>
            <a:off x="0" y="6577144"/>
            <a:ext cx="9144000" cy="280856"/>
          </a:xfrm>
          <a:prstGeom prst="rect">
            <a:avLst/>
          </a:prstGeom>
        </p:spPr>
      </p:pic>
      <p:sp>
        <p:nvSpPr>
          <p:cNvPr id="10" name="TextBox 9"/>
          <p:cNvSpPr txBox="1"/>
          <p:nvPr userDrawn="1"/>
        </p:nvSpPr>
        <p:spPr>
          <a:xfrm>
            <a:off x="0" y="6569476"/>
            <a:ext cx="9144000" cy="276999"/>
          </a:xfrm>
          <a:prstGeom prst="rect">
            <a:avLst/>
          </a:prstGeom>
          <a:noFill/>
        </p:spPr>
        <p:txBody>
          <a:bodyPr wrap="square" rtlCol="0">
            <a:spAutoFit/>
          </a:bodyPr>
          <a:lstStyle/>
          <a:p>
            <a:pPr algn="l"/>
            <a:r>
              <a:rPr lang="en-US" sz="1200" i="1" noProof="0" dirty="0" smtClean="0">
                <a:solidFill>
                  <a:schemeClr val="bg1"/>
                </a:solidFill>
                <a:latin typeface="Calibri" pitchFamily="34" charset="0"/>
                <a:cs typeface="Calibri" pitchFamily="34" charset="0"/>
              </a:rPr>
              <a:t>ETH Zurich –</a:t>
            </a:r>
            <a:r>
              <a:rPr lang="en-US" sz="1200" i="1" baseline="0" noProof="0" dirty="0" smtClean="0">
                <a:solidFill>
                  <a:schemeClr val="bg1"/>
                </a:solidFill>
                <a:latin typeface="Calibri" pitchFamily="34" charset="0"/>
                <a:cs typeface="Calibri" pitchFamily="34" charset="0"/>
              </a:rPr>
              <a:t> </a:t>
            </a:r>
            <a:r>
              <a:rPr lang="en-US" sz="1200" i="1" noProof="0" dirty="0" smtClean="0">
                <a:solidFill>
                  <a:schemeClr val="bg1"/>
                </a:solidFill>
                <a:latin typeface="Calibri" pitchFamily="34" charset="0"/>
                <a:cs typeface="Calibri" pitchFamily="34" charset="0"/>
              </a:rPr>
              <a:t>Distributed Computing Group	             	                  Roger Wattenhofer			                                         </a:t>
            </a:r>
            <a:fld id="{3D5FF8CF-0277-4127-93F2-598312EBD53D}" type="slidenum">
              <a:rPr lang="en-US" sz="1200" i="1" noProof="0" smtClean="0">
                <a:solidFill>
                  <a:schemeClr val="bg1"/>
                </a:solidFill>
                <a:latin typeface="Calibri" pitchFamily="34" charset="0"/>
                <a:cs typeface="Calibri" pitchFamily="34" charset="0"/>
              </a:rPr>
              <a:pPr algn="l"/>
              <a:t>‹#›</a:t>
            </a:fld>
            <a:endParaRPr lang="en-US" sz="1200" i="1" noProof="0" dirty="0" smtClean="0">
              <a:solidFill>
                <a:schemeClr val="bg1"/>
              </a:solidFill>
              <a:latin typeface="Calibri" pitchFamily="34" charset="0"/>
              <a:cs typeface="Calibri" pitchFamily="34" charset="0"/>
            </a:endParaRPr>
          </a:p>
        </p:txBody>
      </p:sp>
    </p:spTree>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Lst>
  <p:timing>
    <p:tnLst>
      <p:par>
        <p:cTn id="1" dur="indefinite" restart="never" nodeType="tmRoot"/>
      </p:par>
    </p:tnLst>
  </p:timing>
  <p:hf hdr="0" dt="0"/>
  <p:txStyles>
    <p:titleStyle>
      <a:lvl1pPr algn="l" rtl="0" fontAlgn="base">
        <a:spcBef>
          <a:spcPct val="0"/>
        </a:spcBef>
        <a:spcAft>
          <a:spcPct val="0"/>
        </a:spcAft>
        <a:defRPr sz="2400">
          <a:solidFill>
            <a:schemeClr val="tx1"/>
          </a:solidFill>
          <a:latin typeface="Calibri" pitchFamily="34" charset="0"/>
          <a:ea typeface="+mj-ea"/>
          <a:cs typeface="Calibri" pitchFamily="34" charset="0"/>
        </a:defRPr>
      </a:lvl1pPr>
      <a:lvl2pPr algn="l" rtl="0" fontAlgn="base">
        <a:spcBef>
          <a:spcPct val="0"/>
        </a:spcBef>
        <a:spcAft>
          <a:spcPct val="0"/>
        </a:spcAft>
        <a:defRPr sz="2400">
          <a:solidFill>
            <a:schemeClr val="tx2"/>
          </a:solidFill>
          <a:latin typeface="Arial" charset="0"/>
        </a:defRPr>
      </a:lvl2pPr>
      <a:lvl3pPr algn="l" rtl="0" fontAlgn="base">
        <a:spcBef>
          <a:spcPct val="0"/>
        </a:spcBef>
        <a:spcAft>
          <a:spcPct val="0"/>
        </a:spcAft>
        <a:defRPr sz="2400">
          <a:solidFill>
            <a:schemeClr val="tx2"/>
          </a:solidFill>
          <a:latin typeface="Arial" charset="0"/>
        </a:defRPr>
      </a:lvl3pPr>
      <a:lvl4pPr algn="l" rtl="0" fontAlgn="base">
        <a:spcBef>
          <a:spcPct val="0"/>
        </a:spcBef>
        <a:spcAft>
          <a:spcPct val="0"/>
        </a:spcAft>
        <a:defRPr sz="2400">
          <a:solidFill>
            <a:schemeClr val="tx2"/>
          </a:solidFill>
          <a:latin typeface="Arial" charset="0"/>
        </a:defRPr>
      </a:lvl4pPr>
      <a:lvl5pPr algn="l" rtl="0" fontAlgn="base">
        <a:spcBef>
          <a:spcPct val="0"/>
        </a:spcBef>
        <a:spcAft>
          <a:spcPct val="0"/>
        </a:spcAft>
        <a:defRPr sz="2400">
          <a:solidFill>
            <a:schemeClr val="tx2"/>
          </a:solidFill>
          <a:latin typeface="Arial" charset="0"/>
        </a:defRPr>
      </a:lvl5pPr>
      <a:lvl6pPr marL="457200" algn="l" rtl="0" fontAlgn="base">
        <a:spcBef>
          <a:spcPct val="0"/>
        </a:spcBef>
        <a:spcAft>
          <a:spcPct val="0"/>
        </a:spcAft>
        <a:defRPr sz="2400">
          <a:solidFill>
            <a:schemeClr val="tx2"/>
          </a:solidFill>
          <a:latin typeface="Arial" charset="0"/>
        </a:defRPr>
      </a:lvl6pPr>
      <a:lvl7pPr marL="914400" algn="l" rtl="0" fontAlgn="base">
        <a:spcBef>
          <a:spcPct val="0"/>
        </a:spcBef>
        <a:spcAft>
          <a:spcPct val="0"/>
        </a:spcAft>
        <a:defRPr sz="2400">
          <a:solidFill>
            <a:schemeClr val="tx2"/>
          </a:solidFill>
          <a:latin typeface="Arial" charset="0"/>
        </a:defRPr>
      </a:lvl7pPr>
      <a:lvl8pPr marL="1371600" algn="l" rtl="0" fontAlgn="base">
        <a:spcBef>
          <a:spcPct val="0"/>
        </a:spcBef>
        <a:spcAft>
          <a:spcPct val="0"/>
        </a:spcAft>
        <a:defRPr sz="2400">
          <a:solidFill>
            <a:schemeClr val="tx2"/>
          </a:solidFill>
          <a:latin typeface="Arial" charset="0"/>
        </a:defRPr>
      </a:lvl8pPr>
      <a:lvl9pPr marL="1828800" algn="l" rtl="0" fontAlgn="base">
        <a:spcBef>
          <a:spcPct val="0"/>
        </a:spcBef>
        <a:spcAft>
          <a:spcPct val="0"/>
        </a:spcAft>
        <a:defRPr sz="2400">
          <a:solidFill>
            <a:schemeClr val="tx2"/>
          </a:solidFill>
          <a:latin typeface="Arial" charset="0"/>
        </a:defRPr>
      </a:lvl9pPr>
    </p:titleStyle>
    <p:bodyStyle>
      <a:lvl1pPr marL="342900" indent="-342900" algn="l" rtl="0" fontAlgn="base">
        <a:spcBef>
          <a:spcPct val="20000"/>
        </a:spcBef>
        <a:spcAft>
          <a:spcPct val="0"/>
        </a:spcAft>
        <a:buChar char="•"/>
        <a:defRPr sz="2000">
          <a:solidFill>
            <a:srgbClr val="000000"/>
          </a:solidFill>
          <a:latin typeface="Calibri" pitchFamily="34" charset="0"/>
          <a:ea typeface="+mn-ea"/>
          <a:cs typeface="Calibri" pitchFamily="34" charset="0"/>
        </a:defRPr>
      </a:lvl1pPr>
      <a:lvl2pPr marL="742950" indent="-285750" algn="l" rtl="0" fontAlgn="base">
        <a:spcBef>
          <a:spcPct val="20000"/>
        </a:spcBef>
        <a:spcAft>
          <a:spcPct val="0"/>
        </a:spcAft>
        <a:buChar char="–"/>
        <a:defRPr>
          <a:solidFill>
            <a:schemeClr val="tx1"/>
          </a:solidFill>
          <a:latin typeface="Calibri" pitchFamily="34" charset="0"/>
          <a:cs typeface="Calibri" pitchFamily="34" charset="0"/>
        </a:defRPr>
      </a:lvl2pPr>
      <a:lvl3pPr marL="1143000" indent="-228600" algn="l" rtl="0" fontAlgn="base">
        <a:spcBef>
          <a:spcPct val="20000"/>
        </a:spcBef>
        <a:spcAft>
          <a:spcPct val="0"/>
        </a:spcAft>
        <a:buFont typeface="Arial" charset="0"/>
        <a:buChar char="–"/>
        <a:defRPr sz="1600">
          <a:solidFill>
            <a:schemeClr val="tx1"/>
          </a:solidFill>
          <a:latin typeface="Calibri" pitchFamily="34" charset="0"/>
          <a:cs typeface="Calibri" pitchFamily="34" charset="0"/>
        </a:defRPr>
      </a:lvl3pPr>
      <a:lvl4pPr marL="1600200" indent="-228600" algn="l" rtl="0" fontAlgn="base">
        <a:spcBef>
          <a:spcPct val="20000"/>
        </a:spcBef>
        <a:spcAft>
          <a:spcPct val="0"/>
        </a:spcAft>
        <a:buChar char="–"/>
        <a:defRPr sz="1400">
          <a:solidFill>
            <a:schemeClr val="tx1"/>
          </a:solidFill>
          <a:latin typeface="Calibri" pitchFamily="34" charset="0"/>
          <a:cs typeface="Calibri" pitchFamily="34" charset="0"/>
        </a:defRPr>
      </a:lvl4pPr>
      <a:lvl5pPr marL="2057400" indent="-228600" algn="l" rtl="0" fontAlgn="base">
        <a:spcBef>
          <a:spcPct val="20000"/>
        </a:spcBef>
        <a:spcAft>
          <a:spcPct val="0"/>
        </a:spcAft>
        <a:buChar char="»"/>
        <a:defRPr sz="1400">
          <a:solidFill>
            <a:schemeClr val="tx1"/>
          </a:solidFill>
          <a:latin typeface="Calibri" pitchFamily="34" charset="0"/>
          <a:cs typeface="Calibri" pitchFamily="34" charset="0"/>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 name="Picture 4" descr="disco_title1.jpg"/>
          <p:cNvPicPr>
            <a:picLocks noChangeAspect="1"/>
          </p:cNvPicPr>
          <p:nvPr userDrawn="1"/>
        </p:nvPicPr>
        <p:blipFill>
          <a:blip r:embed="rId4" cstate="print"/>
          <a:srcRect t="11616" b="87717"/>
          <a:stretch>
            <a:fillRect/>
          </a:stretch>
        </p:blipFill>
        <p:spPr>
          <a:xfrm>
            <a:off x="0" y="796471"/>
            <a:ext cx="9144000" cy="45686"/>
          </a:xfrm>
          <a:prstGeom prst="rect">
            <a:avLst/>
          </a:prstGeom>
        </p:spPr>
      </p:pic>
      <p:sp>
        <p:nvSpPr>
          <p:cNvPr id="387076" name="Rectangle 4"/>
          <p:cNvSpPr>
            <a:spLocks noGrp="1" noChangeArrowheads="1"/>
          </p:cNvSpPr>
          <p:nvPr>
            <p:ph type="title"/>
          </p:nvPr>
        </p:nvSpPr>
        <p:spPr bwMode="auto">
          <a:xfrm>
            <a:off x="457200" y="167745"/>
            <a:ext cx="8229600" cy="4905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noProof="0" smtClean="0"/>
              <a:t>Click to edit Master title style</a:t>
            </a:r>
          </a:p>
        </p:txBody>
      </p:sp>
      <p:sp>
        <p:nvSpPr>
          <p:cNvPr id="387077" name="Rectangle 5"/>
          <p:cNvSpPr>
            <a:spLocks noGrp="1" noChangeArrowheads="1"/>
          </p:cNvSpPr>
          <p:nvPr>
            <p:ph type="body" idx="1"/>
          </p:nvPr>
        </p:nvSpPr>
        <p:spPr bwMode="auto">
          <a:xfrm>
            <a:off x="468313" y="986400"/>
            <a:ext cx="8207375" cy="51873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Tree>
  </p:cSld>
  <p:clrMap bg1="lt1" tx1="dk1" bg2="lt2" tx2="dk2" accent1="accent1" accent2="accent2" accent3="accent3" accent4="accent4" accent5="accent5" accent6="accent6" hlink="hlink" folHlink="folHlink"/>
  <p:sldLayoutIdLst>
    <p:sldLayoutId id="2147483734" r:id="rId1"/>
    <p:sldLayoutId id="2147483735" r:id="rId2"/>
  </p:sldLayoutIdLst>
  <p:timing>
    <p:tnLst>
      <p:par>
        <p:cTn id="1" dur="indefinite" restart="never" nodeType="tmRoot"/>
      </p:par>
    </p:tnLst>
  </p:timing>
  <p:hf hdr="0" dt="0"/>
  <p:txStyles>
    <p:titleStyle>
      <a:lvl1pPr algn="l" rtl="0" fontAlgn="base">
        <a:spcBef>
          <a:spcPct val="0"/>
        </a:spcBef>
        <a:spcAft>
          <a:spcPct val="0"/>
        </a:spcAft>
        <a:defRPr sz="2400">
          <a:solidFill>
            <a:schemeClr val="tx1"/>
          </a:solidFill>
          <a:latin typeface="Calibri" pitchFamily="34" charset="0"/>
          <a:ea typeface="+mj-ea"/>
          <a:cs typeface="Calibri" pitchFamily="34" charset="0"/>
        </a:defRPr>
      </a:lvl1pPr>
      <a:lvl2pPr algn="l" rtl="0" fontAlgn="base">
        <a:spcBef>
          <a:spcPct val="0"/>
        </a:spcBef>
        <a:spcAft>
          <a:spcPct val="0"/>
        </a:spcAft>
        <a:defRPr sz="2400">
          <a:solidFill>
            <a:schemeClr val="tx2"/>
          </a:solidFill>
          <a:latin typeface="Arial" charset="0"/>
        </a:defRPr>
      </a:lvl2pPr>
      <a:lvl3pPr algn="l" rtl="0" fontAlgn="base">
        <a:spcBef>
          <a:spcPct val="0"/>
        </a:spcBef>
        <a:spcAft>
          <a:spcPct val="0"/>
        </a:spcAft>
        <a:defRPr sz="2400">
          <a:solidFill>
            <a:schemeClr val="tx2"/>
          </a:solidFill>
          <a:latin typeface="Arial" charset="0"/>
        </a:defRPr>
      </a:lvl3pPr>
      <a:lvl4pPr algn="l" rtl="0" fontAlgn="base">
        <a:spcBef>
          <a:spcPct val="0"/>
        </a:spcBef>
        <a:spcAft>
          <a:spcPct val="0"/>
        </a:spcAft>
        <a:defRPr sz="2400">
          <a:solidFill>
            <a:schemeClr val="tx2"/>
          </a:solidFill>
          <a:latin typeface="Arial" charset="0"/>
        </a:defRPr>
      </a:lvl4pPr>
      <a:lvl5pPr algn="l" rtl="0" fontAlgn="base">
        <a:spcBef>
          <a:spcPct val="0"/>
        </a:spcBef>
        <a:spcAft>
          <a:spcPct val="0"/>
        </a:spcAft>
        <a:defRPr sz="2400">
          <a:solidFill>
            <a:schemeClr val="tx2"/>
          </a:solidFill>
          <a:latin typeface="Arial" charset="0"/>
        </a:defRPr>
      </a:lvl5pPr>
      <a:lvl6pPr marL="457200" algn="l" rtl="0" fontAlgn="base">
        <a:spcBef>
          <a:spcPct val="0"/>
        </a:spcBef>
        <a:spcAft>
          <a:spcPct val="0"/>
        </a:spcAft>
        <a:defRPr sz="2400">
          <a:solidFill>
            <a:schemeClr val="tx2"/>
          </a:solidFill>
          <a:latin typeface="Arial" charset="0"/>
        </a:defRPr>
      </a:lvl6pPr>
      <a:lvl7pPr marL="914400" algn="l" rtl="0" fontAlgn="base">
        <a:spcBef>
          <a:spcPct val="0"/>
        </a:spcBef>
        <a:spcAft>
          <a:spcPct val="0"/>
        </a:spcAft>
        <a:defRPr sz="2400">
          <a:solidFill>
            <a:schemeClr val="tx2"/>
          </a:solidFill>
          <a:latin typeface="Arial" charset="0"/>
        </a:defRPr>
      </a:lvl7pPr>
      <a:lvl8pPr marL="1371600" algn="l" rtl="0" fontAlgn="base">
        <a:spcBef>
          <a:spcPct val="0"/>
        </a:spcBef>
        <a:spcAft>
          <a:spcPct val="0"/>
        </a:spcAft>
        <a:defRPr sz="2400">
          <a:solidFill>
            <a:schemeClr val="tx2"/>
          </a:solidFill>
          <a:latin typeface="Arial" charset="0"/>
        </a:defRPr>
      </a:lvl8pPr>
      <a:lvl9pPr marL="1828800" algn="l" rtl="0" fontAlgn="base">
        <a:spcBef>
          <a:spcPct val="0"/>
        </a:spcBef>
        <a:spcAft>
          <a:spcPct val="0"/>
        </a:spcAft>
        <a:defRPr sz="2400">
          <a:solidFill>
            <a:schemeClr val="tx2"/>
          </a:solidFill>
          <a:latin typeface="Arial" charset="0"/>
        </a:defRPr>
      </a:lvl9pPr>
    </p:titleStyle>
    <p:bodyStyle>
      <a:lvl1pPr marL="342900" indent="-342900" algn="l" rtl="0" fontAlgn="base">
        <a:spcBef>
          <a:spcPct val="20000"/>
        </a:spcBef>
        <a:spcAft>
          <a:spcPct val="0"/>
        </a:spcAft>
        <a:buChar char="•"/>
        <a:defRPr sz="2000">
          <a:solidFill>
            <a:srgbClr val="000000"/>
          </a:solidFill>
          <a:latin typeface="Calibri" pitchFamily="34" charset="0"/>
          <a:ea typeface="+mn-ea"/>
          <a:cs typeface="Calibri" pitchFamily="34" charset="0"/>
        </a:defRPr>
      </a:lvl1pPr>
      <a:lvl2pPr marL="742950" indent="-285750" algn="l" rtl="0" fontAlgn="base">
        <a:spcBef>
          <a:spcPct val="20000"/>
        </a:spcBef>
        <a:spcAft>
          <a:spcPct val="0"/>
        </a:spcAft>
        <a:buChar char="–"/>
        <a:defRPr>
          <a:solidFill>
            <a:schemeClr val="tx1"/>
          </a:solidFill>
          <a:latin typeface="Calibri" pitchFamily="34" charset="0"/>
          <a:cs typeface="Calibri" pitchFamily="34" charset="0"/>
        </a:defRPr>
      </a:lvl2pPr>
      <a:lvl3pPr marL="1143000" indent="-228600" algn="l" rtl="0" fontAlgn="base">
        <a:spcBef>
          <a:spcPct val="20000"/>
        </a:spcBef>
        <a:spcAft>
          <a:spcPct val="0"/>
        </a:spcAft>
        <a:buFont typeface="Arial" charset="0"/>
        <a:buChar char="–"/>
        <a:defRPr sz="1600">
          <a:solidFill>
            <a:schemeClr val="tx1"/>
          </a:solidFill>
          <a:latin typeface="Calibri" pitchFamily="34" charset="0"/>
          <a:cs typeface="Calibri" pitchFamily="34" charset="0"/>
        </a:defRPr>
      </a:lvl3pPr>
      <a:lvl4pPr marL="1600200" indent="-228600" algn="l" rtl="0" fontAlgn="base">
        <a:spcBef>
          <a:spcPct val="20000"/>
        </a:spcBef>
        <a:spcAft>
          <a:spcPct val="0"/>
        </a:spcAft>
        <a:buChar char="–"/>
        <a:defRPr sz="1400">
          <a:solidFill>
            <a:schemeClr val="tx1"/>
          </a:solidFill>
          <a:latin typeface="Calibri" pitchFamily="34" charset="0"/>
          <a:cs typeface="Calibri" pitchFamily="34" charset="0"/>
        </a:defRPr>
      </a:lvl4pPr>
      <a:lvl5pPr marL="2057400" indent="-228600" algn="l" rtl="0" fontAlgn="base">
        <a:spcBef>
          <a:spcPct val="20000"/>
        </a:spcBef>
        <a:spcAft>
          <a:spcPct val="0"/>
        </a:spcAft>
        <a:buChar char="»"/>
        <a:defRPr sz="1400">
          <a:solidFill>
            <a:schemeClr val="tx1"/>
          </a:solidFill>
          <a:latin typeface="Calibri" pitchFamily="34" charset="0"/>
          <a:cs typeface="Calibri" pitchFamily="34" charset="0"/>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87077" name="Rectangle 5"/>
          <p:cNvSpPr>
            <a:spLocks noGrp="1" noChangeArrowheads="1"/>
          </p:cNvSpPr>
          <p:nvPr>
            <p:ph type="body" idx="1"/>
          </p:nvPr>
        </p:nvSpPr>
        <p:spPr bwMode="auto">
          <a:xfrm>
            <a:off x="468313" y="986400"/>
            <a:ext cx="8207375" cy="51873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p>
        </p:txBody>
      </p:sp>
      <p:sp>
        <p:nvSpPr>
          <p:cNvPr id="8" name="Rectangle 4"/>
          <p:cNvSpPr>
            <a:spLocks noGrp="1" noChangeArrowheads="1"/>
          </p:cNvSpPr>
          <p:nvPr>
            <p:ph type="title"/>
          </p:nvPr>
        </p:nvSpPr>
        <p:spPr bwMode="auto">
          <a:xfrm>
            <a:off x="457200" y="167745"/>
            <a:ext cx="8229600" cy="4905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noProof="0" dirty="0" smtClean="0"/>
              <a:t>Click to edit Master title style</a:t>
            </a:r>
          </a:p>
        </p:txBody>
      </p:sp>
    </p:spTree>
  </p:cSld>
  <p:clrMap bg1="lt1" tx1="dk1" bg2="lt2" tx2="dk2" accent1="accent1" accent2="accent2" accent3="accent3" accent4="accent4" accent5="accent5" accent6="accent6" hlink="hlink" folHlink="folHlink"/>
  <p:sldLayoutIdLst>
    <p:sldLayoutId id="2147483736" r:id="rId1"/>
  </p:sldLayoutIdLst>
  <p:timing>
    <p:tnLst>
      <p:par>
        <p:cTn id="1" dur="indefinite" restart="never" nodeType="tmRoot"/>
      </p:par>
    </p:tnLst>
  </p:timing>
  <p:hf hdr="0" dt="0"/>
  <p:txStyles>
    <p:titleStyle>
      <a:lvl1pPr algn="l" rtl="0" fontAlgn="base">
        <a:spcBef>
          <a:spcPct val="0"/>
        </a:spcBef>
        <a:spcAft>
          <a:spcPct val="0"/>
        </a:spcAft>
        <a:defRPr sz="2400">
          <a:solidFill>
            <a:schemeClr val="tx1"/>
          </a:solidFill>
          <a:latin typeface="Calibri" pitchFamily="34" charset="0"/>
          <a:ea typeface="+mj-ea"/>
          <a:cs typeface="Calibri" pitchFamily="34" charset="0"/>
        </a:defRPr>
      </a:lvl1pPr>
      <a:lvl2pPr algn="l" rtl="0" fontAlgn="base">
        <a:spcBef>
          <a:spcPct val="0"/>
        </a:spcBef>
        <a:spcAft>
          <a:spcPct val="0"/>
        </a:spcAft>
        <a:defRPr sz="2400">
          <a:solidFill>
            <a:schemeClr val="tx2"/>
          </a:solidFill>
          <a:latin typeface="Arial" charset="0"/>
        </a:defRPr>
      </a:lvl2pPr>
      <a:lvl3pPr algn="l" rtl="0" fontAlgn="base">
        <a:spcBef>
          <a:spcPct val="0"/>
        </a:spcBef>
        <a:spcAft>
          <a:spcPct val="0"/>
        </a:spcAft>
        <a:defRPr sz="2400">
          <a:solidFill>
            <a:schemeClr val="tx2"/>
          </a:solidFill>
          <a:latin typeface="Arial" charset="0"/>
        </a:defRPr>
      </a:lvl3pPr>
      <a:lvl4pPr algn="l" rtl="0" fontAlgn="base">
        <a:spcBef>
          <a:spcPct val="0"/>
        </a:spcBef>
        <a:spcAft>
          <a:spcPct val="0"/>
        </a:spcAft>
        <a:defRPr sz="2400">
          <a:solidFill>
            <a:schemeClr val="tx2"/>
          </a:solidFill>
          <a:latin typeface="Arial" charset="0"/>
        </a:defRPr>
      </a:lvl4pPr>
      <a:lvl5pPr algn="l" rtl="0" fontAlgn="base">
        <a:spcBef>
          <a:spcPct val="0"/>
        </a:spcBef>
        <a:spcAft>
          <a:spcPct val="0"/>
        </a:spcAft>
        <a:defRPr sz="2400">
          <a:solidFill>
            <a:schemeClr val="tx2"/>
          </a:solidFill>
          <a:latin typeface="Arial" charset="0"/>
        </a:defRPr>
      </a:lvl5pPr>
      <a:lvl6pPr marL="457200" algn="l" rtl="0" fontAlgn="base">
        <a:spcBef>
          <a:spcPct val="0"/>
        </a:spcBef>
        <a:spcAft>
          <a:spcPct val="0"/>
        </a:spcAft>
        <a:defRPr sz="2400">
          <a:solidFill>
            <a:schemeClr val="tx2"/>
          </a:solidFill>
          <a:latin typeface="Arial" charset="0"/>
        </a:defRPr>
      </a:lvl6pPr>
      <a:lvl7pPr marL="914400" algn="l" rtl="0" fontAlgn="base">
        <a:spcBef>
          <a:spcPct val="0"/>
        </a:spcBef>
        <a:spcAft>
          <a:spcPct val="0"/>
        </a:spcAft>
        <a:defRPr sz="2400">
          <a:solidFill>
            <a:schemeClr val="tx2"/>
          </a:solidFill>
          <a:latin typeface="Arial" charset="0"/>
        </a:defRPr>
      </a:lvl7pPr>
      <a:lvl8pPr marL="1371600" algn="l" rtl="0" fontAlgn="base">
        <a:spcBef>
          <a:spcPct val="0"/>
        </a:spcBef>
        <a:spcAft>
          <a:spcPct val="0"/>
        </a:spcAft>
        <a:defRPr sz="2400">
          <a:solidFill>
            <a:schemeClr val="tx2"/>
          </a:solidFill>
          <a:latin typeface="Arial" charset="0"/>
        </a:defRPr>
      </a:lvl8pPr>
      <a:lvl9pPr marL="1828800" algn="l" rtl="0" fontAlgn="base">
        <a:spcBef>
          <a:spcPct val="0"/>
        </a:spcBef>
        <a:spcAft>
          <a:spcPct val="0"/>
        </a:spcAft>
        <a:defRPr sz="2400">
          <a:solidFill>
            <a:schemeClr val="tx2"/>
          </a:solidFill>
          <a:latin typeface="Arial" charset="0"/>
        </a:defRPr>
      </a:lvl9pPr>
    </p:titleStyle>
    <p:bodyStyle>
      <a:lvl1pPr marL="342900" indent="-342900" algn="l" rtl="0" fontAlgn="base">
        <a:spcBef>
          <a:spcPct val="20000"/>
        </a:spcBef>
        <a:spcAft>
          <a:spcPct val="0"/>
        </a:spcAft>
        <a:buChar char="•"/>
        <a:defRPr sz="2000">
          <a:solidFill>
            <a:srgbClr val="000000"/>
          </a:solidFill>
          <a:latin typeface="Calibri" pitchFamily="34" charset="0"/>
          <a:ea typeface="+mn-ea"/>
          <a:cs typeface="Calibri" pitchFamily="34" charset="0"/>
        </a:defRPr>
      </a:lvl1pPr>
      <a:lvl2pPr marL="742950" indent="-285750" algn="l" rtl="0" fontAlgn="base">
        <a:spcBef>
          <a:spcPct val="20000"/>
        </a:spcBef>
        <a:spcAft>
          <a:spcPct val="0"/>
        </a:spcAft>
        <a:buChar char="–"/>
        <a:defRPr>
          <a:solidFill>
            <a:schemeClr val="tx1"/>
          </a:solidFill>
          <a:latin typeface="Calibri" pitchFamily="34" charset="0"/>
          <a:cs typeface="Calibri" pitchFamily="34" charset="0"/>
        </a:defRPr>
      </a:lvl2pPr>
      <a:lvl3pPr marL="1143000" indent="-228600" algn="l" rtl="0" fontAlgn="base">
        <a:spcBef>
          <a:spcPct val="20000"/>
        </a:spcBef>
        <a:spcAft>
          <a:spcPct val="0"/>
        </a:spcAft>
        <a:buFont typeface="Arial" charset="0"/>
        <a:buChar char="–"/>
        <a:defRPr sz="1600">
          <a:solidFill>
            <a:schemeClr val="tx1"/>
          </a:solidFill>
          <a:latin typeface="Calibri" pitchFamily="34" charset="0"/>
          <a:cs typeface="Calibri" pitchFamily="34" charset="0"/>
        </a:defRPr>
      </a:lvl3pPr>
      <a:lvl4pPr marL="1600200" indent="-228600" algn="l" rtl="0" fontAlgn="base">
        <a:spcBef>
          <a:spcPct val="20000"/>
        </a:spcBef>
        <a:spcAft>
          <a:spcPct val="0"/>
        </a:spcAft>
        <a:buChar char="–"/>
        <a:defRPr sz="1400">
          <a:solidFill>
            <a:schemeClr val="tx1"/>
          </a:solidFill>
          <a:latin typeface="Calibri" pitchFamily="34" charset="0"/>
          <a:cs typeface="Calibri" pitchFamily="34" charset="0"/>
        </a:defRPr>
      </a:lvl4pPr>
      <a:lvl5pPr marL="2057400" indent="-228600" algn="l" rtl="0" fontAlgn="base">
        <a:spcBef>
          <a:spcPct val="20000"/>
        </a:spcBef>
        <a:spcAft>
          <a:spcPct val="0"/>
        </a:spcAft>
        <a:buChar char="»"/>
        <a:defRPr sz="1400">
          <a:solidFill>
            <a:schemeClr val="tx1"/>
          </a:solidFill>
          <a:latin typeface="Calibri" pitchFamily="34" charset="0"/>
          <a:cs typeface="Calibri" pitchFamily="34" charset="0"/>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 name="Picture 4" descr="disco_title1.jpg"/>
          <p:cNvPicPr>
            <a:picLocks noChangeAspect="1"/>
          </p:cNvPicPr>
          <p:nvPr userDrawn="1"/>
        </p:nvPicPr>
        <p:blipFill>
          <a:blip r:embed="rId4" cstate="print"/>
          <a:srcRect b="87717"/>
          <a:stretch>
            <a:fillRect/>
          </a:stretch>
        </p:blipFill>
        <p:spPr>
          <a:xfrm>
            <a:off x="0" y="0"/>
            <a:ext cx="9144000" cy="842157"/>
          </a:xfrm>
          <a:prstGeom prst="rect">
            <a:avLst/>
          </a:prstGeom>
        </p:spPr>
      </p:pic>
      <p:sp>
        <p:nvSpPr>
          <p:cNvPr id="387077" name="Rectangle 5"/>
          <p:cNvSpPr>
            <a:spLocks noGrp="1" noChangeArrowheads="1"/>
          </p:cNvSpPr>
          <p:nvPr>
            <p:ph type="body" idx="1"/>
          </p:nvPr>
        </p:nvSpPr>
        <p:spPr bwMode="auto">
          <a:xfrm>
            <a:off x="468313" y="986400"/>
            <a:ext cx="8207375" cy="51873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p>
        </p:txBody>
      </p:sp>
      <p:sp>
        <p:nvSpPr>
          <p:cNvPr id="8" name="Rectangle 4"/>
          <p:cNvSpPr>
            <a:spLocks noGrp="1" noChangeArrowheads="1"/>
          </p:cNvSpPr>
          <p:nvPr>
            <p:ph type="title"/>
          </p:nvPr>
        </p:nvSpPr>
        <p:spPr bwMode="auto">
          <a:xfrm>
            <a:off x="457200" y="167745"/>
            <a:ext cx="8229600" cy="4905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noProof="0" smtClean="0"/>
              <a:t>Click to edit Master title style</a:t>
            </a:r>
          </a:p>
        </p:txBody>
      </p:sp>
    </p:spTree>
  </p:cSld>
  <p:clrMap bg1="lt1" tx1="dk1" bg2="lt2" tx2="dk2" accent1="accent1" accent2="accent2" accent3="accent3" accent4="accent4" accent5="accent5" accent6="accent6" hlink="hlink" folHlink="folHlink"/>
  <p:sldLayoutIdLst>
    <p:sldLayoutId id="2147483746" r:id="rId1"/>
    <p:sldLayoutId id="2147483727" r:id="rId2"/>
  </p:sldLayoutIdLst>
  <p:timing>
    <p:tnLst>
      <p:par>
        <p:cTn id="1" dur="indefinite" restart="never" nodeType="tmRoot"/>
      </p:par>
    </p:tnLst>
  </p:timing>
  <p:hf hdr="0" dt="0"/>
  <p:txStyles>
    <p:titleStyle>
      <a:lvl1pPr algn="l" rtl="0" fontAlgn="base">
        <a:spcBef>
          <a:spcPct val="0"/>
        </a:spcBef>
        <a:spcAft>
          <a:spcPct val="0"/>
        </a:spcAft>
        <a:defRPr sz="2400">
          <a:solidFill>
            <a:schemeClr val="bg1"/>
          </a:solidFill>
          <a:latin typeface="Calibri" pitchFamily="34" charset="0"/>
          <a:ea typeface="+mj-ea"/>
          <a:cs typeface="Calibri" pitchFamily="34" charset="0"/>
        </a:defRPr>
      </a:lvl1pPr>
      <a:lvl2pPr algn="l" rtl="0" fontAlgn="base">
        <a:spcBef>
          <a:spcPct val="0"/>
        </a:spcBef>
        <a:spcAft>
          <a:spcPct val="0"/>
        </a:spcAft>
        <a:defRPr sz="2400">
          <a:solidFill>
            <a:schemeClr val="tx2"/>
          </a:solidFill>
          <a:latin typeface="Arial" charset="0"/>
        </a:defRPr>
      </a:lvl2pPr>
      <a:lvl3pPr algn="l" rtl="0" fontAlgn="base">
        <a:spcBef>
          <a:spcPct val="0"/>
        </a:spcBef>
        <a:spcAft>
          <a:spcPct val="0"/>
        </a:spcAft>
        <a:defRPr sz="2400">
          <a:solidFill>
            <a:schemeClr val="tx2"/>
          </a:solidFill>
          <a:latin typeface="Arial" charset="0"/>
        </a:defRPr>
      </a:lvl3pPr>
      <a:lvl4pPr algn="l" rtl="0" fontAlgn="base">
        <a:spcBef>
          <a:spcPct val="0"/>
        </a:spcBef>
        <a:spcAft>
          <a:spcPct val="0"/>
        </a:spcAft>
        <a:defRPr sz="2400">
          <a:solidFill>
            <a:schemeClr val="tx2"/>
          </a:solidFill>
          <a:latin typeface="Arial" charset="0"/>
        </a:defRPr>
      </a:lvl4pPr>
      <a:lvl5pPr algn="l" rtl="0" fontAlgn="base">
        <a:spcBef>
          <a:spcPct val="0"/>
        </a:spcBef>
        <a:spcAft>
          <a:spcPct val="0"/>
        </a:spcAft>
        <a:defRPr sz="2400">
          <a:solidFill>
            <a:schemeClr val="tx2"/>
          </a:solidFill>
          <a:latin typeface="Arial" charset="0"/>
        </a:defRPr>
      </a:lvl5pPr>
      <a:lvl6pPr marL="457200" algn="l" rtl="0" fontAlgn="base">
        <a:spcBef>
          <a:spcPct val="0"/>
        </a:spcBef>
        <a:spcAft>
          <a:spcPct val="0"/>
        </a:spcAft>
        <a:defRPr sz="2400">
          <a:solidFill>
            <a:schemeClr val="tx2"/>
          </a:solidFill>
          <a:latin typeface="Arial" charset="0"/>
        </a:defRPr>
      </a:lvl6pPr>
      <a:lvl7pPr marL="914400" algn="l" rtl="0" fontAlgn="base">
        <a:spcBef>
          <a:spcPct val="0"/>
        </a:spcBef>
        <a:spcAft>
          <a:spcPct val="0"/>
        </a:spcAft>
        <a:defRPr sz="2400">
          <a:solidFill>
            <a:schemeClr val="tx2"/>
          </a:solidFill>
          <a:latin typeface="Arial" charset="0"/>
        </a:defRPr>
      </a:lvl7pPr>
      <a:lvl8pPr marL="1371600" algn="l" rtl="0" fontAlgn="base">
        <a:spcBef>
          <a:spcPct val="0"/>
        </a:spcBef>
        <a:spcAft>
          <a:spcPct val="0"/>
        </a:spcAft>
        <a:defRPr sz="2400">
          <a:solidFill>
            <a:schemeClr val="tx2"/>
          </a:solidFill>
          <a:latin typeface="Arial" charset="0"/>
        </a:defRPr>
      </a:lvl8pPr>
      <a:lvl9pPr marL="1828800" algn="l" rtl="0" fontAlgn="base">
        <a:spcBef>
          <a:spcPct val="0"/>
        </a:spcBef>
        <a:spcAft>
          <a:spcPct val="0"/>
        </a:spcAft>
        <a:defRPr sz="2400">
          <a:solidFill>
            <a:schemeClr val="tx2"/>
          </a:solidFill>
          <a:latin typeface="Arial" charset="0"/>
        </a:defRPr>
      </a:lvl9pPr>
    </p:titleStyle>
    <p:bodyStyle>
      <a:lvl1pPr marL="342900" indent="-342900" algn="l" rtl="0" fontAlgn="base">
        <a:spcBef>
          <a:spcPct val="20000"/>
        </a:spcBef>
        <a:spcAft>
          <a:spcPct val="0"/>
        </a:spcAft>
        <a:buChar char="•"/>
        <a:defRPr sz="2000">
          <a:solidFill>
            <a:srgbClr val="000000"/>
          </a:solidFill>
          <a:latin typeface="Calibri" pitchFamily="34" charset="0"/>
          <a:ea typeface="+mn-ea"/>
          <a:cs typeface="Calibri" pitchFamily="34" charset="0"/>
        </a:defRPr>
      </a:lvl1pPr>
      <a:lvl2pPr marL="742950" indent="-285750" algn="l" rtl="0" fontAlgn="base">
        <a:spcBef>
          <a:spcPct val="20000"/>
        </a:spcBef>
        <a:spcAft>
          <a:spcPct val="0"/>
        </a:spcAft>
        <a:buChar char="–"/>
        <a:defRPr>
          <a:solidFill>
            <a:schemeClr val="tx1"/>
          </a:solidFill>
          <a:latin typeface="Calibri" pitchFamily="34" charset="0"/>
          <a:cs typeface="Calibri" pitchFamily="34" charset="0"/>
        </a:defRPr>
      </a:lvl2pPr>
      <a:lvl3pPr marL="1143000" indent="-228600" algn="l" rtl="0" fontAlgn="base">
        <a:spcBef>
          <a:spcPct val="20000"/>
        </a:spcBef>
        <a:spcAft>
          <a:spcPct val="0"/>
        </a:spcAft>
        <a:buFont typeface="Arial" charset="0"/>
        <a:buChar char="–"/>
        <a:defRPr sz="1600">
          <a:solidFill>
            <a:schemeClr val="tx1"/>
          </a:solidFill>
          <a:latin typeface="Calibri" pitchFamily="34" charset="0"/>
          <a:cs typeface="Calibri" pitchFamily="34" charset="0"/>
        </a:defRPr>
      </a:lvl3pPr>
      <a:lvl4pPr marL="1600200" indent="-228600" algn="l" rtl="0" fontAlgn="base">
        <a:spcBef>
          <a:spcPct val="20000"/>
        </a:spcBef>
        <a:spcAft>
          <a:spcPct val="0"/>
        </a:spcAft>
        <a:buChar char="–"/>
        <a:defRPr sz="1400">
          <a:solidFill>
            <a:schemeClr val="tx1"/>
          </a:solidFill>
          <a:latin typeface="Calibri" pitchFamily="34" charset="0"/>
          <a:cs typeface="Calibri" pitchFamily="34" charset="0"/>
        </a:defRPr>
      </a:lvl4pPr>
      <a:lvl5pPr marL="2057400" indent="-228600" algn="l" rtl="0" fontAlgn="base">
        <a:spcBef>
          <a:spcPct val="20000"/>
        </a:spcBef>
        <a:spcAft>
          <a:spcPct val="0"/>
        </a:spcAft>
        <a:buChar char="»"/>
        <a:defRPr sz="1400">
          <a:solidFill>
            <a:schemeClr val="tx1"/>
          </a:solidFill>
          <a:latin typeface="Calibri" pitchFamily="34" charset="0"/>
          <a:cs typeface="Calibri" pitchFamily="34" charset="0"/>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9.xml"/><Relationship Id="rId6" Type="http://schemas.openxmlformats.org/officeDocument/2006/relationships/image" Target="../media/image9.jpeg"/><Relationship Id="rId11" Type="http://schemas.openxmlformats.org/officeDocument/2006/relationships/image" Target="../media/image14.jpeg"/><Relationship Id="rId5" Type="http://schemas.openxmlformats.org/officeDocument/2006/relationships/image" Target="../media/image8.jpeg"/><Relationship Id="rId10" Type="http://schemas.openxmlformats.org/officeDocument/2006/relationships/image" Target="../media/image13.jpeg"/><Relationship Id="rId4" Type="http://schemas.openxmlformats.org/officeDocument/2006/relationships/image" Target="../media/image7.jpeg"/><Relationship Id="rId9"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swiss-experiment.ch/index.php/PermaSense:Home" TargetMode="Externa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19.jpeg"/><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ideo" Target="file:///C:\Documents%20and%20Settings\Roger\Desktop\dozer3.avi" TargetMode="Externa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png"/><Relationship Id="rId3" Type="http://schemas.openxmlformats.org/officeDocument/2006/relationships/image" Target="../media/image27.jpeg"/><Relationship Id="rId7" Type="http://schemas.openxmlformats.org/officeDocument/2006/relationships/image" Target="../media/image31.png"/><Relationship Id="rId12" Type="http://schemas.openxmlformats.org/officeDocument/2006/relationships/image" Target="../media/image36.wmf"/><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0.jpeg"/><Relationship Id="rId11" Type="http://schemas.openxmlformats.org/officeDocument/2006/relationships/image" Target="../media/image35.png"/><Relationship Id="rId5" Type="http://schemas.openxmlformats.org/officeDocument/2006/relationships/image" Target="../media/image29.jpeg"/><Relationship Id="rId15" Type="http://schemas.openxmlformats.org/officeDocument/2006/relationships/image" Target="../media/image39.pn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wmf"/><Relationship Id="rId14" Type="http://schemas.openxmlformats.org/officeDocument/2006/relationships/image" Target="../media/image38.png"/></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28.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49.emf"/></Relationships>
</file>

<file path=ppt/slides/_rels/slide29.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51.emf"/></Relationships>
</file>

<file path=ppt/slides/_rels/slide3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3.xml"/><Relationship Id="rId1" Type="http://schemas.openxmlformats.org/officeDocument/2006/relationships/slideLayout" Target="../slideLayouts/slideLayout9.xml"/><Relationship Id="rId4" Type="http://schemas.openxmlformats.org/officeDocument/2006/relationships/image" Target="../media/image32.png"/></Relationships>
</file>

<file path=ppt/slides/_rels/slide31.xml.rels><?xml version="1.0" encoding="UTF-8" standalone="yes"?>
<Relationships xmlns="http://schemas.openxmlformats.org/package/2006/relationships"><Relationship Id="rId8" Type="http://schemas.openxmlformats.org/officeDocument/2006/relationships/image" Target="../media/image58.emf"/><Relationship Id="rId3" Type="http://schemas.openxmlformats.org/officeDocument/2006/relationships/image" Target="../media/image53.emf"/><Relationship Id="rId7" Type="http://schemas.openxmlformats.org/officeDocument/2006/relationships/image" Target="../media/image57.emf"/><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56.emf"/><Relationship Id="rId5" Type="http://schemas.openxmlformats.org/officeDocument/2006/relationships/image" Target="../media/image55.emf"/><Relationship Id="rId10" Type="http://schemas.openxmlformats.org/officeDocument/2006/relationships/image" Target="../media/image60.emf"/><Relationship Id="rId4" Type="http://schemas.openxmlformats.org/officeDocument/2006/relationships/image" Target="../media/image54.emf"/><Relationship Id="rId9" Type="http://schemas.openxmlformats.org/officeDocument/2006/relationships/image" Target="../media/image59.emf"/></Relationships>
</file>

<file path=ppt/slides/_rels/slide3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62.jpeg"/></Relationships>
</file>

<file path=ppt/slides/_rels/slide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3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3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slideLayout" Target="../slideLayouts/slideLayout9.xml"/><Relationship Id="rId7" Type="http://schemas.openxmlformats.org/officeDocument/2006/relationships/image" Target="../media/image67.png"/><Relationship Id="rId2" Type="http://schemas.openxmlformats.org/officeDocument/2006/relationships/video" Target="file:///C:\Documents%20and%20Settings\Roger\Desktop\crash.wmv" TargetMode="External"/><Relationship Id="rId1" Type="http://schemas.openxmlformats.org/officeDocument/2006/relationships/video" Target="file:///C:\Documents%20and%20Settings\Roger\Desktop\runde_2.avi" TargetMode="Externa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 Id="rId9" Type="http://schemas.openxmlformats.org/officeDocument/2006/relationships/image" Target="../media/image69.png"/></Relationships>
</file>

<file path=ppt/slides/_rels/slide3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9.xml"/><Relationship Id="rId4" Type="http://schemas.openxmlformats.org/officeDocument/2006/relationships/image" Target="../media/image68.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slideLayout" Target="../slideLayouts/slideLayout9.xml"/><Relationship Id="rId7" Type="http://schemas.openxmlformats.org/officeDocument/2006/relationships/image" Target="../media/image73.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72.png"/><Relationship Id="rId5" Type="http://schemas.openxmlformats.org/officeDocument/2006/relationships/image" Target="../media/image71.wmf"/><Relationship Id="rId10" Type="http://schemas.openxmlformats.org/officeDocument/2006/relationships/image" Target="../media/image76.png"/><Relationship Id="rId4" Type="http://schemas.openxmlformats.org/officeDocument/2006/relationships/image" Target="../media/image70.wmf"/><Relationship Id="rId9" Type="http://schemas.openxmlformats.org/officeDocument/2006/relationships/image" Target="../media/image75.png"/></Relationships>
</file>

<file path=ppt/slides/_rels/slide41.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31.xml"/><Relationship Id="rId1" Type="http://schemas.openxmlformats.org/officeDocument/2006/relationships/slideLayout" Target="../slideLayouts/slideLayout10.xml"/><Relationship Id="rId4" Type="http://schemas.openxmlformats.org/officeDocument/2006/relationships/image" Target="../media/image50.emf"/></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63.png"/><Relationship Id="rId5" Type="http://schemas.openxmlformats.org/officeDocument/2006/relationships/image" Target="../media/image79.png"/><Relationship Id="rId4" Type="http://schemas.openxmlformats.org/officeDocument/2006/relationships/image" Target="../media/image78.png"/></Relationships>
</file>

<file path=ppt/slides/_rels/slide44.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82.png"/><Relationship Id="rId4" Type="http://schemas.openxmlformats.org/officeDocument/2006/relationships/image" Target="../media/image81.png"/></Relationships>
</file>

<file path=ppt/slides/_rels/slide45.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70.wmf"/><Relationship Id="rId13" Type="http://schemas.openxmlformats.org/officeDocument/2006/relationships/image" Target="../media/image75.png"/><Relationship Id="rId3" Type="http://schemas.openxmlformats.org/officeDocument/2006/relationships/slideLayout" Target="../slideLayouts/slideLayout9.xml"/><Relationship Id="rId7" Type="http://schemas.openxmlformats.org/officeDocument/2006/relationships/image" Target="../media/image82.png"/><Relationship Id="rId12" Type="http://schemas.openxmlformats.org/officeDocument/2006/relationships/image" Target="../media/image74.png"/><Relationship Id="rId17" Type="http://schemas.openxmlformats.org/officeDocument/2006/relationships/image" Target="../media/image68.png"/><Relationship Id="rId2" Type="http://schemas.openxmlformats.org/officeDocument/2006/relationships/tags" Target="../tags/tag7.xml"/><Relationship Id="rId16" Type="http://schemas.openxmlformats.org/officeDocument/2006/relationships/image" Target="../media/image67.png"/><Relationship Id="rId1" Type="http://schemas.openxmlformats.org/officeDocument/2006/relationships/tags" Target="../tags/tag6.xml"/><Relationship Id="rId6" Type="http://schemas.openxmlformats.org/officeDocument/2006/relationships/image" Target="../media/image81.png"/><Relationship Id="rId11" Type="http://schemas.openxmlformats.org/officeDocument/2006/relationships/image" Target="../media/image73.png"/><Relationship Id="rId5" Type="http://schemas.openxmlformats.org/officeDocument/2006/relationships/image" Target="../media/image80.png"/><Relationship Id="rId15" Type="http://schemas.openxmlformats.org/officeDocument/2006/relationships/image" Target="../media/image66.png"/><Relationship Id="rId10" Type="http://schemas.openxmlformats.org/officeDocument/2006/relationships/image" Target="../media/image72.png"/><Relationship Id="rId4" Type="http://schemas.openxmlformats.org/officeDocument/2006/relationships/notesSlide" Target="../notesSlides/notesSlide36.xml"/><Relationship Id="rId9" Type="http://schemas.openxmlformats.org/officeDocument/2006/relationships/image" Target="../media/image71.wmf"/><Relationship Id="rId14" Type="http://schemas.openxmlformats.org/officeDocument/2006/relationships/image" Target="../media/image76.pn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1.xml"/><Relationship Id="rId1" Type="http://schemas.openxmlformats.org/officeDocument/2006/relationships/tags" Target="../tags/tag8.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9.xml"/><Relationship Id="rId1" Type="http://schemas.openxmlformats.org/officeDocument/2006/relationships/video" Target="file:///C:\Documents%20and%20Settings\Roger\Desktop\metronomesync.avi" TargetMode="External"/><Relationship Id="rId6" Type="http://schemas.openxmlformats.org/officeDocument/2006/relationships/image" Target="../media/image84.png"/><Relationship Id="rId5" Type="http://schemas.openxmlformats.org/officeDocument/2006/relationships/image" Target="../media/image64.png"/><Relationship Id="rId4" Type="http://schemas.openxmlformats.org/officeDocument/2006/relationships/image" Target="../media/image83.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custDataLst>
              <p:tags r:id="rId1"/>
            </p:custDataLst>
          </p:nvPr>
        </p:nvSpPr>
        <p:spPr>
          <a:xfrm>
            <a:off x="0" y="7112000"/>
            <a:ext cx="9144000" cy="1200329"/>
          </a:xfrm>
          <a:prstGeom prst="rect">
            <a:avLst/>
          </a:prstGeom>
          <a:noFill/>
        </p:spPr>
        <p:txBody>
          <a:bodyPr vert="horz" rtlCol="0">
            <a:spAutoFit/>
          </a:bodyPr>
          <a:lstStyle/>
          <a:p>
            <a:r>
              <a:rPr lang="en-US" dirty="0" err="1" smtClean="0"/>
              <a:t>TexPoint</a:t>
            </a:r>
            <a:r>
              <a:rPr lang="en-US" smtClean="0"/>
              <a:t> fonts used in EMF. </a:t>
            </a:r>
          </a:p>
          <a:p>
            <a:r>
              <a:rPr lang="en-US" smtClean="0"/>
              <a:t>Read the TexPoint manual before you delete this box.: </a:t>
            </a:r>
            <a:r>
              <a:rPr lang="en-US" smtClean="0">
                <a:latin typeface="CMMI10"/>
              </a:rPr>
              <a:t>A</a:t>
            </a:r>
            <a:r>
              <a:rPr lang="en-US" smtClean="0">
                <a:latin typeface="CMMI7"/>
              </a:rPr>
              <a:t>A</a:t>
            </a:r>
            <a:r>
              <a:rPr lang="en-US" smtClean="0">
                <a:latin typeface="CMR10"/>
              </a:rPr>
              <a:t>A</a:t>
            </a:r>
            <a:r>
              <a:rPr lang="en-US" smtClean="0">
                <a:latin typeface="CMR7"/>
              </a:rPr>
              <a:t>A</a:t>
            </a:r>
            <a:r>
              <a:rPr lang="en-US" smtClean="0">
                <a:latin typeface="CMSY7"/>
              </a:rPr>
              <a:t>A</a:t>
            </a:r>
            <a:r>
              <a:rPr lang="en-US" smtClean="0">
                <a:latin typeface="CMEX10"/>
              </a:rPr>
              <a:t>A</a:t>
            </a:r>
            <a:r>
              <a:rPr lang="en-US" smtClean="0">
                <a:latin typeface="CMSY10"/>
              </a:rPr>
              <a:t>A</a:t>
            </a:r>
            <a:endParaRPr lang="en-US"/>
          </a:p>
        </p:txBody>
      </p:sp>
      <p:sp>
        <p:nvSpPr>
          <p:cNvPr id="6" name="Rectangle 4"/>
          <p:cNvSpPr txBox="1">
            <a:spLocks noChangeArrowheads="1"/>
          </p:cNvSpPr>
          <p:nvPr/>
        </p:nvSpPr>
        <p:spPr bwMode="auto">
          <a:xfrm>
            <a:off x="-3203" y="556800"/>
            <a:ext cx="8315325" cy="9578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lgn="r">
              <a:defRPr/>
            </a:pPr>
            <a:r>
              <a:rPr lang="en-US" sz="4800" i="1" kern="0" dirty="0" smtClean="0">
                <a:solidFill>
                  <a:schemeClr val="bg1"/>
                </a:solidFill>
                <a:latin typeface="Calibri" pitchFamily="34" charset="0"/>
                <a:ea typeface="+mj-ea"/>
                <a:cs typeface="Calibri" pitchFamily="34" charset="0"/>
              </a:rPr>
              <a:t> Theory Meets Practice </a:t>
            </a:r>
            <a:endParaRPr kumimoji="0" lang="de-CH" sz="4800" b="1" i="0" u="none" strike="noStrike" kern="0" cap="none" spc="0" normalizeH="0" baseline="0" noProof="0" dirty="0">
              <a:ln>
                <a:noFill/>
              </a:ln>
              <a:solidFill>
                <a:schemeClr val="bg1"/>
              </a:solidFill>
              <a:effectLst/>
              <a:uLnTx/>
              <a:uFillTx/>
              <a:latin typeface="Calibri" pitchFamily="34" charset="0"/>
              <a:ea typeface="+mj-ea"/>
              <a:cs typeface="Calibri" pitchFamily="34" charset="0"/>
            </a:endParaRPr>
          </a:p>
        </p:txBody>
      </p:sp>
      <p:sp>
        <p:nvSpPr>
          <p:cNvPr id="14" name="Rectangle 4"/>
          <p:cNvSpPr txBox="1">
            <a:spLocks noChangeArrowheads="1"/>
          </p:cNvSpPr>
          <p:nvPr/>
        </p:nvSpPr>
        <p:spPr bwMode="auto">
          <a:xfrm>
            <a:off x="5617024" y="949889"/>
            <a:ext cx="3179942" cy="9578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lgn="r">
              <a:defRPr/>
            </a:pPr>
            <a:r>
              <a:rPr lang="en-US" sz="3200" i="1" kern="0" dirty="0" smtClean="0">
                <a:solidFill>
                  <a:schemeClr val="bg1"/>
                </a:solidFill>
                <a:latin typeface="Calibri" pitchFamily="34" charset="0"/>
                <a:ea typeface="+mj-ea"/>
                <a:cs typeface="Calibri" pitchFamily="34" charset="0"/>
              </a:rPr>
              <a:t>…it's about TIME!</a:t>
            </a:r>
            <a:endParaRPr kumimoji="0" lang="de-CH" sz="3200" b="1" i="0" u="none" strike="noStrike" kern="0" cap="none" spc="0" normalizeH="0" baseline="0" noProof="0" dirty="0">
              <a:ln>
                <a:noFill/>
              </a:ln>
              <a:solidFill>
                <a:schemeClr val="bg1"/>
              </a:solidFill>
              <a:effectLst/>
              <a:uLnTx/>
              <a:uFillTx/>
              <a:latin typeface="Calibri" pitchFamily="34" charset="0"/>
              <a:ea typeface="+mj-ea"/>
              <a:cs typeface="Calibri"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68313" y="986400"/>
            <a:ext cx="4021241" cy="5187388"/>
          </a:xfrm>
        </p:spPr>
        <p:txBody>
          <a:bodyPr/>
          <a:lstStyle/>
          <a:p>
            <a:pPr marL="0">
              <a:spcBef>
                <a:spcPts val="0"/>
              </a:spcBef>
              <a:buNone/>
            </a:pPr>
            <a:r>
              <a:rPr lang="de-CH" sz="4000" dirty="0" smtClean="0"/>
              <a:t>„</a:t>
            </a:r>
            <a:r>
              <a:rPr lang="en-US" sz="4000" dirty="0" smtClean="0"/>
              <a:t>People who are really serious about </a:t>
            </a:r>
            <a:r>
              <a:rPr lang="en-US" sz="4000" dirty="0" smtClean="0">
                <a:solidFill>
                  <a:srgbClr val="3366FF"/>
                </a:solidFill>
              </a:rPr>
              <a:t>software</a:t>
            </a:r>
            <a:r>
              <a:rPr lang="en-US" sz="4000" dirty="0" smtClean="0"/>
              <a:t> should make their own </a:t>
            </a:r>
            <a:r>
              <a:rPr lang="en-US" sz="4000" dirty="0" smtClean="0">
                <a:solidFill>
                  <a:srgbClr val="3366FF"/>
                </a:solidFill>
              </a:rPr>
              <a:t>hardware</a:t>
            </a:r>
            <a:r>
              <a:rPr lang="en-US" sz="4000" dirty="0" smtClean="0"/>
              <a:t>.”</a:t>
            </a:r>
          </a:p>
          <a:p>
            <a:pPr marL="0">
              <a:spcBef>
                <a:spcPts val="0"/>
              </a:spcBef>
              <a:buNone/>
            </a:pPr>
            <a:endParaRPr lang="de-CH" sz="4000" dirty="0" smtClean="0"/>
          </a:p>
          <a:p>
            <a:pPr marL="400050" lvl="1" algn="r">
              <a:spcBef>
                <a:spcPts val="0"/>
              </a:spcBef>
              <a:buNone/>
            </a:pPr>
            <a:r>
              <a:rPr lang="de-CH" sz="3800" dirty="0" smtClean="0"/>
              <a:t>Alan Kay</a:t>
            </a:r>
            <a:endParaRPr lang="en-US" sz="3800" dirty="0" smtClean="0"/>
          </a:p>
          <a:p>
            <a:pPr>
              <a:buNone/>
            </a:pPr>
            <a:endParaRPr lang="en-US" sz="4000" dirty="0"/>
          </a:p>
        </p:txBody>
      </p:sp>
      <p:pic>
        <p:nvPicPr>
          <p:cNvPr id="905218" name="Picture 2" descr="http://talklikeaduck.denhaven2.com/files/2008-01-01_alan_kay.jpg"/>
          <p:cNvPicPr>
            <a:picLocks noChangeAspect="1" noChangeArrowheads="1"/>
          </p:cNvPicPr>
          <p:nvPr/>
        </p:nvPicPr>
        <p:blipFill>
          <a:blip r:embed="rId2" cstate="print"/>
          <a:srcRect l="14271" r="9234"/>
          <a:stretch>
            <a:fillRect/>
          </a:stretch>
        </p:blipFill>
        <p:spPr bwMode="auto">
          <a:xfrm>
            <a:off x="5036722" y="0"/>
            <a:ext cx="4107278" cy="68580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68313" y="986400"/>
            <a:ext cx="8106887" cy="5187388"/>
          </a:xfrm>
        </p:spPr>
        <p:txBody>
          <a:bodyPr/>
          <a:lstStyle/>
          <a:p>
            <a:pPr marL="0">
              <a:spcBef>
                <a:spcPts val="0"/>
              </a:spcBef>
              <a:buNone/>
            </a:pPr>
            <a:r>
              <a:rPr lang="de-CH" sz="4000" dirty="0" smtClean="0"/>
              <a:t>„</a:t>
            </a:r>
            <a:r>
              <a:rPr lang="en-US" sz="4000" dirty="0" smtClean="0"/>
              <a:t>People who are </a:t>
            </a:r>
            <a:br>
              <a:rPr lang="en-US" sz="4000" dirty="0" smtClean="0"/>
            </a:br>
            <a:r>
              <a:rPr lang="en-US" sz="4000" dirty="0" smtClean="0"/>
              <a:t>really serious </a:t>
            </a:r>
            <a:br>
              <a:rPr lang="en-US" sz="4000" dirty="0" smtClean="0"/>
            </a:br>
            <a:r>
              <a:rPr lang="en-US" sz="4000" dirty="0" smtClean="0"/>
              <a:t>about </a:t>
            </a:r>
            <a:r>
              <a:rPr lang="en-US" sz="4000" dirty="0" smtClean="0">
                <a:solidFill>
                  <a:srgbClr val="3366FF"/>
                </a:solidFill>
              </a:rPr>
              <a:t>algorithms </a:t>
            </a:r>
            <a:br>
              <a:rPr lang="en-US" sz="4000" dirty="0" smtClean="0">
                <a:solidFill>
                  <a:srgbClr val="3366FF"/>
                </a:solidFill>
              </a:rPr>
            </a:br>
            <a:r>
              <a:rPr lang="en-US" sz="4000" dirty="0" smtClean="0"/>
              <a:t>should make their </a:t>
            </a:r>
            <a:br>
              <a:rPr lang="en-US" sz="4000" dirty="0" smtClean="0"/>
            </a:br>
            <a:r>
              <a:rPr lang="en-US" sz="4000" dirty="0" smtClean="0"/>
              <a:t>own </a:t>
            </a:r>
            <a:r>
              <a:rPr lang="en-US" sz="4000" dirty="0" smtClean="0">
                <a:solidFill>
                  <a:srgbClr val="3366FF"/>
                </a:solidFill>
              </a:rPr>
              <a:t>software</a:t>
            </a:r>
            <a:r>
              <a:rPr lang="en-US" sz="4000" dirty="0" smtClean="0"/>
              <a:t>.”</a:t>
            </a:r>
          </a:p>
          <a:p>
            <a:pPr marL="0">
              <a:spcBef>
                <a:spcPts val="0"/>
              </a:spcBef>
              <a:buNone/>
            </a:pPr>
            <a:endParaRPr lang="de-CH" sz="4000" dirty="0" smtClean="0"/>
          </a:p>
          <a:p>
            <a:pPr marL="400050" lvl="1" algn="r">
              <a:spcBef>
                <a:spcPts val="0"/>
              </a:spcBef>
              <a:buNone/>
            </a:pPr>
            <a:r>
              <a:rPr lang="de-CH" sz="3800" dirty="0" smtClean="0"/>
              <a:t>		… or wait a long time for </a:t>
            </a:r>
            <a:br>
              <a:rPr lang="de-CH" sz="3800" dirty="0" smtClean="0"/>
            </a:br>
            <a:r>
              <a:rPr lang="de-CH" sz="3800" dirty="0" smtClean="0"/>
              <a:t>algorithms to be discovered.</a:t>
            </a:r>
            <a:endParaRPr lang="en-US" sz="3800" dirty="0" smtClean="0"/>
          </a:p>
          <a:p>
            <a:pPr marL="0">
              <a:spcBef>
                <a:spcPts val="0"/>
              </a:spcBef>
              <a:buNone/>
            </a:pPr>
            <a:endParaRPr lang="de-CH" sz="4000" dirty="0" smtClean="0"/>
          </a:p>
          <a:p>
            <a:pPr marL="0">
              <a:spcBef>
                <a:spcPts val="0"/>
              </a:spcBef>
              <a:buNone/>
            </a:pPr>
            <a:endParaRPr lang="en-US" sz="4000" dirty="0" smtClean="0"/>
          </a:p>
          <a:p>
            <a:pPr marL="0">
              <a:spcBef>
                <a:spcPts val="0"/>
              </a:spcBef>
              <a:buNone/>
            </a:pPr>
            <a:endParaRPr lang="de-CH" sz="40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912386" name="Picture 2" descr="C:\Users\roger\Documents\Administration\DCG\Media\bitthief shirt.bmp"/>
          <p:cNvPicPr>
            <a:picLocks noChangeAspect="1" noChangeArrowheads="1"/>
          </p:cNvPicPr>
          <p:nvPr/>
        </p:nvPicPr>
        <p:blipFill>
          <a:blip r:embed="rId2" cstate="print"/>
          <a:srcRect/>
          <a:stretch>
            <a:fillRect/>
          </a:stretch>
        </p:blipFill>
        <p:spPr bwMode="auto">
          <a:xfrm>
            <a:off x="709448" y="532087"/>
            <a:ext cx="7559566" cy="5669674"/>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3410" name="Picture 2" descr="C:\Users\roger\Documents\Research\sensys 2010 spiderbat\Paper\figures\spiderbat_anonymous_scaled.jpg"/>
          <p:cNvPicPr>
            <a:picLocks noChangeAspect="1" noChangeArrowheads="1"/>
          </p:cNvPicPr>
          <p:nvPr/>
        </p:nvPicPr>
        <p:blipFill>
          <a:blip r:embed="rId2" cstate="print"/>
          <a:srcRect/>
          <a:stretch>
            <a:fillRect/>
          </a:stretch>
        </p:blipFill>
        <p:spPr bwMode="auto">
          <a:xfrm>
            <a:off x="979714" y="0"/>
            <a:ext cx="7184571" cy="68580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68313" y="986400"/>
            <a:ext cx="8106887" cy="5187388"/>
          </a:xfrm>
        </p:spPr>
        <p:txBody>
          <a:bodyPr/>
          <a:lstStyle/>
          <a:p>
            <a:pPr marL="0" algn="ctr">
              <a:spcBef>
                <a:spcPts val="0"/>
              </a:spcBef>
              <a:buNone/>
            </a:pPr>
            <a:endParaRPr lang="de-CH" sz="4000" dirty="0" smtClean="0"/>
          </a:p>
          <a:p>
            <a:pPr marL="0" algn="ctr">
              <a:spcBef>
                <a:spcPts val="0"/>
              </a:spcBef>
              <a:buNone/>
            </a:pPr>
            <a:endParaRPr lang="de-CH" sz="4000" dirty="0" smtClean="0"/>
          </a:p>
          <a:p>
            <a:pPr marL="0" algn="ctr">
              <a:spcBef>
                <a:spcPts val="0"/>
              </a:spcBef>
              <a:buNone/>
            </a:pPr>
            <a:endParaRPr lang="de-CH" sz="4000" dirty="0" smtClean="0"/>
          </a:p>
          <a:p>
            <a:pPr marL="0" algn="ctr">
              <a:spcBef>
                <a:spcPts val="0"/>
              </a:spcBef>
              <a:buNone/>
            </a:pPr>
            <a:r>
              <a:rPr lang="en-GB" sz="3800" dirty="0" smtClean="0"/>
              <a:t>Theory Meets Practice?</a:t>
            </a:r>
            <a:endParaRPr lang="en-US" sz="3800" dirty="0" smtClean="0"/>
          </a:p>
          <a:p>
            <a:pPr marL="0">
              <a:spcBef>
                <a:spcPts val="0"/>
              </a:spcBef>
              <a:buNone/>
            </a:pPr>
            <a:endParaRPr lang="de-CH" sz="4000" dirty="0" smtClean="0"/>
          </a:p>
          <a:p>
            <a:pPr marL="0">
              <a:spcBef>
                <a:spcPts val="0"/>
              </a:spcBef>
              <a:buNone/>
            </a:pPr>
            <a:endParaRPr lang="en-US" sz="4000" dirty="0" smtClean="0"/>
          </a:p>
          <a:p>
            <a:pPr marL="0">
              <a:spcBef>
                <a:spcPts val="0"/>
              </a:spcBef>
              <a:buNone/>
            </a:pPr>
            <a:endParaRPr lang="de-CH" sz="40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20" name="Rectangle 4"/>
          <p:cNvSpPr>
            <a:spLocks noGrp="1" noChangeArrowheads="1"/>
          </p:cNvSpPr>
          <p:nvPr>
            <p:ph type="ctrTitle"/>
          </p:nvPr>
        </p:nvSpPr>
        <p:spPr>
          <a:xfrm>
            <a:off x="382137" y="416825"/>
            <a:ext cx="8493663" cy="1470025"/>
          </a:xfrm>
        </p:spPr>
        <p:txBody>
          <a:bodyPr/>
          <a:lstStyle/>
          <a:p>
            <a:pPr algn="r"/>
            <a:r>
              <a:rPr lang="en-US" sz="4100" i="1" dirty="0" smtClean="0">
                <a:solidFill>
                  <a:schemeClr val="bg1"/>
                </a:solidFill>
                <a:latin typeface="Calibri" pitchFamily="34" charset="0"/>
                <a:cs typeface="Calibri" pitchFamily="34" charset="0"/>
              </a:rPr>
              <a:t>Practice: Sensor Networks</a:t>
            </a:r>
            <a:endParaRPr lang="de-CH" i="1" dirty="0">
              <a:solidFill>
                <a:schemeClr val="bg1"/>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8" name="Picture 189"/>
          <p:cNvPicPr>
            <a:picLocks noChangeAspect="1" noChangeArrowheads="1"/>
          </p:cNvPicPr>
          <p:nvPr/>
        </p:nvPicPr>
        <p:blipFill>
          <a:blip r:embed="rId3" cstate="print"/>
          <a:srcRect/>
          <a:stretch>
            <a:fillRect/>
          </a:stretch>
        </p:blipFill>
        <p:spPr bwMode="auto">
          <a:xfrm>
            <a:off x="7955574" y="670352"/>
            <a:ext cx="1188426" cy="1281112"/>
          </a:xfrm>
          <a:prstGeom prst="rect">
            <a:avLst/>
          </a:prstGeom>
          <a:noFill/>
          <a:ln w="9525" algn="ctr">
            <a:noFill/>
            <a:miter lim="800000"/>
            <a:headEnd/>
            <a:tailEnd/>
          </a:ln>
        </p:spPr>
      </p:pic>
      <p:sp>
        <p:nvSpPr>
          <p:cNvPr id="192" name="Title 191"/>
          <p:cNvSpPr>
            <a:spLocks noGrp="1"/>
          </p:cNvSpPr>
          <p:nvPr>
            <p:ph type="title"/>
          </p:nvPr>
        </p:nvSpPr>
        <p:spPr/>
        <p:txBody>
          <a:bodyPr/>
          <a:lstStyle/>
          <a:p>
            <a:endParaRPr lang="en-US"/>
          </a:p>
        </p:txBody>
      </p:sp>
      <p:sp>
        <p:nvSpPr>
          <p:cNvPr id="193" name="Content Placeholder 192"/>
          <p:cNvSpPr>
            <a:spLocks noGrp="1"/>
          </p:cNvSpPr>
          <p:nvPr>
            <p:ph idx="1"/>
          </p:nvPr>
        </p:nvSpPr>
        <p:spPr/>
        <p:txBody>
          <a:bodyPr/>
          <a:lstStyle/>
          <a:p>
            <a:endParaRPr lang="en-US"/>
          </a:p>
        </p:txBody>
      </p:sp>
      <p:sp>
        <p:nvSpPr>
          <p:cNvPr id="189" name="Slide Number Placeholder 4"/>
          <p:cNvSpPr>
            <a:spLocks noGrp="1"/>
          </p:cNvSpPr>
          <p:nvPr>
            <p:ph type="sldNum" sz="quarter" idx="4294967295"/>
          </p:nvPr>
        </p:nvSpPr>
        <p:spPr>
          <a:xfrm>
            <a:off x="7010400" y="6245225"/>
            <a:ext cx="2133600" cy="476250"/>
          </a:xfrm>
          <a:prstGeom prst="rect">
            <a:avLst/>
          </a:prstGeom>
        </p:spPr>
        <p:txBody>
          <a:bodyPr/>
          <a:lstStyle/>
          <a:p>
            <a:fld id="{E23CC074-4ADA-4DB3-B6DD-57F15F44EFFF}" type="slidenum">
              <a:rPr lang="de-CH"/>
              <a:pPr/>
              <a:t>8</a:t>
            </a:fld>
            <a:endParaRPr lang="de-CH"/>
          </a:p>
        </p:txBody>
      </p:sp>
      <p:grpSp>
        <p:nvGrpSpPr>
          <p:cNvPr id="2" name="Group 2"/>
          <p:cNvGrpSpPr>
            <a:grpSpLocks/>
          </p:cNvGrpSpPr>
          <p:nvPr/>
        </p:nvGrpSpPr>
        <p:grpSpPr bwMode="auto">
          <a:xfrm>
            <a:off x="-1066800" y="5287963"/>
            <a:ext cx="4043363" cy="1570037"/>
            <a:chOff x="2158" y="2912"/>
            <a:chExt cx="2547" cy="989"/>
          </a:xfrm>
        </p:grpSpPr>
        <p:sp>
          <p:nvSpPr>
            <p:cNvPr id="717827" name="Freeform 3"/>
            <p:cNvSpPr>
              <a:spLocks/>
            </p:cNvSpPr>
            <p:nvPr/>
          </p:nvSpPr>
          <p:spPr bwMode="auto">
            <a:xfrm>
              <a:off x="2158" y="3623"/>
              <a:ext cx="2547" cy="278"/>
            </a:xfrm>
            <a:custGeom>
              <a:avLst/>
              <a:gdLst/>
              <a:ahLst/>
              <a:cxnLst>
                <a:cxn ang="0">
                  <a:pos x="0" y="4"/>
                </a:cxn>
                <a:cxn ang="0">
                  <a:pos x="5087" y="0"/>
                </a:cxn>
                <a:cxn ang="0">
                  <a:pos x="5095" y="557"/>
                </a:cxn>
                <a:cxn ang="0">
                  <a:pos x="4" y="531"/>
                </a:cxn>
                <a:cxn ang="0">
                  <a:pos x="0" y="4"/>
                </a:cxn>
                <a:cxn ang="0">
                  <a:pos x="0" y="4"/>
                </a:cxn>
              </a:cxnLst>
              <a:rect l="0" t="0" r="r" b="b"/>
              <a:pathLst>
                <a:path w="5095" h="557">
                  <a:moveTo>
                    <a:pt x="0" y="4"/>
                  </a:moveTo>
                  <a:lnTo>
                    <a:pt x="5087" y="0"/>
                  </a:lnTo>
                  <a:lnTo>
                    <a:pt x="5095" y="557"/>
                  </a:lnTo>
                  <a:lnTo>
                    <a:pt x="4" y="531"/>
                  </a:lnTo>
                  <a:lnTo>
                    <a:pt x="0" y="4"/>
                  </a:lnTo>
                  <a:lnTo>
                    <a:pt x="0" y="4"/>
                  </a:lnTo>
                  <a:close/>
                </a:path>
              </a:pathLst>
            </a:custGeom>
            <a:solidFill>
              <a:srgbClr val="FFCC7F"/>
            </a:solidFill>
            <a:ln w="9525">
              <a:noFill/>
              <a:round/>
              <a:headEnd/>
              <a:tailEnd/>
            </a:ln>
          </p:spPr>
          <p:txBody>
            <a:bodyPr/>
            <a:lstStyle/>
            <a:p>
              <a:endParaRPr lang="en-US"/>
            </a:p>
          </p:txBody>
        </p:sp>
        <p:sp>
          <p:nvSpPr>
            <p:cNvPr id="717828" name="Freeform 4"/>
            <p:cNvSpPr>
              <a:spLocks/>
            </p:cNvSpPr>
            <p:nvPr/>
          </p:nvSpPr>
          <p:spPr bwMode="auto">
            <a:xfrm>
              <a:off x="3164" y="3721"/>
              <a:ext cx="190" cy="66"/>
            </a:xfrm>
            <a:custGeom>
              <a:avLst/>
              <a:gdLst/>
              <a:ahLst/>
              <a:cxnLst>
                <a:cxn ang="0">
                  <a:pos x="0" y="17"/>
                </a:cxn>
                <a:cxn ang="0">
                  <a:pos x="381" y="0"/>
                </a:cxn>
                <a:cxn ang="0">
                  <a:pos x="381" y="107"/>
                </a:cxn>
                <a:cxn ang="0">
                  <a:pos x="0" y="133"/>
                </a:cxn>
                <a:cxn ang="0">
                  <a:pos x="0" y="17"/>
                </a:cxn>
                <a:cxn ang="0">
                  <a:pos x="0" y="17"/>
                </a:cxn>
              </a:cxnLst>
              <a:rect l="0" t="0" r="r" b="b"/>
              <a:pathLst>
                <a:path w="381" h="133">
                  <a:moveTo>
                    <a:pt x="0" y="17"/>
                  </a:moveTo>
                  <a:lnTo>
                    <a:pt x="381" y="0"/>
                  </a:lnTo>
                  <a:lnTo>
                    <a:pt x="381" y="107"/>
                  </a:lnTo>
                  <a:lnTo>
                    <a:pt x="0" y="133"/>
                  </a:lnTo>
                  <a:lnTo>
                    <a:pt x="0" y="17"/>
                  </a:lnTo>
                  <a:lnTo>
                    <a:pt x="0" y="17"/>
                  </a:lnTo>
                  <a:close/>
                </a:path>
              </a:pathLst>
            </a:custGeom>
            <a:solidFill>
              <a:srgbClr val="FFA64D"/>
            </a:solidFill>
            <a:ln w="9525">
              <a:noFill/>
              <a:round/>
              <a:headEnd/>
              <a:tailEnd/>
            </a:ln>
          </p:spPr>
          <p:txBody>
            <a:bodyPr/>
            <a:lstStyle/>
            <a:p>
              <a:endParaRPr lang="en-US"/>
            </a:p>
          </p:txBody>
        </p:sp>
        <p:sp>
          <p:nvSpPr>
            <p:cNvPr id="717829" name="Freeform 5"/>
            <p:cNvSpPr>
              <a:spLocks/>
            </p:cNvSpPr>
            <p:nvPr/>
          </p:nvSpPr>
          <p:spPr bwMode="auto">
            <a:xfrm>
              <a:off x="3897" y="3752"/>
              <a:ext cx="185" cy="62"/>
            </a:xfrm>
            <a:custGeom>
              <a:avLst/>
              <a:gdLst/>
              <a:ahLst/>
              <a:cxnLst>
                <a:cxn ang="0">
                  <a:pos x="8" y="7"/>
                </a:cxn>
                <a:cxn ang="0">
                  <a:pos x="344" y="0"/>
                </a:cxn>
                <a:cxn ang="0">
                  <a:pos x="371" y="123"/>
                </a:cxn>
                <a:cxn ang="0">
                  <a:pos x="0" y="114"/>
                </a:cxn>
                <a:cxn ang="0">
                  <a:pos x="8" y="7"/>
                </a:cxn>
                <a:cxn ang="0">
                  <a:pos x="8" y="7"/>
                </a:cxn>
              </a:cxnLst>
              <a:rect l="0" t="0" r="r" b="b"/>
              <a:pathLst>
                <a:path w="371" h="123">
                  <a:moveTo>
                    <a:pt x="8" y="7"/>
                  </a:moveTo>
                  <a:lnTo>
                    <a:pt x="344" y="0"/>
                  </a:lnTo>
                  <a:lnTo>
                    <a:pt x="371" y="123"/>
                  </a:lnTo>
                  <a:lnTo>
                    <a:pt x="0" y="114"/>
                  </a:lnTo>
                  <a:lnTo>
                    <a:pt x="8" y="7"/>
                  </a:lnTo>
                  <a:lnTo>
                    <a:pt x="8" y="7"/>
                  </a:lnTo>
                  <a:close/>
                </a:path>
              </a:pathLst>
            </a:custGeom>
            <a:solidFill>
              <a:srgbClr val="FFA64D"/>
            </a:solidFill>
            <a:ln w="9525">
              <a:noFill/>
              <a:round/>
              <a:headEnd/>
              <a:tailEnd/>
            </a:ln>
          </p:spPr>
          <p:txBody>
            <a:bodyPr/>
            <a:lstStyle/>
            <a:p>
              <a:endParaRPr lang="en-US"/>
            </a:p>
          </p:txBody>
        </p:sp>
        <p:sp>
          <p:nvSpPr>
            <p:cNvPr id="717830" name="Freeform 6"/>
            <p:cNvSpPr>
              <a:spLocks/>
            </p:cNvSpPr>
            <p:nvPr/>
          </p:nvSpPr>
          <p:spPr bwMode="auto">
            <a:xfrm>
              <a:off x="4510" y="3739"/>
              <a:ext cx="181" cy="57"/>
            </a:xfrm>
            <a:custGeom>
              <a:avLst/>
              <a:gdLst/>
              <a:ahLst/>
              <a:cxnLst>
                <a:cxn ang="0">
                  <a:pos x="10" y="0"/>
                </a:cxn>
                <a:cxn ang="0">
                  <a:pos x="361" y="0"/>
                </a:cxn>
                <a:cxn ang="0">
                  <a:pos x="361" y="114"/>
                </a:cxn>
                <a:cxn ang="0">
                  <a:pos x="0" y="114"/>
                </a:cxn>
                <a:cxn ang="0">
                  <a:pos x="10" y="0"/>
                </a:cxn>
                <a:cxn ang="0">
                  <a:pos x="10" y="0"/>
                </a:cxn>
              </a:cxnLst>
              <a:rect l="0" t="0" r="r" b="b"/>
              <a:pathLst>
                <a:path w="361" h="114">
                  <a:moveTo>
                    <a:pt x="10" y="0"/>
                  </a:moveTo>
                  <a:lnTo>
                    <a:pt x="361" y="0"/>
                  </a:lnTo>
                  <a:lnTo>
                    <a:pt x="361" y="114"/>
                  </a:lnTo>
                  <a:lnTo>
                    <a:pt x="0" y="114"/>
                  </a:lnTo>
                  <a:lnTo>
                    <a:pt x="10" y="0"/>
                  </a:lnTo>
                  <a:lnTo>
                    <a:pt x="10" y="0"/>
                  </a:lnTo>
                  <a:close/>
                </a:path>
              </a:pathLst>
            </a:custGeom>
            <a:solidFill>
              <a:srgbClr val="FFA64D"/>
            </a:solidFill>
            <a:ln w="9525">
              <a:noFill/>
              <a:round/>
              <a:headEnd/>
              <a:tailEnd/>
            </a:ln>
          </p:spPr>
          <p:txBody>
            <a:bodyPr/>
            <a:lstStyle/>
            <a:p>
              <a:endParaRPr lang="en-US"/>
            </a:p>
          </p:txBody>
        </p:sp>
        <p:sp>
          <p:nvSpPr>
            <p:cNvPr id="717831" name="Freeform 7"/>
            <p:cNvSpPr>
              <a:spLocks/>
            </p:cNvSpPr>
            <p:nvPr/>
          </p:nvSpPr>
          <p:spPr bwMode="auto">
            <a:xfrm>
              <a:off x="2193" y="3699"/>
              <a:ext cx="163" cy="66"/>
            </a:xfrm>
            <a:custGeom>
              <a:avLst/>
              <a:gdLst/>
              <a:ahLst/>
              <a:cxnLst>
                <a:cxn ang="0">
                  <a:pos x="0" y="10"/>
                </a:cxn>
                <a:cxn ang="0">
                  <a:pos x="317" y="0"/>
                </a:cxn>
                <a:cxn ang="0">
                  <a:pos x="327" y="124"/>
                </a:cxn>
                <a:cxn ang="0">
                  <a:pos x="0" y="133"/>
                </a:cxn>
                <a:cxn ang="0">
                  <a:pos x="0" y="10"/>
                </a:cxn>
                <a:cxn ang="0">
                  <a:pos x="0" y="10"/>
                </a:cxn>
              </a:cxnLst>
              <a:rect l="0" t="0" r="r" b="b"/>
              <a:pathLst>
                <a:path w="327" h="133">
                  <a:moveTo>
                    <a:pt x="0" y="10"/>
                  </a:moveTo>
                  <a:lnTo>
                    <a:pt x="317" y="0"/>
                  </a:lnTo>
                  <a:lnTo>
                    <a:pt x="327" y="124"/>
                  </a:lnTo>
                  <a:lnTo>
                    <a:pt x="0" y="133"/>
                  </a:lnTo>
                  <a:lnTo>
                    <a:pt x="0" y="10"/>
                  </a:lnTo>
                  <a:lnTo>
                    <a:pt x="0" y="10"/>
                  </a:lnTo>
                  <a:close/>
                </a:path>
              </a:pathLst>
            </a:custGeom>
            <a:solidFill>
              <a:srgbClr val="FFA64D"/>
            </a:solidFill>
            <a:ln w="9525">
              <a:noFill/>
              <a:round/>
              <a:headEnd/>
              <a:tailEnd/>
            </a:ln>
          </p:spPr>
          <p:txBody>
            <a:bodyPr/>
            <a:lstStyle/>
            <a:p>
              <a:endParaRPr lang="en-US"/>
            </a:p>
          </p:txBody>
        </p:sp>
        <p:sp>
          <p:nvSpPr>
            <p:cNvPr id="717832" name="Freeform 8"/>
            <p:cNvSpPr>
              <a:spLocks/>
            </p:cNvSpPr>
            <p:nvPr/>
          </p:nvSpPr>
          <p:spPr bwMode="auto">
            <a:xfrm>
              <a:off x="2178" y="3597"/>
              <a:ext cx="596" cy="57"/>
            </a:xfrm>
            <a:custGeom>
              <a:avLst/>
              <a:gdLst/>
              <a:ahLst/>
              <a:cxnLst>
                <a:cxn ang="0">
                  <a:pos x="1192" y="0"/>
                </a:cxn>
                <a:cxn ang="0">
                  <a:pos x="0" y="0"/>
                </a:cxn>
                <a:cxn ang="0">
                  <a:pos x="0" y="114"/>
                </a:cxn>
                <a:cxn ang="0">
                  <a:pos x="1183" y="114"/>
                </a:cxn>
                <a:cxn ang="0">
                  <a:pos x="1192" y="0"/>
                </a:cxn>
                <a:cxn ang="0">
                  <a:pos x="1192" y="0"/>
                </a:cxn>
              </a:cxnLst>
              <a:rect l="0" t="0" r="r" b="b"/>
              <a:pathLst>
                <a:path w="1192" h="114">
                  <a:moveTo>
                    <a:pt x="1192" y="0"/>
                  </a:moveTo>
                  <a:lnTo>
                    <a:pt x="0" y="0"/>
                  </a:lnTo>
                  <a:lnTo>
                    <a:pt x="0" y="114"/>
                  </a:lnTo>
                  <a:lnTo>
                    <a:pt x="1183" y="114"/>
                  </a:lnTo>
                  <a:lnTo>
                    <a:pt x="1192" y="0"/>
                  </a:lnTo>
                  <a:lnTo>
                    <a:pt x="1192" y="0"/>
                  </a:lnTo>
                  <a:close/>
                </a:path>
              </a:pathLst>
            </a:custGeom>
            <a:solidFill>
              <a:srgbClr val="8F8273"/>
            </a:solidFill>
            <a:ln w="9525">
              <a:noFill/>
              <a:round/>
              <a:headEnd/>
              <a:tailEnd/>
            </a:ln>
          </p:spPr>
          <p:txBody>
            <a:bodyPr/>
            <a:lstStyle/>
            <a:p>
              <a:endParaRPr lang="en-US"/>
            </a:p>
          </p:txBody>
        </p:sp>
        <p:sp>
          <p:nvSpPr>
            <p:cNvPr id="717833" name="Freeform 9"/>
            <p:cNvSpPr>
              <a:spLocks/>
            </p:cNvSpPr>
            <p:nvPr/>
          </p:nvSpPr>
          <p:spPr bwMode="auto">
            <a:xfrm>
              <a:off x="3104" y="3592"/>
              <a:ext cx="504" cy="49"/>
            </a:xfrm>
            <a:custGeom>
              <a:avLst/>
              <a:gdLst/>
              <a:ahLst/>
              <a:cxnLst>
                <a:cxn ang="0">
                  <a:pos x="79" y="0"/>
                </a:cxn>
                <a:cxn ang="0">
                  <a:pos x="918" y="0"/>
                </a:cxn>
                <a:cxn ang="0">
                  <a:pos x="1007" y="97"/>
                </a:cxn>
                <a:cxn ang="0">
                  <a:pos x="0" y="97"/>
                </a:cxn>
                <a:cxn ang="0">
                  <a:pos x="79" y="0"/>
                </a:cxn>
                <a:cxn ang="0">
                  <a:pos x="79" y="0"/>
                </a:cxn>
              </a:cxnLst>
              <a:rect l="0" t="0" r="r" b="b"/>
              <a:pathLst>
                <a:path w="1007" h="97">
                  <a:moveTo>
                    <a:pt x="79" y="0"/>
                  </a:moveTo>
                  <a:lnTo>
                    <a:pt x="918" y="0"/>
                  </a:lnTo>
                  <a:lnTo>
                    <a:pt x="1007" y="97"/>
                  </a:lnTo>
                  <a:lnTo>
                    <a:pt x="0" y="97"/>
                  </a:lnTo>
                  <a:lnTo>
                    <a:pt x="79" y="0"/>
                  </a:lnTo>
                  <a:lnTo>
                    <a:pt x="79" y="0"/>
                  </a:lnTo>
                  <a:close/>
                </a:path>
              </a:pathLst>
            </a:custGeom>
            <a:solidFill>
              <a:srgbClr val="8F8273"/>
            </a:solidFill>
            <a:ln w="9525">
              <a:noFill/>
              <a:round/>
              <a:headEnd/>
              <a:tailEnd/>
            </a:ln>
          </p:spPr>
          <p:txBody>
            <a:bodyPr/>
            <a:lstStyle/>
            <a:p>
              <a:endParaRPr lang="en-US"/>
            </a:p>
          </p:txBody>
        </p:sp>
        <p:sp>
          <p:nvSpPr>
            <p:cNvPr id="717834" name="Freeform 10"/>
            <p:cNvSpPr>
              <a:spLocks/>
            </p:cNvSpPr>
            <p:nvPr/>
          </p:nvSpPr>
          <p:spPr bwMode="auto">
            <a:xfrm>
              <a:off x="3744" y="3602"/>
              <a:ext cx="482" cy="48"/>
            </a:xfrm>
            <a:custGeom>
              <a:avLst/>
              <a:gdLst/>
              <a:ahLst/>
              <a:cxnLst>
                <a:cxn ang="0">
                  <a:pos x="19" y="0"/>
                </a:cxn>
                <a:cxn ang="0">
                  <a:pos x="954" y="0"/>
                </a:cxn>
                <a:cxn ang="0">
                  <a:pos x="964" y="97"/>
                </a:cxn>
                <a:cxn ang="0">
                  <a:pos x="0" y="97"/>
                </a:cxn>
                <a:cxn ang="0">
                  <a:pos x="19" y="0"/>
                </a:cxn>
                <a:cxn ang="0">
                  <a:pos x="19" y="0"/>
                </a:cxn>
              </a:cxnLst>
              <a:rect l="0" t="0" r="r" b="b"/>
              <a:pathLst>
                <a:path w="964" h="97">
                  <a:moveTo>
                    <a:pt x="19" y="0"/>
                  </a:moveTo>
                  <a:lnTo>
                    <a:pt x="954" y="0"/>
                  </a:lnTo>
                  <a:lnTo>
                    <a:pt x="964" y="97"/>
                  </a:lnTo>
                  <a:lnTo>
                    <a:pt x="0" y="97"/>
                  </a:lnTo>
                  <a:lnTo>
                    <a:pt x="19" y="0"/>
                  </a:lnTo>
                  <a:lnTo>
                    <a:pt x="19" y="0"/>
                  </a:lnTo>
                  <a:close/>
                </a:path>
              </a:pathLst>
            </a:custGeom>
            <a:solidFill>
              <a:srgbClr val="8F8273"/>
            </a:solidFill>
            <a:ln w="9525">
              <a:noFill/>
              <a:round/>
              <a:headEnd/>
              <a:tailEnd/>
            </a:ln>
          </p:spPr>
          <p:txBody>
            <a:bodyPr/>
            <a:lstStyle/>
            <a:p>
              <a:endParaRPr lang="en-US"/>
            </a:p>
          </p:txBody>
        </p:sp>
        <p:sp>
          <p:nvSpPr>
            <p:cNvPr id="717835" name="Freeform 11"/>
            <p:cNvSpPr>
              <a:spLocks/>
            </p:cNvSpPr>
            <p:nvPr/>
          </p:nvSpPr>
          <p:spPr bwMode="auto">
            <a:xfrm>
              <a:off x="4526" y="3592"/>
              <a:ext cx="163" cy="53"/>
            </a:xfrm>
            <a:custGeom>
              <a:avLst/>
              <a:gdLst/>
              <a:ahLst/>
              <a:cxnLst>
                <a:cxn ang="0">
                  <a:pos x="52" y="0"/>
                </a:cxn>
                <a:cxn ang="0">
                  <a:pos x="325" y="0"/>
                </a:cxn>
                <a:cxn ang="0">
                  <a:pos x="325" y="107"/>
                </a:cxn>
                <a:cxn ang="0">
                  <a:pos x="0" y="107"/>
                </a:cxn>
                <a:cxn ang="0">
                  <a:pos x="52" y="0"/>
                </a:cxn>
                <a:cxn ang="0">
                  <a:pos x="52" y="0"/>
                </a:cxn>
              </a:cxnLst>
              <a:rect l="0" t="0" r="r" b="b"/>
              <a:pathLst>
                <a:path w="325" h="107">
                  <a:moveTo>
                    <a:pt x="52" y="0"/>
                  </a:moveTo>
                  <a:lnTo>
                    <a:pt x="325" y="0"/>
                  </a:lnTo>
                  <a:lnTo>
                    <a:pt x="325" y="107"/>
                  </a:lnTo>
                  <a:lnTo>
                    <a:pt x="0" y="107"/>
                  </a:lnTo>
                  <a:lnTo>
                    <a:pt x="52" y="0"/>
                  </a:lnTo>
                  <a:lnTo>
                    <a:pt x="52" y="0"/>
                  </a:lnTo>
                  <a:close/>
                </a:path>
              </a:pathLst>
            </a:custGeom>
            <a:solidFill>
              <a:srgbClr val="8F8273"/>
            </a:solidFill>
            <a:ln w="9525">
              <a:noFill/>
              <a:round/>
              <a:headEnd/>
              <a:tailEnd/>
            </a:ln>
          </p:spPr>
          <p:txBody>
            <a:bodyPr/>
            <a:lstStyle/>
            <a:p>
              <a:endParaRPr lang="en-US"/>
            </a:p>
          </p:txBody>
        </p:sp>
        <p:sp>
          <p:nvSpPr>
            <p:cNvPr id="717836" name="Freeform 12"/>
            <p:cNvSpPr>
              <a:spLocks/>
            </p:cNvSpPr>
            <p:nvPr/>
          </p:nvSpPr>
          <p:spPr bwMode="auto">
            <a:xfrm>
              <a:off x="4150" y="3185"/>
              <a:ext cx="395" cy="591"/>
            </a:xfrm>
            <a:custGeom>
              <a:avLst/>
              <a:gdLst/>
              <a:ahLst/>
              <a:cxnLst>
                <a:cxn ang="0">
                  <a:pos x="188" y="1158"/>
                </a:cxn>
                <a:cxn ang="0">
                  <a:pos x="178" y="654"/>
                </a:cxn>
                <a:cxn ang="0">
                  <a:pos x="22" y="553"/>
                </a:cxn>
                <a:cxn ang="0">
                  <a:pos x="0" y="215"/>
                </a:cxn>
                <a:cxn ang="0">
                  <a:pos x="159" y="211"/>
                </a:cxn>
                <a:cxn ang="0">
                  <a:pos x="188" y="420"/>
                </a:cxn>
                <a:cxn ang="0">
                  <a:pos x="342" y="374"/>
                </a:cxn>
                <a:cxn ang="0">
                  <a:pos x="365" y="0"/>
                </a:cxn>
                <a:cxn ang="0">
                  <a:pos x="520" y="36"/>
                </a:cxn>
                <a:cxn ang="0">
                  <a:pos x="530" y="397"/>
                </a:cxn>
                <a:cxn ang="0">
                  <a:pos x="458" y="760"/>
                </a:cxn>
                <a:cxn ang="0">
                  <a:pos x="621" y="796"/>
                </a:cxn>
                <a:cxn ang="0">
                  <a:pos x="667" y="618"/>
                </a:cxn>
                <a:cxn ang="0">
                  <a:pos x="790" y="631"/>
                </a:cxn>
                <a:cxn ang="0">
                  <a:pos x="752" y="920"/>
                </a:cxn>
                <a:cxn ang="0">
                  <a:pos x="488" y="960"/>
                </a:cxn>
                <a:cxn ang="0">
                  <a:pos x="465" y="1180"/>
                </a:cxn>
                <a:cxn ang="0">
                  <a:pos x="188" y="1158"/>
                </a:cxn>
                <a:cxn ang="0">
                  <a:pos x="188" y="1158"/>
                </a:cxn>
              </a:cxnLst>
              <a:rect l="0" t="0" r="r" b="b"/>
              <a:pathLst>
                <a:path w="790" h="1180">
                  <a:moveTo>
                    <a:pt x="188" y="1158"/>
                  </a:moveTo>
                  <a:lnTo>
                    <a:pt x="178" y="654"/>
                  </a:lnTo>
                  <a:lnTo>
                    <a:pt x="22" y="553"/>
                  </a:lnTo>
                  <a:lnTo>
                    <a:pt x="0" y="215"/>
                  </a:lnTo>
                  <a:lnTo>
                    <a:pt x="159" y="211"/>
                  </a:lnTo>
                  <a:lnTo>
                    <a:pt x="188" y="420"/>
                  </a:lnTo>
                  <a:lnTo>
                    <a:pt x="342" y="374"/>
                  </a:lnTo>
                  <a:lnTo>
                    <a:pt x="365" y="0"/>
                  </a:lnTo>
                  <a:lnTo>
                    <a:pt x="520" y="36"/>
                  </a:lnTo>
                  <a:lnTo>
                    <a:pt x="530" y="397"/>
                  </a:lnTo>
                  <a:lnTo>
                    <a:pt x="458" y="760"/>
                  </a:lnTo>
                  <a:lnTo>
                    <a:pt x="621" y="796"/>
                  </a:lnTo>
                  <a:lnTo>
                    <a:pt x="667" y="618"/>
                  </a:lnTo>
                  <a:lnTo>
                    <a:pt x="790" y="631"/>
                  </a:lnTo>
                  <a:lnTo>
                    <a:pt x="752" y="920"/>
                  </a:lnTo>
                  <a:lnTo>
                    <a:pt x="488" y="960"/>
                  </a:lnTo>
                  <a:lnTo>
                    <a:pt x="465" y="1180"/>
                  </a:lnTo>
                  <a:lnTo>
                    <a:pt x="188" y="1158"/>
                  </a:lnTo>
                  <a:lnTo>
                    <a:pt x="188" y="1158"/>
                  </a:lnTo>
                  <a:close/>
                </a:path>
              </a:pathLst>
            </a:custGeom>
            <a:solidFill>
              <a:srgbClr val="64B864"/>
            </a:solidFill>
            <a:ln w="9525">
              <a:noFill/>
              <a:round/>
              <a:headEnd/>
              <a:tailEnd/>
            </a:ln>
          </p:spPr>
          <p:txBody>
            <a:bodyPr/>
            <a:lstStyle/>
            <a:p>
              <a:endParaRPr lang="en-US"/>
            </a:p>
          </p:txBody>
        </p:sp>
        <p:sp>
          <p:nvSpPr>
            <p:cNvPr id="717837" name="Freeform 13"/>
            <p:cNvSpPr>
              <a:spLocks/>
            </p:cNvSpPr>
            <p:nvPr/>
          </p:nvSpPr>
          <p:spPr bwMode="auto">
            <a:xfrm>
              <a:off x="3499" y="3181"/>
              <a:ext cx="386" cy="629"/>
            </a:xfrm>
            <a:custGeom>
              <a:avLst/>
              <a:gdLst/>
              <a:ahLst/>
              <a:cxnLst>
                <a:cxn ang="0">
                  <a:pos x="192" y="1226"/>
                </a:cxn>
                <a:cxn ang="0">
                  <a:pos x="196" y="875"/>
                </a:cxn>
                <a:cxn ang="0">
                  <a:pos x="0" y="755"/>
                </a:cxn>
                <a:cxn ang="0">
                  <a:pos x="27" y="521"/>
                </a:cxn>
                <a:cxn ang="0">
                  <a:pos x="124" y="521"/>
                </a:cxn>
                <a:cxn ang="0">
                  <a:pos x="170" y="706"/>
                </a:cxn>
                <a:cxn ang="0">
                  <a:pos x="287" y="706"/>
                </a:cxn>
                <a:cxn ang="0">
                  <a:pos x="284" y="143"/>
                </a:cxn>
                <a:cxn ang="0">
                  <a:pos x="421" y="156"/>
                </a:cxn>
                <a:cxn ang="0">
                  <a:pos x="462" y="403"/>
                </a:cxn>
                <a:cxn ang="0">
                  <a:pos x="603" y="348"/>
                </a:cxn>
                <a:cxn ang="0">
                  <a:pos x="595" y="0"/>
                </a:cxn>
                <a:cxn ang="0">
                  <a:pos x="772" y="59"/>
                </a:cxn>
                <a:cxn ang="0">
                  <a:pos x="727" y="586"/>
                </a:cxn>
                <a:cxn ang="0">
                  <a:pos x="498" y="670"/>
                </a:cxn>
                <a:cxn ang="0">
                  <a:pos x="457" y="1259"/>
                </a:cxn>
                <a:cxn ang="0">
                  <a:pos x="192" y="1226"/>
                </a:cxn>
                <a:cxn ang="0">
                  <a:pos x="192" y="1226"/>
                </a:cxn>
              </a:cxnLst>
              <a:rect l="0" t="0" r="r" b="b"/>
              <a:pathLst>
                <a:path w="772" h="1259">
                  <a:moveTo>
                    <a:pt x="192" y="1226"/>
                  </a:moveTo>
                  <a:lnTo>
                    <a:pt x="196" y="875"/>
                  </a:lnTo>
                  <a:lnTo>
                    <a:pt x="0" y="755"/>
                  </a:lnTo>
                  <a:lnTo>
                    <a:pt x="27" y="521"/>
                  </a:lnTo>
                  <a:lnTo>
                    <a:pt x="124" y="521"/>
                  </a:lnTo>
                  <a:lnTo>
                    <a:pt x="170" y="706"/>
                  </a:lnTo>
                  <a:lnTo>
                    <a:pt x="287" y="706"/>
                  </a:lnTo>
                  <a:lnTo>
                    <a:pt x="284" y="143"/>
                  </a:lnTo>
                  <a:lnTo>
                    <a:pt x="421" y="156"/>
                  </a:lnTo>
                  <a:lnTo>
                    <a:pt x="462" y="403"/>
                  </a:lnTo>
                  <a:lnTo>
                    <a:pt x="603" y="348"/>
                  </a:lnTo>
                  <a:lnTo>
                    <a:pt x="595" y="0"/>
                  </a:lnTo>
                  <a:lnTo>
                    <a:pt x="772" y="59"/>
                  </a:lnTo>
                  <a:lnTo>
                    <a:pt x="727" y="586"/>
                  </a:lnTo>
                  <a:lnTo>
                    <a:pt x="498" y="670"/>
                  </a:lnTo>
                  <a:lnTo>
                    <a:pt x="457" y="1259"/>
                  </a:lnTo>
                  <a:lnTo>
                    <a:pt x="192" y="1226"/>
                  </a:lnTo>
                  <a:lnTo>
                    <a:pt x="192" y="1226"/>
                  </a:lnTo>
                  <a:close/>
                </a:path>
              </a:pathLst>
            </a:custGeom>
            <a:solidFill>
              <a:srgbClr val="A5BF72"/>
            </a:solidFill>
            <a:ln w="9525">
              <a:noFill/>
              <a:round/>
              <a:headEnd/>
              <a:tailEnd/>
            </a:ln>
          </p:spPr>
          <p:txBody>
            <a:bodyPr/>
            <a:lstStyle/>
            <a:p>
              <a:endParaRPr lang="en-US"/>
            </a:p>
          </p:txBody>
        </p:sp>
        <p:sp>
          <p:nvSpPr>
            <p:cNvPr id="717838" name="Freeform 14"/>
            <p:cNvSpPr>
              <a:spLocks/>
            </p:cNvSpPr>
            <p:nvPr/>
          </p:nvSpPr>
          <p:spPr bwMode="auto">
            <a:xfrm>
              <a:off x="2587" y="2959"/>
              <a:ext cx="544" cy="919"/>
            </a:xfrm>
            <a:custGeom>
              <a:avLst/>
              <a:gdLst/>
              <a:ahLst/>
              <a:cxnLst>
                <a:cxn ang="0">
                  <a:pos x="415" y="1838"/>
                </a:cxn>
                <a:cxn ang="0">
                  <a:pos x="362" y="1047"/>
                </a:cxn>
                <a:cxn ang="0">
                  <a:pos x="18" y="855"/>
                </a:cxn>
                <a:cxn ang="0">
                  <a:pos x="0" y="433"/>
                </a:cxn>
                <a:cxn ang="0">
                  <a:pos x="147" y="351"/>
                </a:cxn>
                <a:cxn ang="0">
                  <a:pos x="255" y="465"/>
                </a:cxn>
                <a:cxn ang="0">
                  <a:pos x="274" y="722"/>
                </a:cxn>
                <a:cxn ang="0">
                  <a:pos x="476" y="718"/>
                </a:cxn>
                <a:cxn ang="0">
                  <a:pos x="499" y="0"/>
                </a:cxn>
                <a:cxn ang="0">
                  <a:pos x="677" y="13"/>
                </a:cxn>
                <a:cxn ang="0">
                  <a:pos x="759" y="182"/>
                </a:cxn>
                <a:cxn ang="0">
                  <a:pos x="717" y="1070"/>
                </a:cxn>
                <a:cxn ang="0">
                  <a:pos x="873" y="1073"/>
                </a:cxn>
                <a:cxn ang="0">
                  <a:pos x="922" y="786"/>
                </a:cxn>
                <a:cxn ang="0">
                  <a:pos x="1074" y="882"/>
                </a:cxn>
                <a:cxn ang="0">
                  <a:pos x="1088" y="1271"/>
                </a:cxn>
                <a:cxn ang="0">
                  <a:pos x="991" y="1353"/>
                </a:cxn>
                <a:cxn ang="0">
                  <a:pos x="704" y="1381"/>
                </a:cxn>
                <a:cxn ang="0">
                  <a:pos x="721" y="1838"/>
                </a:cxn>
                <a:cxn ang="0">
                  <a:pos x="415" y="1838"/>
                </a:cxn>
                <a:cxn ang="0">
                  <a:pos x="415" y="1838"/>
                </a:cxn>
              </a:cxnLst>
              <a:rect l="0" t="0" r="r" b="b"/>
              <a:pathLst>
                <a:path w="1088" h="1838">
                  <a:moveTo>
                    <a:pt x="415" y="1838"/>
                  </a:moveTo>
                  <a:lnTo>
                    <a:pt x="362" y="1047"/>
                  </a:lnTo>
                  <a:lnTo>
                    <a:pt x="18" y="855"/>
                  </a:lnTo>
                  <a:lnTo>
                    <a:pt x="0" y="433"/>
                  </a:lnTo>
                  <a:lnTo>
                    <a:pt x="147" y="351"/>
                  </a:lnTo>
                  <a:lnTo>
                    <a:pt x="255" y="465"/>
                  </a:lnTo>
                  <a:lnTo>
                    <a:pt x="274" y="722"/>
                  </a:lnTo>
                  <a:lnTo>
                    <a:pt x="476" y="718"/>
                  </a:lnTo>
                  <a:lnTo>
                    <a:pt x="499" y="0"/>
                  </a:lnTo>
                  <a:lnTo>
                    <a:pt x="677" y="13"/>
                  </a:lnTo>
                  <a:lnTo>
                    <a:pt x="759" y="182"/>
                  </a:lnTo>
                  <a:lnTo>
                    <a:pt x="717" y="1070"/>
                  </a:lnTo>
                  <a:lnTo>
                    <a:pt x="873" y="1073"/>
                  </a:lnTo>
                  <a:lnTo>
                    <a:pt x="922" y="786"/>
                  </a:lnTo>
                  <a:lnTo>
                    <a:pt x="1074" y="882"/>
                  </a:lnTo>
                  <a:lnTo>
                    <a:pt x="1088" y="1271"/>
                  </a:lnTo>
                  <a:lnTo>
                    <a:pt x="991" y="1353"/>
                  </a:lnTo>
                  <a:lnTo>
                    <a:pt x="704" y="1381"/>
                  </a:lnTo>
                  <a:lnTo>
                    <a:pt x="721" y="1838"/>
                  </a:lnTo>
                  <a:lnTo>
                    <a:pt x="415" y="1838"/>
                  </a:lnTo>
                  <a:lnTo>
                    <a:pt x="415" y="1838"/>
                  </a:lnTo>
                  <a:close/>
                </a:path>
              </a:pathLst>
            </a:custGeom>
            <a:solidFill>
              <a:srgbClr val="64B864"/>
            </a:solidFill>
            <a:ln w="9525">
              <a:noFill/>
              <a:round/>
              <a:headEnd/>
              <a:tailEnd/>
            </a:ln>
          </p:spPr>
          <p:txBody>
            <a:bodyPr/>
            <a:lstStyle/>
            <a:p>
              <a:endParaRPr lang="en-US"/>
            </a:p>
          </p:txBody>
        </p:sp>
        <p:sp>
          <p:nvSpPr>
            <p:cNvPr id="717839" name="Freeform 15"/>
            <p:cNvSpPr>
              <a:spLocks/>
            </p:cNvSpPr>
            <p:nvPr/>
          </p:nvSpPr>
          <p:spPr bwMode="auto">
            <a:xfrm>
              <a:off x="2553" y="2912"/>
              <a:ext cx="608" cy="985"/>
            </a:xfrm>
            <a:custGeom>
              <a:avLst/>
              <a:gdLst/>
              <a:ahLst/>
              <a:cxnLst>
                <a:cxn ang="0">
                  <a:pos x="405" y="1955"/>
                </a:cxn>
                <a:cxn ang="0">
                  <a:pos x="397" y="1255"/>
                </a:cxn>
                <a:cxn ang="0">
                  <a:pos x="378" y="1141"/>
                </a:cxn>
                <a:cxn ang="0">
                  <a:pos x="221" y="1061"/>
                </a:cxn>
                <a:cxn ang="0">
                  <a:pos x="78" y="1027"/>
                </a:cxn>
                <a:cxn ang="0">
                  <a:pos x="0" y="877"/>
                </a:cxn>
                <a:cxn ang="0">
                  <a:pos x="34" y="470"/>
                </a:cxn>
                <a:cxn ang="0">
                  <a:pos x="184" y="354"/>
                </a:cxn>
                <a:cxn ang="0">
                  <a:pos x="317" y="417"/>
                </a:cxn>
                <a:cxn ang="0">
                  <a:pos x="371" y="603"/>
                </a:cxn>
                <a:cxn ang="0">
                  <a:pos x="388" y="797"/>
                </a:cxn>
                <a:cxn ang="0">
                  <a:pos x="485" y="778"/>
                </a:cxn>
                <a:cxn ang="0">
                  <a:pos x="502" y="310"/>
                </a:cxn>
                <a:cxn ang="0">
                  <a:pos x="494" y="10"/>
                </a:cxn>
                <a:cxn ang="0">
                  <a:pos x="732" y="0"/>
                </a:cxn>
                <a:cxn ang="0">
                  <a:pos x="874" y="196"/>
                </a:cxn>
                <a:cxn ang="0">
                  <a:pos x="848" y="805"/>
                </a:cxn>
                <a:cxn ang="0">
                  <a:pos x="829" y="1124"/>
                </a:cxn>
                <a:cxn ang="0">
                  <a:pos x="899" y="1141"/>
                </a:cxn>
                <a:cxn ang="0">
                  <a:pos x="935" y="955"/>
                </a:cxn>
                <a:cxn ang="0">
                  <a:pos x="952" y="841"/>
                </a:cxn>
                <a:cxn ang="0">
                  <a:pos x="1076" y="787"/>
                </a:cxn>
                <a:cxn ang="0">
                  <a:pos x="1200" y="901"/>
                </a:cxn>
                <a:cxn ang="0">
                  <a:pos x="1217" y="1168"/>
                </a:cxn>
                <a:cxn ang="0">
                  <a:pos x="1209" y="1407"/>
                </a:cxn>
                <a:cxn ang="0">
                  <a:pos x="1112" y="1504"/>
                </a:cxn>
                <a:cxn ang="0">
                  <a:pos x="855" y="1512"/>
                </a:cxn>
                <a:cxn ang="0">
                  <a:pos x="874" y="1972"/>
                </a:cxn>
                <a:cxn ang="0">
                  <a:pos x="732" y="1945"/>
                </a:cxn>
                <a:cxn ang="0">
                  <a:pos x="715" y="1458"/>
                </a:cxn>
                <a:cxn ang="0">
                  <a:pos x="821" y="1388"/>
                </a:cxn>
                <a:cxn ang="0">
                  <a:pos x="1042" y="1407"/>
                </a:cxn>
                <a:cxn ang="0">
                  <a:pos x="1103" y="1327"/>
                </a:cxn>
                <a:cxn ang="0">
                  <a:pos x="1093" y="1000"/>
                </a:cxn>
                <a:cxn ang="0">
                  <a:pos x="1015" y="974"/>
                </a:cxn>
                <a:cxn ang="0">
                  <a:pos x="989" y="1230"/>
                </a:cxn>
                <a:cxn ang="0">
                  <a:pos x="758" y="1230"/>
                </a:cxn>
                <a:cxn ang="0">
                  <a:pos x="698" y="1114"/>
                </a:cxn>
                <a:cxn ang="0">
                  <a:pos x="722" y="603"/>
                </a:cxn>
                <a:cxn ang="0">
                  <a:pos x="749" y="248"/>
                </a:cxn>
                <a:cxn ang="0">
                  <a:pos x="671" y="134"/>
                </a:cxn>
                <a:cxn ang="0">
                  <a:pos x="608" y="177"/>
                </a:cxn>
                <a:cxn ang="0">
                  <a:pos x="618" y="426"/>
                </a:cxn>
                <a:cxn ang="0">
                  <a:pos x="582" y="858"/>
                </a:cxn>
                <a:cxn ang="0">
                  <a:pos x="441" y="901"/>
                </a:cxn>
                <a:cxn ang="0">
                  <a:pos x="298" y="877"/>
                </a:cxn>
                <a:cxn ang="0">
                  <a:pos x="264" y="594"/>
                </a:cxn>
                <a:cxn ang="0">
                  <a:pos x="221" y="514"/>
                </a:cxn>
                <a:cxn ang="0">
                  <a:pos x="124" y="603"/>
                </a:cxn>
                <a:cxn ang="0">
                  <a:pos x="158" y="901"/>
                </a:cxn>
                <a:cxn ang="0">
                  <a:pos x="264" y="974"/>
                </a:cxn>
                <a:cxn ang="0">
                  <a:pos x="494" y="1061"/>
                </a:cxn>
                <a:cxn ang="0">
                  <a:pos x="528" y="1230"/>
                </a:cxn>
                <a:cxn ang="0">
                  <a:pos x="528" y="1945"/>
                </a:cxn>
                <a:cxn ang="0">
                  <a:pos x="405" y="1955"/>
                </a:cxn>
                <a:cxn ang="0">
                  <a:pos x="405" y="1955"/>
                </a:cxn>
              </a:cxnLst>
              <a:rect l="0" t="0" r="r" b="b"/>
              <a:pathLst>
                <a:path w="1217" h="1972">
                  <a:moveTo>
                    <a:pt x="405" y="1955"/>
                  </a:moveTo>
                  <a:lnTo>
                    <a:pt x="397" y="1255"/>
                  </a:lnTo>
                  <a:lnTo>
                    <a:pt x="378" y="1141"/>
                  </a:lnTo>
                  <a:lnTo>
                    <a:pt x="221" y="1061"/>
                  </a:lnTo>
                  <a:lnTo>
                    <a:pt x="78" y="1027"/>
                  </a:lnTo>
                  <a:lnTo>
                    <a:pt x="0" y="877"/>
                  </a:lnTo>
                  <a:lnTo>
                    <a:pt x="34" y="470"/>
                  </a:lnTo>
                  <a:lnTo>
                    <a:pt x="184" y="354"/>
                  </a:lnTo>
                  <a:lnTo>
                    <a:pt x="317" y="417"/>
                  </a:lnTo>
                  <a:lnTo>
                    <a:pt x="371" y="603"/>
                  </a:lnTo>
                  <a:lnTo>
                    <a:pt x="388" y="797"/>
                  </a:lnTo>
                  <a:lnTo>
                    <a:pt x="485" y="778"/>
                  </a:lnTo>
                  <a:lnTo>
                    <a:pt x="502" y="310"/>
                  </a:lnTo>
                  <a:lnTo>
                    <a:pt x="494" y="10"/>
                  </a:lnTo>
                  <a:lnTo>
                    <a:pt x="732" y="0"/>
                  </a:lnTo>
                  <a:lnTo>
                    <a:pt x="874" y="196"/>
                  </a:lnTo>
                  <a:lnTo>
                    <a:pt x="848" y="805"/>
                  </a:lnTo>
                  <a:lnTo>
                    <a:pt x="829" y="1124"/>
                  </a:lnTo>
                  <a:lnTo>
                    <a:pt x="899" y="1141"/>
                  </a:lnTo>
                  <a:lnTo>
                    <a:pt x="935" y="955"/>
                  </a:lnTo>
                  <a:lnTo>
                    <a:pt x="952" y="841"/>
                  </a:lnTo>
                  <a:lnTo>
                    <a:pt x="1076" y="787"/>
                  </a:lnTo>
                  <a:lnTo>
                    <a:pt x="1200" y="901"/>
                  </a:lnTo>
                  <a:lnTo>
                    <a:pt x="1217" y="1168"/>
                  </a:lnTo>
                  <a:lnTo>
                    <a:pt x="1209" y="1407"/>
                  </a:lnTo>
                  <a:lnTo>
                    <a:pt x="1112" y="1504"/>
                  </a:lnTo>
                  <a:lnTo>
                    <a:pt x="855" y="1512"/>
                  </a:lnTo>
                  <a:lnTo>
                    <a:pt x="874" y="1972"/>
                  </a:lnTo>
                  <a:lnTo>
                    <a:pt x="732" y="1945"/>
                  </a:lnTo>
                  <a:lnTo>
                    <a:pt x="715" y="1458"/>
                  </a:lnTo>
                  <a:lnTo>
                    <a:pt x="821" y="1388"/>
                  </a:lnTo>
                  <a:lnTo>
                    <a:pt x="1042" y="1407"/>
                  </a:lnTo>
                  <a:lnTo>
                    <a:pt x="1103" y="1327"/>
                  </a:lnTo>
                  <a:lnTo>
                    <a:pt x="1093" y="1000"/>
                  </a:lnTo>
                  <a:lnTo>
                    <a:pt x="1015" y="974"/>
                  </a:lnTo>
                  <a:lnTo>
                    <a:pt x="989" y="1230"/>
                  </a:lnTo>
                  <a:lnTo>
                    <a:pt x="758" y="1230"/>
                  </a:lnTo>
                  <a:lnTo>
                    <a:pt x="698" y="1114"/>
                  </a:lnTo>
                  <a:lnTo>
                    <a:pt x="722" y="603"/>
                  </a:lnTo>
                  <a:lnTo>
                    <a:pt x="749" y="248"/>
                  </a:lnTo>
                  <a:lnTo>
                    <a:pt x="671" y="134"/>
                  </a:lnTo>
                  <a:lnTo>
                    <a:pt x="608" y="177"/>
                  </a:lnTo>
                  <a:lnTo>
                    <a:pt x="618" y="426"/>
                  </a:lnTo>
                  <a:lnTo>
                    <a:pt x="582" y="858"/>
                  </a:lnTo>
                  <a:lnTo>
                    <a:pt x="441" y="901"/>
                  </a:lnTo>
                  <a:lnTo>
                    <a:pt x="298" y="877"/>
                  </a:lnTo>
                  <a:lnTo>
                    <a:pt x="264" y="594"/>
                  </a:lnTo>
                  <a:lnTo>
                    <a:pt x="221" y="514"/>
                  </a:lnTo>
                  <a:lnTo>
                    <a:pt x="124" y="603"/>
                  </a:lnTo>
                  <a:lnTo>
                    <a:pt x="158" y="901"/>
                  </a:lnTo>
                  <a:lnTo>
                    <a:pt x="264" y="974"/>
                  </a:lnTo>
                  <a:lnTo>
                    <a:pt x="494" y="1061"/>
                  </a:lnTo>
                  <a:lnTo>
                    <a:pt x="528" y="1230"/>
                  </a:lnTo>
                  <a:lnTo>
                    <a:pt x="528" y="1945"/>
                  </a:lnTo>
                  <a:lnTo>
                    <a:pt x="405" y="1955"/>
                  </a:lnTo>
                  <a:lnTo>
                    <a:pt x="405" y="1955"/>
                  </a:lnTo>
                  <a:close/>
                </a:path>
              </a:pathLst>
            </a:custGeom>
            <a:solidFill>
              <a:srgbClr val="216B21"/>
            </a:solidFill>
            <a:ln w="9525">
              <a:noFill/>
              <a:round/>
              <a:headEnd/>
              <a:tailEnd/>
            </a:ln>
          </p:spPr>
          <p:txBody>
            <a:bodyPr/>
            <a:lstStyle/>
            <a:p>
              <a:endParaRPr lang="en-US"/>
            </a:p>
          </p:txBody>
        </p:sp>
        <p:sp>
          <p:nvSpPr>
            <p:cNvPr id="717840" name="Freeform 16"/>
            <p:cNvSpPr>
              <a:spLocks/>
            </p:cNvSpPr>
            <p:nvPr/>
          </p:nvSpPr>
          <p:spPr bwMode="auto">
            <a:xfrm>
              <a:off x="3480" y="3138"/>
              <a:ext cx="437" cy="676"/>
            </a:xfrm>
            <a:custGeom>
              <a:avLst/>
              <a:gdLst/>
              <a:ahLst/>
              <a:cxnLst>
                <a:cxn ang="0">
                  <a:pos x="168" y="1315"/>
                </a:cxn>
                <a:cxn ang="0">
                  <a:pos x="194" y="979"/>
                </a:cxn>
                <a:cxn ang="0">
                  <a:pos x="0" y="874"/>
                </a:cxn>
                <a:cxn ang="0">
                  <a:pos x="18" y="564"/>
                </a:cxn>
                <a:cxn ang="0">
                  <a:pos x="158" y="528"/>
                </a:cxn>
                <a:cxn ang="0">
                  <a:pos x="221" y="547"/>
                </a:cxn>
                <a:cxn ang="0">
                  <a:pos x="221" y="741"/>
                </a:cxn>
                <a:cxn ang="0">
                  <a:pos x="291" y="741"/>
                </a:cxn>
                <a:cxn ang="0">
                  <a:pos x="282" y="194"/>
                </a:cxn>
                <a:cxn ang="0">
                  <a:pos x="316" y="175"/>
                </a:cxn>
                <a:cxn ang="0">
                  <a:pos x="388" y="158"/>
                </a:cxn>
                <a:cxn ang="0">
                  <a:pos x="466" y="180"/>
                </a:cxn>
                <a:cxn ang="0">
                  <a:pos x="502" y="201"/>
                </a:cxn>
                <a:cxn ang="0">
                  <a:pos x="521" y="431"/>
                </a:cxn>
                <a:cxn ang="0">
                  <a:pos x="618" y="405"/>
                </a:cxn>
                <a:cxn ang="0">
                  <a:pos x="565" y="70"/>
                </a:cxn>
                <a:cxn ang="0">
                  <a:pos x="671" y="0"/>
                </a:cxn>
                <a:cxn ang="0">
                  <a:pos x="822" y="51"/>
                </a:cxn>
                <a:cxn ang="0">
                  <a:pos x="875" y="184"/>
                </a:cxn>
                <a:cxn ang="0">
                  <a:pos x="848" y="652"/>
                </a:cxn>
                <a:cxn ang="0">
                  <a:pos x="759" y="751"/>
                </a:cxn>
                <a:cxn ang="0">
                  <a:pos x="635" y="751"/>
                </a:cxn>
                <a:cxn ang="0">
                  <a:pos x="582" y="794"/>
                </a:cxn>
                <a:cxn ang="0">
                  <a:pos x="565" y="1351"/>
                </a:cxn>
                <a:cxn ang="0">
                  <a:pos x="441" y="1351"/>
                </a:cxn>
                <a:cxn ang="0">
                  <a:pos x="468" y="794"/>
                </a:cxn>
                <a:cxn ang="0">
                  <a:pos x="521" y="671"/>
                </a:cxn>
                <a:cxn ang="0">
                  <a:pos x="732" y="627"/>
                </a:cxn>
                <a:cxn ang="0">
                  <a:pos x="776" y="211"/>
                </a:cxn>
                <a:cxn ang="0">
                  <a:pos x="715" y="141"/>
                </a:cxn>
                <a:cxn ang="0">
                  <a:pos x="671" y="211"/>
                </a:cxn>
                <a:cxn ang="0">
                  <a:pos x="681" y="477"/>
                </a:cxn>
                <a:cxn ang="0">
                  <a:pos x="485" y="547"/>
                </a:cxn>
                <a:cxn ang="0">
                  <a:pos x="451" y="458"/>
                </a:cxn>
                <a:cxn ang="0">
                  <a:pos x="432" y="291"/>
                </a:cxn>
                <a:cxn ang="0">
                  <a:pos x="354" y="291"/>
                </a:cxn>
                <a:cxn ang="0">
                  <a:pos x="371" y="838"/>
                </a:cxn>
                <a:cxn ang="0">
                  <a:pos x="194" y="821"/>
                </a:cxn>
                <a:cxn ang="0">
                  <a:pos x="133" y="644"/>
                </a:cxn>
                <a:cxn ang="0">
                  <a:pos x="80" y="678"/>
                </a:cxn>
                <a:cxn ang="0">
                  <a:pos x="88" y="829"/>
                </a:cxn>
                <a:cxn ang="0">
                  <a:pos x="291" y="927"/>
                </a:cxn>
                <a:cxn ang="0">
                  <a:pos x="282" y="1325"/>
                </a:cxn>
                <a:cxn ang="0">
                  <a:pos x="168" y="1315"/>
                </a:cxn>
                <a:cxn ang="0">
                  <a:pos x="168" y="1315"/>
                </a:cxn>
              </a:cxnLst>
              <a:rect l="0" t="0" r="r" b="b"/>
              <a:pathLst>
                <a:path w="875" h="1351">
                  <a:moveTo>
                    <a:pt x="168" y="1315"/>
                  </a:moveTo>
                  <a:lnTo>
                    <a:pt x="194" y="979"/>
                  </a:lnTo>
                  <a:lnTo>
                    <a:pt x="0" y="874"/>
                  </a:lnTo>
                  <a:lnTo>
                    <a:pt x="18" y="564"/>
                  </a:lnTo>
                  <a:lnTo>
                    <a:pt x="158" y="528"/>
                  </a:lnTo>
                  <a:lnTo>
                    <a:pt x="221" y="547"/>
                  </a:lnTo>
                  <a:lnTo>
                    <a:pt x="221" y="741"/>
                  </a:lnTo>
                  <a:lnTo>
                    <a:pt x="291" y="741"/>
                  </a:lnTo>
                  <a:lnTo>
                    <a:pt x="282" y="194"/>
                  </a:lnTo>
                  <a:lnTo>
                    <a:pt x="316" y="175"/>
                  </a:lnTo>
                  <a:lnTo>
                    <a:pt x="388" y="158"/>
                  </a:lnTo>
                  <a:lnTo>
                    <a:pt x="466" y="180"/>
                  </a:lnTo>
                  <a:lnTo>
                    <a:pt x="502" y="201"/>
                  </a:lnTo>
                  <a:lnTo>
                    <a:pt x="521" y="431"/>
                  </a:lnTo>
                  <a:lnTo>
                    <a:pt x="618" y="405"/>
                  </a:lnTo>
                  <a:lnTo>
                    <a:pt x="565" y="70"/>
                  </a:lnTo>
                  <a:lnTo>
                    <a:pt x="671" y="0"/>
                  </a:lnTo>
                  <a:lnTo>
                    <a:pt x="822" y="51"/>
                  </a:lnTo>
                  <a:lnTo>
                    <a:pt x="875" y="184"/>
                  </a:lnTo>
                  <a:lnTo>
                    <a:pt x="848" y="652"/>
                  </a:lnTo>
                  <a:lnTo>
                    <a:pt x="759" y="751"/>
                  </a:lnTo>
                  <a:lnTo>
                    <a:pt x="635" y="751"/>
                  </a:lnTo>
                  <a:lnTo>
                    <a:pt x="582" y="794"/>
                  </a:lnTo>
                  <a:lnTo>
                    <a:pt x="565" y="1351"/>
                  </a:lnTo>
                  <a:lnTo>
                    <a:pt x="441" y="1351"/>
                  </a:lnTo>
                  <a:lnTo>
                    <a:pt x="468" y="794"/>
                  </a:lnTo>
                  <a:lnTo>
                    <a:pt x="521" y="671"/>
                  </a:lnTo>
                  <a:lnTo>
                    <a:pt x="732" y="627"/>
                  </a:lnTo>
                  <a:lnTo>
                    <a:pt x="776" y="211"/>
                  </a:lnTo>
                  <a:lnTo>
                    <a:pt x="715" y="141"/>
                  </a:lnTo>
                  <a:lnTo>
                    <a:pt x="671" y="211"/>
                  </a:lnTo>
                  <a:lnTo>
                    <a:pt x="681" y="477"/>
                  </a:lnTo>
                  <a:lnTo>
                    <a:pt x="485" y="547"/>
                  </a:lnTo>
                  <a:lnTo>
                    <a:pt x="451" y="458"/>
                  </a:lnTo>
                  <a:lnTo>
                    <a:pt x="432" y="291"/>
                  </a:lnTo>
                  <a:lnTo>
                    <a:pt x="354" y="291"/>
                  </a:lnTo>
                  <a:lnTo>
                    <a:pt x="371" y="838"/>
                  </a:lnTo>
                  <a:lnTo>
                    <a:pt x="194" y="821"/>
                  </a:lnTo>
                  <a:lnTo>
                    <a:pt x="133" y="644"/>
                  </a:lnTo>
                  <a:lnTo>
                    <a:pt x="80" y="678"/>
                  </a:lnTo>
                  <a:lnTo>
                    <a:pt x="88" y="829"/>
                  </a:lnTo>
                  <a:lnTo>
                    <a:pt x="291" y="927"/>
                  </a:lnTo>
                  <a:lnTo>
                    <a:pt x="282" y="1325"/>
                  </a:lnTo>
                  <a:lnTo>
                    <a:pt x="168" y="1315"/>
                  </a:lnTo>
                  <a:lnTo>
                    <a:pt x="168" y="1315"/>
                  </a:lnTo>
                  <a:close/>
                </a:path>
              </a:pathLst>
            </a:custGeom>
            <a:solidFill>
              <a:srgbClr val="757833"/>
            </a:solidFill>
            <a:ln w="9525">
              <a:noFill/>
              <a:round/>
              <a:headEnd/>
              <a:tailEnd/>
            </a:ln>
          </p:spPr>
          <p:txBody>
            <a:bodyPr/>
            <a:lstStyle/>
            <a:p>
              <a:endParaRPr lang="en-US"/>
            </a:p>
          </p:txBody>
        </p:sp>
        <p:sp>
          <p:nvSpPr>
            <p:cNvPr id="717841" name="Freeform 17"/>
            <p:cNvSpPr>
              <a:spLocks/>
            </p:cNvSpPr>
            <p:nvPr/>
          </p:nvSpPr>
          <p:spPr bwMode="auto">
            <a:xfrm>
              <a:off x="4119" y="3146"/>
              <a:ext cx="459" cy="636"/>
            </a:xfrm>
            <a:custGeom>
              <a:avLst/>
              <a:gdLst/>
              <a:ahLst/>
              <a:cxnLst>
                <a:cxn ang="0">
                  <a:pos x="167" y="1245"/>
                </a:cxn>
                <a:cxn ang="0">
                  <a:pos x="167" y="971"/>
                </a:cxn>
                <a:cxn ang="0">
                  <a:pos x="186" y="760"/>
                </a:cxn>
                <a:cxn ang="0">
                  <a:pos x="26" y="654"/>
                </a:cxn>
                <a:cxn ang="0">
                  <a:pos x="0" y="211"/>
                </a:cxn>
                <a:cxn ang="0">
                  <a:pos x="194" y="184"/>
                </a:cxn>
                <a:cxn ang="0">
                  <a:pos x="247" y="238"/>
                </a:cxn>
                <a:cxn ang="0">
                  <a:pos x="283" y="441"/>
                </a:cxn>
                <a:cxn ang="0">
                  <a:pos x="344" y="441"/>
                </a:cxn>
                <a:cxn ang="0">
                  <a:pos x="344" y="53"/>
                </a:cxn>
                <a:cxn ang="0">
                  <a:pos x="504" y="0"/>
                </a:cxn>
                <a:cxn ang="0">
                  <a:pos x="654" y="70"/>
                </a:cxn>
                <a:cxn ang="0">
                  <a:pos x="644" y="530"/>
                </a:cxn>
                <a:cxn ang="0">
                  <a:pos x="564" y="812"/>
                </a:cxn>
                <a:cxn ang="0">
                  <a:pos x="644" y="821"/>
                </a:cxn>
                <a:cxn ang="0">
                  <a:pos x="688" y="654"/>
                </a:cxn>
                <a:cxn ang="0">
                  <a:pos x="813" y="618"/>
                </a:cxn>
                <a:cxn ang="0">
                  <a:pos x="918" y="707"/>
                </a:cxn>
                <a:cxn ang="0">
                  <a:pos x="891" y="981"/>
                </a:cxn>
                <a:cxn ang="0">
                  <a:pos x="777" y="1068"/>
                </a:cxn>
                <a:cxn ang="0">
                  <a:pos x="610" y="1068"/>
                </a:cxn>
                <a:cxn ang="0">
                  <a:pos x="591" y="1272"/>
                </a:cxn>
                <a:cxn ang="0">
                  <a:pos x="460" y="1264"/>
                </a:cxn>
                <a:cxn ang="0">
                  <a:pos x="486" y="988"/>
                </a:cxn>
                <a:cxn ang="0">
                  <a:pos x="591" y="962"/>
                </a:cxn>
                <a:cxn ang="0">
                  <a:pos x="787" y="971"/>
                </a:cxn>
                <a:cxn ang="0">
                  <a:pos x="794" y="777"/>
                </a:cxn>
                <a:cxn ang="0">
                  <a:pos x="741" y="760"/>
                </a:cxn>
                <a:cxn ang="0">
                  <a:pos x="715" y="910"/>
                </a:cxn>
                <a:cxn ang="0">
                  <a:pos x="477" y="874"/>
                </a:cxn>
                <a:cxn ang="0">
                  <a:pos x="486" y="707"/>
                </a:cxn>
                <a:cxn ang="0">
                  <a:pos x="557" y="431"/>
                </a:cxn>
                <a:cxn ang="0">
                  <a:pos x="557" y="158"/>
                </a:cxn>
                <a:cxn ang="0">
                  <a:pos x="450" y="124"/>
                </a:cxn>
                <a:cxn ang="0">
                  <a:pos x="441" y="485"/>
                </a:cxn>
                <a:cxn ang="0">
                  <a:pos x="353" y="547"/>
                </a:cxn>
                <a:cxn ang="0">
                  <a:pos x="213" y="530"/>
                </a:cxn>
                <a:cxn ang="0">
                  <a:pos x="186" y="327"/>
                </a:cxn>
                <a:cxn ang="0">
                  <a:pos x="106" y="308"/>
                </a:cxn>
                <a:cxn ang="0">
                  <a:pos x="133" y="584"/>
                </a:cxn>
                <a:cxn ang="0">
                  <a:pos x="310" y="715"/>
                </a:cxn>
                <a:cxn ang="0">
                  <a:pos x="292" y="1015"/>
                </a:cxn>
                <a:cxn ang="0">
                  <a:pos x="300" y="1255"/>
                </a:cxn>
                <a:cxn ang="0">
                  <a:pos x="167" y="1245"/>
                </a:cxn>
                <a:cxn ang="0">
                  <a:pos x="167" y="1245"/>
                </a:cxn>
              </a:cxnLst>
              <a:rect l="0" t="0" r="r" b="b"/>
              <a:pathLst>
                <a:path w="918" h="1272">
                  <a:moveTo>
                    <a:pt x="167" y="1245"/>
                  </a:moveTo>
                  <a:lnTo>
                    <a:pt x="167" y="971"/>
                  </a:lnTo>
                  <a:lnTo>
                    <a:pt x="186" y="760"/>
                  </a:lnTo>
                  <a:lnTo>
                    <a:pt x="26" y="654"/>
                  </a:lnTo>
                  <a:lnTo>
                    <a:pt x="0" y="211"/>
                  </a:lnTo>
                  <a:lnTo>
                    <a:pt x="194" y="184"/>
                  </a:lnTo>
                  <a:lnTo>
                    <a:pt x="247" y="238"/>
                  </a:lnTo>
                  <a:lnTo>
                    <a:pt x="283" y="441"/>
                  </a:lnTo>
                  <a:lnTo>
                    <a:pt x="344" y="441"/>
                  </a:lnTo>
                  <a:lnTo>
                    <a:pt x="344" y="53"/>
                  </a:lnTo>
                  <a:lnTo>
                    <a:pt x="504" y="0"/>
                  </a:lnTo>
                  <a:lnTo>
                    <a:pt x="654" y="70"/>
                  </a:lnTo>
                  <a:lnTo>
                    <a:pt x="644" y="530"/>
                  </a:lnTo>
                  <a:lnTo>
                    <a:pt x="564" y="812"/>
                  </a:lnTo>
                  <a:lnTo>
                    <a:pt x="644" y="821"/>
                  </a:lnTo>
                  <a:lnTo>
                    <a:pt x="688" y="654"/>
                  </a:lnTo>
                  <a:lnTo>
                    <a:pt x="813" y="618"/>
                  </a:lnTo>
                  <a:lnTo>
                    <a:pt x="918" y="707"/>
                  </a:lnTo>
                  <a:lnTo>
                    <a:pt x="891" y="981"/>
                  </a:lnTo>
                  <a:lnTo>
                    <a:pt x="777" y="1068"/>
                  </a:lnTo>
                  <a:lnTo>
                    <a:pt x="610" y="1068"/>
                  </a:lnTo>
                  <a:lnTo>
                    <a:pt x="591" y="1272"/>
                  </a:lnTo>
                  <a:lnTo>
                    <a:pt x="460" y="1264"/>
                  </a:lnTo>
                  <a:lnTo>
                    <a:pt x="486" y="988"/>
                  </a:lnTo>
                  <a:lnTo>
                    <a:pt x="591" y="962"/>
                  </a:lnTo>
                  <a:lnTo>
                    <a:pt x="787" y="971"/>
                  </a:lnTo>
                  <a:lnTo>
                    <a:pt x="794" y="777"/>
                  </a:lnTo>
                  <a:lnTo>
                    <a:pt x="741" y="760"/>
                  </a:lnTo>
                  <a:lnTo>
                    <a:pt x="715" y="910"/>
                  </a:lnTo>
                  <a:lnTo>
                    <a:pt x="477" y="874"/>
                  </a:lnTo>
                  <a:lnTo>
                    <a:pt x="486" y="707"/>
                  </a:lnTo>
                  <a:lnTo>
                    <a:pt x="557" y="431"/>
                  </a:lnTo>
                  <a:lnTo>
                    <a:pt x="557" y="158"/>
                  </a:lnTo>
                  <a:lnTo>
                    <a:pt x="450" y="124"/>
                  </a:lnTo>
                  <a:lnTo>
                    <a:pt x="441" y="485"/>
                  </a:lnTo>
                  <a:lnTo>
                    <a:pt x="353" y="547"/>
                  </a:lnTo>
                  <a:lnTo>
                    <a:pt x="213" y="530"/>
                  </a:lnTo>
                  <a:lnTo>
                    <a:pt x="186" y="327"/>
                  </a:lnTo>
                  <a:lnTo>
                    <a:pt x="106" y="308"/>
                  </a:lnTo>
                  <a:lnTo>
                    <a:pt x="133" y="584"/>
                  </a:lnTo>
                  <a:lnTo>
                    <a:pt x="310" y="715"/>
                  </a:lnTo>
                  <a:lnTo>
                    <a:pt x="292" y="1015"/>
                  </a:lnTo>
                  <a:lnTo>
                    <a:pt x="300" y="1255"/>
                  </a:lnTo>
                  <a:lnTo>
                    <a:pt x="167" y="1245"/>
                  </a:lnTo>
                  <a:lnTo>
                    <a:pt x="167" y="1245"/>
                  </a:lnTo>
                  <a:close/>
                </a:path>
              </a:pathLst>
            </a:custGeom>
            <a:solidFill>
              <a:srgbClr val="216B21"/>
            </a:solidFill>
            <a:ln w="9525">
              <a:noFill/>
              <a:round/>
              <a:headEnd/>
              <a:tailEnd/>
            </a:ln>
          </p:spPr>
          <p:txBody>
            <a:bodyPr/>
            <a:lstStyle/>
            <a:p>
              <a:endParaRPr lang="en-US"/>
            </a:p>
          </p:txBody>
        </p:sp>
        <p:sp>
          <p:nvSpPr>
            <p:cNvPr id="717842" name="Freeform 18"/>
            <p:cNvSpPr>
              <a:spLocks/>
            </p:cNvSpPr>
            <p:nvPr/>
          </p:nvSpPr>
          <p:spPr bwMode="auto">
            <a:xfrm>
              <a:off x="2296" y="3354"/>
              <a:ext cx="204" cy="318"/>
            </a:xfrm>
            <a:custGeom>
              <a:avLst/>
              <a:gdLst/>
              <a:ahLst/>
              <a:cxnLst>
                <a:cxn ang="0">
                  <a:pos x="142" y="637"/>
                </a:cxn>
                <a:cxn ang="0">
                  <a:pos x="137" y="443"/>
                </a:cxn>
                <a:cxn ang="0">
                  <a:pos x="53" y="438"/>
                </a:cxn>
                <a:cxn ang="0">
                  <a:pos x="0" y="363"/>
                </a:cxn>
                <a:cxn ang="0">
                  <a:pos x="0" y="196"/>
                </a:cxn>
                <a:cxn ang="0">
                  <a:pos x="57" y="160"/>
                </a:cxn>
                <a:cxn ang="0">
                  <a:pos x="93" y="187"/>
                </a:cxn>
                <a:cxn ang="0">
                  <a:pos x="106" y="331"/>
                </a:cxn>
                <a:cxn ang="0">
                  <a:pos x="142" y="337"/>
                </a:cxn>
                <a:cxn ang="0">
                  <a:pos x="150" y="116"/>
                </a:cxn>
                <a:cxn ang="0">
                  <a:pos x="199" y="80"/>
                </a:cxn>
                <a:cxn ang="0">
                  <a:pos x="243" y="97"/>
                </a:cxn>
                <a:cxn ang="0">
                  <a:pos x="253" y="217"/>
                </a:cxn>
                <a:cxn ang="0">
                  <a:pos x="296" y="200"/>
                </a:cxn>
                <a:cxn ang="0">
                  <a:pos x="300" y="33"/>
                </a:cxn>
                <a:cxn ang="0">
                  <a:pos x="350" y="0"/>
                </a:cxn>
                <a:cxn ang="0">
                  <a:pos x="407" y="23"/>
                </a:cxn>
                <a:cxn ang="0">
                  <a:pos x="407" y="234"/>
                </a:cxn>
                <a:cxn ang="0">
                  <a:pos x="353" y="306"/>
                </a:cxn>
                <a:cxn ang="0">
                  <a:pos x="260" y="324"/>
                </a:cxn>
                <a:cxn ang="0">
                  <a:pos x="253" y="633"/>
                </a:cxn>
                <a:cxn ang="0">
                  <a:pos x="142" y="637"/>
                </a:cxn>
                <a:cxn ang="0">
                  <a:pos x="142" y="637"/>
                </a:cxn>
              </a:cxnLst>
              <a:rect l="0" t="0" r="r" b="b"/>
              <a:pathLst>
                <a:path w="407" h="637">
                  <a:moveTo>
                    <a:pt x="142" y="637"/>
                  </a:moveTo>
                  <a:lnTo>
                    <a:pt x="137" y="443"/>
                  </a:lnTo>
                  <a:lnTo>
                    <a:pt x="53" y="438"/>
                  </a:lnTo>
                  <a:lnTo>
                    <a:pt x="0" y="363"/>
                  </a:lnTo>
                  <a:lnTo>
                    <a:pt x="0" y="196"/>
                  </a:lnTo>
                  <a:lnTo>
                    <a:pt x="57" y="160"/>
                  </a:lnTo>
                  <a:lnTo>
                    <a:pt x="93" y="187"/>
                  </a:lnTo>
                  <a:lnTo>
                    <a:pt x="106" y="331"/>
                  </a:lnTo>
                  <a:lnTo>
                    <a:pt x="142" y="337"/>
                  </a:lnTo>
                  <a:lnTo>
                    <a:pt x="150" y="116"/>
                  </a:lnTo>
                  <a:lnTo>
                    <a:pt x="199" y="80"/>
                  </a:lnTo>
                  <a:lnTo>
                    <a:pt x="243" y="97"/>
                  </a:lnTo>
                  <a:lnTo>
                    <a:pt x="253" y="217"/>
                  </a:lnTo>
                  <a:lnTo>
                    <a:pt x="296" y="200"/>
                  </a:lnTo>
                  <a:lnTo>
                    <a:pt x="300" y="33"/>
                  </a:lnTo>
                  <a:lnTo>
                    <a:pt x="350" y="0"/>
                  </a:lnTo>
                  <a:lnTo>
                    <a:pt x="407" y="23"/>
                  </a:lnTo>
                  <a:lnTo>
                    <a:pt x="407" y="234"/>
                  </a:lnTo>
                  <a:lnTo>
                    <a:pt x="353" y="306"/>
                  </a:lnTo>
                  <a:lnTo>
                    <a:pt x="260" y="324"/>
                  </a:lnTo>
                  <a:lnTo>
                    <a:pt x="253" y="633"/>
                  </a:lnTo>
                  <a:lnTo>
                    <a:pt x="142" y="637"/>
                  </a:lnTo>
                  <a:lnTo>
                    <a:pt x="142" y="637"/>
                  </a:lnTo>
                  <a:close/>
                </a:path>
              </a:pathLst>
            </a:custGeom>
            <a:solidFill>
              <a:srgbClr val="757833"/>
            </a:solidFill>
            <a:ln w="9525">
              <a:noFill/>
              <a:round/>
              <a:headEnd/>
              <a:tailEnd/>
            </a:ln>
          </p:spPr>
          <p:txBody>
            <a:bodyPr/>
            <a:lstStyle/>
            <a:p>
              <a:endParaRPr lang="en-US"/>
            </a:p>
          </p:txBody>
        </p:sp>
        <p:sp>
          <p:nvSpPr>
            <p:cNvPr id="717843" name="Freeform 19"/>
            <p:cNvSpPr>
              <a:spLocks/>
            </p:cNvSpPr>
            <p:nvPr/>
          </p:nvSpPr>
          <p:spPr bwMode="auto">
            <a:xfrm>
              <a:off x="3191" y="3378"/>
              <a:ext cx="202" cy="281"/>
            </a:xfrm>
            <a:custGeom>
              <a:avLst/>
              <a:gdLst/>
              <a:ahLst/>
              <a:cxnLst>
                <a:cxn ang="0">
                  <a:pos x="136" y="561"/>
                </a:cxn>
                <a:cxn ang="0">
                  <a:pos x="114" y="384"/>
                </a:cxn>
                <a:cxn ang="0">
                  <a:pos x="57" y="370"/>
                </a:cxn>
                <a:cxn ang="0">
                  <a:pos x="0" y="334"/>
                </a:cxn>
                <a:cxn ang="0">
                  <a:pos x="13" y="180"/>
                </a:cxn>
                <a:cxn ang="0">
                  <a:pos x="60" y="177"/>
                </a:cxn>
                <a:cxn ang="0">
                  <a:pos x="96" y="211"/>
                </a:cxn>
                <a:cxn ang="0">
                  <a:pos x="96" y="300"/>
                </a:cxn>
                <a:cxn ang="0">
                  <a:pos x="144" y="300"/>
                </a:cxn>
                <a:cxn ang="0">
                  <a:pos x="157" y="70"/>
                </a:cxn>
                <a:cxn ang="0">
                  <a:pos x="220" y="57"/>
                </a:cxn>
                <a:cxn ang="0">
                  <a:pos x="247" y="87"/>
                </a:cxn>
                <a:cxn ang="0">
                  <a:pos x="254" y="180"/>
                </a:cxn>
                <a:cxn ang="0">
                  <a:pos x="300" y="167"/>
                </a:cxn>
                <a:cxn ang="0">
                  <a:pos x="311" y="21"/>
                </a:cxn>
                <a:cxn ang="0">
                  <a:pos x="365" y="0"/>
                </a:cxn>
                <a:cxn ang="0">
                  <a:pos x="404" y="34"/>
                </a:cxn>
                <a:cxn ang="0">
                  <a:pos x="391" y="220"/>
                </a:cxn>
                <a:cxn ang="0">
                  <a:pos x="344" y="251"/>
                </a:cxn>
                <a:cxn ang="0">
                  <a:pos x="264" y="260"/>
                </a:cxn>
                <a:cxn ang="0">
                  <a:pos x="241" y="370"/>
                </a:cxn>
                <a:cxn ang="0">
                  <a:pos x="241" y="561"/>
                </a:cxn>
                <a:cxn ang="0">
                  <a:pos x="136" y="561"/>
                </a:cxn>
                <a:cxn ang="0">
                  <a:pos x="136" y="561"/>
                </a:cxn>
              </a:cxnLst>
              <a:rect l="0" t="0" r="r" b="b"/>
              <a:pathLst>
                <a:path w="404" h="561">
                  <a:moveTo>
                    <a:pt x="136" y="561"/>
                  </a:moveTo>
                  <a:lnTo>
                    <a:pt x="114" y="384"/>
                  </a:lnTo>
                  <a:lnTo>
                    <a:pt x="57" y="370"/>
                  </a:lnTo>
                  <a:lnTo>
                    <a:pt x="0" y="334"/>
                  </a:lnTo>
                  <a:lnTo>
                    <a:pt x="13" y="180"/>
                  </a:lnTo>
                  <a:lnTo>
                    <a:pt x="60" y="177"/>
                  </a:lnTo>
                  <a:lnTo>
                    <a:pt x="96" y="211"/>
                  </a:lnTo>
                  <a:lnTo>
                    <a:pt x="96" y="300"/>
                  </a:lnTo>
                  <a:lnTo>
                    <a:pt x="144" y="300"/>
                  </a:lnTo>
                  <a:lnTo>
                    <a:pt x="157" y="70"/>
                  </a:lnTo>
                  <a:lnTo>
                    <a:pt x="220" y="57"/>
                  </a:lnTo>
                  <a:lnTo>
                    <a:pt x="247" y="87"/>
                  </a:lnTo>
                  <a:lnTo>
                    <a:pt x="254" y="180"/>
                  </a:lnTo>
                  <a:lnTo>
                    <a:pt x="300" y="167"/>
                  </a:lnTo>
                  <a:lnTo>
                    <a:pt x="311" y="21"/>
                  </a:lnTo>
                  <a:lnTo>
                    <a:pt x="365" y="0"/>
                  </a:lnTo>
                  <a:lnTo>
                    <a:pt x="404" y="34"/>
                  </a:lnTo>
                  <a:lnTo>
                    <a:pt x="391" y="220"/>
                  </a:lnTo>
                  <a:lnTo>
                    <a:pt x="344" y="251"/>
                  </a:lnTo>
                  <a:lnTo>
                    <a:pt x="264" y="260"/>
                  </a:lnTo>
                  <a:lnTo>
                    <a:pt x="241" y="370"/>
                  </a:lnTo>
                  <a:lnTo>
                    <a:pt x="241" y="561"/>
                  </a:lnTo>
                  <a:lnTo>
                    <a:pt x="136" y="561"/>
                  </a:lnTo>
                  <a:lnTo>
                    <a:pt x="136" y="561"/>
                  </a:lnTo>
                  <a:close/>
                </a:path>
              </a:pathLst>
            </a:custGeom>
            <a:solidFill>
              <a:srgbClr val="757833"/>
            </a:solidFill>
            <a:ln w="9525">
              <a:noFill/>
              <a:round/>
              <a:headEnd/>
              <a:tailEnd/>
            </a:ln>
          </p:spPr>
          <p:txBody>
            <a:bodyPr/>
            <a:lstStyle/>
            <a:p>
              <a:endParaRPr lang="en-US"/>
            </a:p>
          </p:txBody>
        </p:sp>
        <p:sp>
          <p:nvSpPr>
            <p:cNvPr id="717844" name="Freeform 20"/>
            <p:cNvSpPr>
              <a:spLocks/>
            </p:cNvSpPr>
            <p:nvPr/>
          </p:nvSpPr>
          <p:spPr bwMode="auto">
            <a:xfrm>
              <a:off x="3921" y="3447"/>
              <a:ext cx="177" cy="225"/>
            </a:xfrm>
            <a:custGeom>
              <a:avLst/>
              <a:gdLst/>
              <a:ahLst/>
              <a:cxnLst>
                <a:cxn ang="0">
                  <a:pos x="134" y="446"/>
                </a:cxn>
                <a:cxn ang="0">
                  <a:pos x="111" y="230"/>
                </a:cxn>
                <a:cxn ang="0">
                  <a:pos x="44" y="220"/>
                </a:cxn>
                <a:cxn ang="0">
                  <a:pos x="6" y="171"/>
                </a:cxn>
                <a:cxn ang="0">
                  <a:pos x="0" y="40"/>
                </a:cxn>
                <a:cxn ang="0">
                  <a:pos x="54" y="0"/>
                </a:cxn>
                <a:cxn ang="0">
                  <a:pos x="84" y="21"/>
                </a:cxn>
                <a:cxn ang="0">
                  <a:pos x="90" y="163"/>
                </a:cxn>
                <a:cxn ang="0">
                  <a:pos x="130" y="167"/>
                </a:cxn>
                <a:cxn ang="0">
                  <a:pos x="134" y="83"/>
                </a:cxn>
                <a:cxn ang="0">
                  <a:pos x="173" y="60"/>
                </a:cxn>
                <a:cxn ang="0">
                  <a:pos x="208" y="87"/>
                </a:cxn>
                <a:cxn ang="0">
                  <a:pos x="204" y="243"/>
                </a:cxn>
                <a:cxn ang="0">
                  <a:pos x="253" y="233"/>
                </a:cxn>
                <a:cxn ang="0">
                  <a:pos x="270" y="144"/>
                </a:cxn>
                <a:cxn ang="0">
                  <a:pos x="307" y="127"/>
                </a:cxn>
                <a:cxn ang="0">
                  <a:pos x="354" y="154"/>
                </a:cxn>
                <a:cxn ang="0">
                  <a:pos x="337" y="287"/>
                </a:cxn>
                <a:cxn ang="0">
                  <a:pos x="221" y="327"/>
                </a:cxn>
                <a:cxn ang="0">
                  <a:pos x="240" y="450"/>
                </a:cxn>
                <a:cxn ang="0">
                  <a:pos x="134" y="446"/>
                </a:cxn>
                <a:cxn ang="0">
                  <a:pos x="134" y="446"/>
                </a:cxn>
              </a:cxnLst>
              <a:rect l="0" t="0" r="r" b="b"/>
              <a:pathLst>
                <a:path w="354" h="450">
                  <a:moveTo>
                    <a:pt x="134" y="446"/>
                  </a:moveTo>
                  <a:lnTo>
                    <a:pt x="111" y="230"/>
                  </a:lnTo>
                  <a:lnTo>
                    <a:pt x="44" y="220"/>
                  </a:lnTo>
                  <a:lnTo>
                    <a:pt x="6" y="171"/>
                  </a:lnTo>
                  <a:lnTo>
                    <a:pt x="0" y="40"/>
                  </a:lnTo>
                  <a:lnTo>
                    <a:pt x="54" y="0"/>
                  </a:lnTo>
                  <a:lnTo>
                    <a:pt x="84" y="21"/>
                  </a:lnTo>
                  <a:lnTo>
                    <a:pt x="90" y="163"/>
                  </a:lnTo>
                  <a:lnTo>
                    <a:pt x="130" y="167"/>
                  </a:lnTo>
                  <a:lnTo>
                    <a:pt x="134" y="83"/>
                  </a:lnTo>
                  <a:lnTo>
                    <a:pt x="173" y="60"/>
                  </a:lnTo>
                  <a:lnTo>
                    <a:pt x="208" y="87"/>
                  </a:lnTo>
                  <a:lnTo>
                    <a:pt x="204" y="243"/>
                  </a:lnTo>
                  <a:lnTo>
                    <a:pt x="253" y="233"/>
                  </a:lnTo>
                  <a:lnTo>
                    <a:pt x="270" y="144"/>
                  </a:lnTo>
                  <a:lnTo>
                    <a:pt x="307" y="127"/>
                  </a:lnTo>
                  <a:lnTo>
                    <a:pt x="354" y="154"/>
                  </a:lnTo>
                  <a:lnTo>
                    <a:pt x="337" y="287"/>
                  </a:lnTo>
                  <a:lnTo>
                    <a:pt x="221" y="327"/>
                  </a:lnTo>
                  <a:lnTo>
                    <a:pt x="240" y="450"/>
                  </a:lnTo>
                  <a:lnTo>
                    <a:pt x="134" y="446"/>
                  </a:lnTo>
                  <a:lnTo>
                    <a:pt x="134" y="446"/>
                  </a:lnTo>
                  <a:close/>
                </a:path>
              </a:pathLst>
            </a:custGeom>
            <a:solidFill>
              <a:srgbClr val="599E29"/>
            </a:solidFill>
            <a:ln w="9525">
              <a:noFill/>
              <a:round/>
              <a:headEnd/>
              <a:tailEnd/>
            </a:ln>
          </p:spPr>
          <p:txBody>
            <a:bodyPr/>
            <a:lstStyle/>
            <a:p>
              <a:endParaRPr lang="en-US"/>
            </a:p>
          </p:txBody>
        </p:sp>
        <p:sp>
          <p:nvSpPr>
            <p:cNvPr id="717845" name="Freeform 21"/>
            <p:cNvSpPr>
              <a:spLocks/>
            </p:cNvSpPr>
            <p:nvPr/>
          </p:nvSpPr>
          <p:spPr bwMode="auto">
            <a:xfrm>
              <a:off x="2797" y="3527"/>
              <a:ext cx="72" cy="52"/>
            </a:xfrm>
            <a:custGeom>
              <a:avLst/>
              <a:gdLst/>
              <a:ahLst/>
              <a:cxnLst>
                <a:cxn ang="0">
                  <a:pos x="0" y="0"/>
                </a:cxn>
                <a:cxn ang="0">
                  <a:pos x="142" y="17"/>
                </a:cxn>
                <a:cxn ang="0">
                  <a:pos x="116" y="105"/>
                </a:cxn>
                <a:cxn ang="0">
                  <a:pos x="0" y="97"/>
                </a:cxn>
                <a:cxn ang="0">
                  <a:pos x="0" y="0"/>
                </a:cxn>
                <a:cxn ang="0">
                  <a:pos x="0" y="0"/>
                </a:cxn>
              </a:cxnLst>
              <a:rect l="0" t="0" r="r" b="b"/>
              <a:pathLst>
                <a:path w="142" h="105">
                  <a:moveTo>
                    <a:pt x="0" y="0"/>
                  </a:moveTo>
                  <a:lnTo>
                    <a:pt x="142" y="17"/>
                  </a:lnTo>
                  <a:lnTo>
                    <a:pt x="116" y="105"/>
                  </a:lnTo>
                  <a:lnTo>
                    <a:pt x="0" y="97"/>
                  </a:lnTo>
                  <a:lnTo>
                    <a:pt x="0" y="0"/>
                  </a:lnTo>
                  <a:lnTo>
                    <a:pt x="0" y="0"/>
                  </a:lnTo>
                  <a:close/>
                </a:path>
              </a:pathLst>
            </a:custGeom>
            <a:solidFill>
              <a:srgbClr val="4F4300"/>
            </a:solidFill>
            <a:ln w="9525">
              <a:noFill/>
              <a:round/>
              <a:headEnd/>
              <a:tailEnd/>
            </a:ln>
          </p:spPr>
          <p:txBody>
            <a:bodyPr/>
            <a:lstStyle/>
            <a:p>
              <a:endParaRPr lang="en-US"/>
            </a:p>
          </p:txBody>
        </p:sp>
        <p:sp>
          <p:nvSpPr>
            <p:cNvPr id="717846" name="Freeform 22"/>
            <p:cNvSpPr>
              <a:spLocks/>
            </p:cNvSpPr>
            <p:nvPr/>
          </p:nvSpPr>
          <p:spPr bwMode="auto">
            <a:xfrm>
              <a:off x="2732" y="3725"/>
              <a:ext cx="115" cy="62"/>
            </a:xfrm>
            <a:custGeom>
              <a:avLst/>
              <a:gdLst/>
              <a:ahLst/>
              <a:cxnLst>
                <a:cxn ang="0">
                  <a:pos x="8" y="0"/>
                </a:cxn>
                <a:cxn ang="0">
                  <a:pos x="230" y="0"/>
                </a:cxn>
                <a:cxn ang="0">
                  <a:pos x="221" y="123"/>
                </a:cxn>
                <a:cxn ang="0">
                  <a:pos x="0" y="106"/>
                </a:cxn>
                <a:cxn ang="0">
                  <a:pos x="8" y="0"/>
                </a:cxn>
                <a:cxn ang="0">
                  <a:pos x="8" y="0"/>
                </a:cxn>
              </a:cxnLst>
              <a:rect l="0" t="0" r="r" b="b"/>
              <a:pathLst>
                <a:path w="230" h="123">
                  <a:moveTo>
                    <a:pt x="8" y="0"/>
                  </a:moveTo>
                  <a:lnTo>
                    <a:pt x="230" y="0"/>
                  </a:lnTo>
                  <a:lnTo>
                    <a:pt x="221" y="123"/>
                  </a:lnTo>
                  <a:lnTo>
                    <a:pt x="0" y="106"/>
                  </a:lnTo>
                  <a:lnTo>
                    <a:pt x="8" y="0"/>
                  </a:lnTo>
                  <a:lnTo>
                    <a:pt x="8" y="0"/>
                  </a:lnTo>
                  <a:close/>
                </a:path>
              </a:pathLst>
            </a:custGeom>
            <a:solidFill>
              <a:srgbClr val="4F4300"/>
            </a:solidFill>
            <a:ln w="9525">
              <a:noFill/>
              <a:round/>
              <a:headEnd/>
              <a:tailEnd/>
            </a:ln>
          </p:spPr>
          <p:txBody>
            <a:bodyPr/>
            <a:lstStyle/>
            <a:p>
              <a:endParaRPr lang="en-US"/>
            </a:p>
          </p:txBody>
        </p:sp>
        <p:sp>
          <p:nvSpPr>
            <p:cNvPr id="717847" name="Freeform 23"/>
            <p:cNvSpPr>
              <a:spLocks/>
            </p:cNvSpPr>
            <p:nvPr/>
          </p:nvSpPr>
          <p:spPr bwMode="auto">
            <a:xfrm>
              <a:off x="2749" y="3000"/>
              <a:ext cx="93" cy="67"/>
            </a:xfrm>
            <a:custGeom>
              <a:avLst/>
              <a:gdLst/>
              <a:ahLst/>
              <a:cxnLst>
                <a:cxn ang="0">
                  <a:pos x="150" y="19"/>
                </a:cxn>
                <a:cxn ang="0">
                  <a:pos x="9" y="0"/>
                </a:cxn>
                <a:cxn ang="0">
                  <a:pos x="0" y="97"/>
                </a:cxn>
                <a:cxn ang="0">
                  <a:pos x="186" y="133"/>
                </a:cxn>
                <a:cxn ang="0">
                  <a:pos x="150" y="19"/>
                </a:cxn>
                <a:cxn ang="0">
                  <a:pos x="150" y="19"/>
                </a:cxn>
              </a:cxnLst>
              <a:rect l="0" t="0" r="r" b="b"/>
              <a:pathLst>
                <a:path w="186" h="133">
                  <a:moveTo>
                    <a:pt x="150" y="19"/>
                  </a:moveTo>
                  <a:lnTo>
                    <a:pt x="9" y="0"/>
                  </a:lnTo>
                  <a:lnTo>
                    <a:pt x="0" y="97"/>
                  </a:lnTo>
                  <a:lnTo>
                    <a:pt x="186" y="133"/>
                  </a:lnTo>
                  <a:lnTo>
                    <a:pt x="150" y="19"/>
                  </a:lnTo>
                  <a:lnTo>
                    <a:pt x="150" y="19"/>
                  </a:lnTo>
                  <a:close/>
                </a:path>
              </a:pathLst>
            </a:custGeom>
            <a:solidFill>
              <a:srgbClr val="4F4300"/>
            </a:solidFill>
            <a:ln w="9525">
              <a:noFill/>
              <a:round/>
              <a:headEnd/>
              <a:tailEnd/>
            </a:ln>
          </p:spPr>
          <p:txBody>
            <a:bodyPr/>
            <a:lstStyle/>
            <a:p>
              <a:endParaRPr lang="en-US"/>
            </a:p>
          </p:txBody>
        </p:sp>
        <p:sp>
          <p:nvSpPr>
            <p:cNvPr id="717848" name="Freeform 24"/>
            <p:cNvSpPr>
              <a:spLocks/>
            </p:cNvSpPr>
            <p:nvPr/>
          </p:nvSpPr>
          <p:spPr bwMode="auto">
            <a:xfrm>
              <a:off x="2966" y="2996"/>
              <a:ext cx="92" cy="97"/>
            </a:xfrm>
            <a:custGeom>
              <a:avLst/>
              <a:gdLst/>
              <a:ahLst/>
              <a:cxnLst>
                <a:cxn ang="0">
                  <a:pos x="0" y="70"/>
                </a:cxn>
                <a:cxn ang="0">
                  <a:pos x="150" y="0"/>
                </a:cxn>
                <a:cxn ang="0">
                  <a:pos x="184" y="87"/>
                </a:cxn>
                <a:cxn ang="0">
                  <a:pos x="0" y="194"/>
                </a:cxn>
                <a:cxn ang="0">
                  <a:pos x="0" y="70"/>
                </a:cxn>
                <a:cxn ang="0">
                  <a:pos x="0" y="70"/>
                </a:cxn>
              </a:cxnLst>
              <a:rect l="0" t="0" r="r" b="b"/>
              <a:pathLst>
                <a:path w="184" h="194">
                  <a:moveTo>
                    <a:pt x="0" y="70"/>
                  </a:moveTo>
                  <a:lnTo>
                    <a:pt x="150" y="0"/>
                  </a:lnTo>
                  <a:lnTo>
                    <a:pt x="184" y="87"/>
                  </a:lnTo>
                  <a:lnTo>
                    <a:pt x="0" y="194"/>
                  </a:lnTo>
                  <a:lnTo>
                    <a:pt x="0" y="70"/>
                  </a:lnTo>
                  <a:lnTo>
                    <a:pt x="0" y="70"/>
                  </a:lnTo>
                  <a:close/>
                </a:path>
              </a:pathLst>
            </a:custGeom>
            <a:solidFill>
              <a:srgbClr val="4F4300"/>
            </a:solidFill>
            <a:ln w="9525">
              <a:noFill/>
              <a:round/>
              <a:headEnd/>
              <a:tailEnd/>
            </a:ln>
          </p:spPr>
          <p:txBody>
            <a:bodyPr/>
            <a:lstStyle/>
            <a:p>
              <a:endParaRPr lang="en-US"/>
            </a:p>
          </p:txBody>
        </p:sp>
        <p:sp>
          <p:nvSpPr>
            <p:cNvPr id="717849" name="Freeform 25"/>
            <p:cNvSpPr>
              <a:spLocks/>
            </p:cNvSpPr>
            <p:nvPr/>
          </p:nvSpPr>
          <p:spPr bwMode="auto">
            <a:xfrm>
              <a:off x="2952" y="3186"/>
              <a:ext cx="75" cy="79"/>
            </a:xfrm>
            <a:custGeom>
              <a:avLst/>
              <a:gdLst/>
              <a:ahLst/>
              <a:cxnLst>
                <a:cxn ang="0">
                  <a:pos x="0" y="0"/>
                </a:cxn>
                <a:cxn ang="0">
                  <a:pos x="151" y="34"/>
                </a:cxn>
                <a:cxn ang="0">
                  <a:pos x="133" y="158"/>
                </a:cxn>
                <a:cxn ang="0">
                  <a:pos x="10" y="123"/>
                </a:cxn>
                <a:cxn ang="0">
                  <a:pos x="0" y="0"/>
                </a:cxn>
                <a:cxn ang="0">
                  <a:pos x="0" y="0"/>
                </a:cxn>
              </a:cxnLst>
              <a:rect l="0" t="0" r="r" b="b"/>
              <a:pathLst>
                <a:path w="151" h="158">
                  <a:moveTo>
                    <a:pt x="0" y="0"/>
                  </a:moveTo>
                  <a:lnTo>
                    <a:pt x="151" y="34"/>
                  </a:lnTo>
                  <a:lnTo>
                    <a:pt x="133" y="158"/>
                  </a:lnTo>
                  <a:lnTo>
                    <a:pt x="10" y="123"/>
                  </a:lnTo>
                  <a:lnTo>
                    <a:pt x="0" y="0"/>
                  </a:lnTo>
                  <a:lnTo>
                    <a:pt x="0" y="0"/>
                  </a:lnTo>
                  <a:close/>
                </a:path>
              </a:pathLst>
            </a:custGeom>
            <a:solidFill>
              <a:srgbClr val="4F4300"/>
            </a:solidFill>
            <a:ln w="9525">
              <a:noFill/>
              <a:round/>
              <a:headEnd/>
              <a:tailEnd/>
            </a:ln>
          </p:spPr>
          <p:txBody>
            <a:bodyPr/>
            <a:lstStyle/>
            <a:p>
              <a:endParaRPr lang="en-US"/>
            </a:p>
          </p:txBody>
        </p:sp>
        <p:sp>
          <p:nvSpPr>
            <p:cNvPr id="717850" name="Freeform 26"/>
            <p:cNvSpPr>
              <a:spLocks/>
            </p:cNvSpPr>
            <p:nvPr/>
          </p:nvSpPr>
          <p:spPr bwMode="auto">
            <a:xfrm>
              <a:off x="2520" y="3248"/>
              <a:ext cx="123" cy="71"/>
            </a:xfrm>
            <a:custGeom>
              <a:avLst/>
              <a:gdLst/>
              <a:ahLst/>
              <a:cxnLst>
                <a:cxn ang="0">
                  <a:pos x="248" y="35"/>
                </a:cxn>
                <a:cxn ang="0">
                  <a:pos x="8" y="0"/>
                </a:cxn>
                <a:cxn ang="0">
                  <a:pos x="0" y="97"/>
                </a:cxn>
                <a:cxn ang="0">
                  <a:pos x="238" y="141"/>
                </a:cxn>
                <a:cxn ang="0">
                  <a:pos x="248" y="35"/>
                </a:cxn>
                <a:cxn ang="0">
                  <a:pos x="248" y="35"/>
                </a:cxn>
              </a:cxnLst>
              <a:rect l="0" t="0" r="r" b="b"/>
              <a:pathLst>
                <a:path w="248" h="141">
                  <a:moveTo>
                    <a:pt x="248" y="35"/>
                  </a:moveTo>
                  <a:lnTo>
                    <a:pt x="8" y="0"/>
                  </a:lnTo>
                  <a:lnTo>
                    <a:pt x="0" y="97"/>
                  </a:lnTo>
                  <a:lnTo>
                    <a:pt x="238" y="141"/>
                  </a:lnTo>
                  <a:lnTo>
                    <a:pt x="248" y="35"/>
                  </a:lnTo>
                  <a:lnTo>
                    <a:pt x="248" y="35"/>
                  </a:lnTo>
                  <a:close/>
                </a:path>
              </a:pathLst>
            </a:custGeom>
            <a:solidFill>
              <a:srgbClr val="4F4300"/>
            </a:solidFill>
            <a:ln w="9525">
              <a:noFill/>
              <a:round/>
              <a:headEnd/>
              <a:tailEnd/>
            </a:ln>
          </p:spPr>
          <p:txBody>
            <a:bodyPr/>
            <a:lstStyle/>
            <a:p>
              <a:endParaRPr lang="en-US"/>
            </a:p>
          </p:txBody>
        </p:sp>
        <p:sp>
          <p:nvSpPr>
            <p:cNvPr id="717851" name="Freeform 27"/>
            <p:cNvSpPr>
              <a:spLocks/>
            </p:cNvSpPr>
            <p:nvPr/>
          </p:nvSpPr>
          <p:spPr bwMode="auto">
            <a:xfrm>
              <a:off x="3839" y="3279"/>
              <a:ext cx="102" cy="61"/>
            </a:xfrm>
            <a:custGeom>
              <a:avLst/>
              <a:gdLst/>
              <a:ahLst/>
              <a:cxnLst>
                <a:cxn ang="0">
                  <a:pos x="0" y="10"/>
                </a:cxn>
                <a:cxn ang="0">
                  <a:pos x="194" y="0"/>
                </a:cxn>
                <a:cxn ang="0">
                  <a:pos x="203" y="107"/>
                </a:cxn>
                <a:cxn ang="0">
                  <a:pos x="0" y="124"/>
                </a:cxn>
                <a:cxn ang="0">
                  <a:pos x="0" y="10"/>
                </a:cxn>
                <a:cxn ang="0">
                  <a:pos x="0" y="10"/>
                </a:cxn>
              </a:cxnLst>
              <a:rect l="0" t="0" r="r" b="b"/>
              <a:pathLst>
                <a:path w="203" h="124">
                  <a:moveTo>
                    <a:pt x="0" y="10"/>
                  </a:moveTo>
                  <a:lnTo>
                    <a:pt x="194" y="0"/>
                  </a:lnTo>
                  <a:lnTo>
                    <a:pt x="203" y="107"/>
                  </a:lnTo>
                  <a:lnTo>
                    <a:pt x="0" y="124"/>
                  </a:lnTo>
                  <a:lnTo>
                    <a:pt x="0" y="10"/>
                  </a:lnTo>
                  <a:lnTo>
                    <a:pt x="0" y="10"/>
                  </a:lnTo>
                  <a:close/>
                </a:path>
              </a:pathLst>
            </a:custGeom>
            <a:solidFill>
              <a:srgbClr val="125212"/>
            </a:solidFill>
            <a:ln w="9525">
              <a:noFill/>
              <a:round/>
              <a:headEnd/>
              <a:tailEnd/>
            </a:ln>
          </p:spPr>
          <p:txBody>
            <a:bodyPr/>
            <a:lstStyle/>
            <a:p>
              <a:endParaRPr lang="en-US"/>
            </a:p>
          </p:txBody>
        </p:sp>
        <p:sp>
          <p:nvSpPr>
            <p:cNvPr id="717852" name="Freeform 28"/>
            <p:cNvSpPr>
              <a:spLocks/>
            </p:cNvSpPr>
            <p:nvPr/>
          </p:nvSpPr>
          <p:spPr bwMode="auto">
            <a:xfrm>
              <a:off x="3575" y="3200"/>
              <a:ext cx="82" cy="83"/>
            </a:xfrm>
            <a:custGeom>
              <a:avLst/>
              <a:gdLst/>
              <a:ahLst/>
              <a:cxnLst>
                <a:cxn ang="0">
                  <a:pos x="157" y="78"/>
                </a:cxn>
                <a:cxn ang="0">
                  <a:pos x="34" y="0"/>
                </a:cxn>
                <a:cxn ang="0">
                  <a:pos x="0" y="88"/>
                </a:cxn>
                <a:cxn ang="0">
                  <a:pos x="163" y="168"/>
                </a:cxn>
                <a:cxn ang="0">
                  <a:pos x="157" y="78"/>
                </a:cxn>
                <a:cxn ang="0">
                  <a:pos x="157" y="78"/>
                </a:cxn>
              </a:cxnLst>
              <a:rect l="0" t="0" r="r" b="b"/>
              <a:pathLst>
                <a:path w="163" h="168">
                  <a:moveTo>
                    <a:pt x="157" y="78"/>
                  </a:moveTo>
                  <a:lnTo>
                    <a:pt x="34" y="0"/>
                  </a:lnTo>
                  <a:lnTo>
                    <a:pt x="0" y="88"/>
                  </a:lnTo>
                  <a:lnTo>
                    <a:pt x="163" y="168"/>
                  </a:lnTo>
                  <a:lnTo>
                    <a:pt x="157" y="78"/>
                  </a:lnTo>
                  <a:lnTo>
                    <a:pt x="157" y="78"/>
                  </a:lnTo>
                  <a:close/>
                </a:path>
              </a:pathLst>
            </a:custGeom>
            <a:solidFill>
              <a:srgbClr val="125212"/>
            </a:solidFill>
            <a:ln w="9525">
              <a:noFill/>
              <a:round/>
              <a:headEnd/>
              <a:tailEnd/>
            </a:ln>
          </p:spPr>
          <p:txBody>
            <a:bodyPr/>
            <a:lstStyle/>
            <a:p>
              <a:endParaRPr lang="en-US"/>
            </a:p>
          </p:txBody>
        </p:sp>
        <p:sp>
          <p:nvSpPr>
            <p:cNvPr id="717853" name="Freeform 29"/>
            <p:cNvSpPr>
              <a:spLocks/>
            </p:cNvSpPr>
            <p:nvPr/>
          </p:nvSpPr>
          <p:spPr bwMode="auto">
            <a:xfrm>
              <a:off x="3451" y="3487"/>
              <a:ext cx="84" cy="43"/>
            </a:xfrm>
            <a:custGeom>
              <a:avLst/>
              <a:gdLst/>
              <a:ahLst/>
              <a:cxnLst>
                <a:cxn ang="0">
                  <a:pos x="168" y="18"/>
                </a:cxn>
                <a:cxn ang="0">
                  <a:pos x="0" y="0"/>
                </a:cxn>
                <a:cxn ang="0">
                  <a:pos x="0" y="71"/>
                </a:cxn>
                <a:cxn ang="0">
                  <a:pos x="158" y="88"/>
                </a:cxn>
                <a:cxn ang="0">
                  <a:pos x="168" y="18"/>
                </a:cxn>
                <a:cxn ang="0">
                  <a:pos x="168" y="18"/>
                </a:cxn>
              </a:cxnLst>
              <a:rect l="0" t="0" r="r" b="b"/>
              <a:pathLst>
                <a:path w="168" h="88">
                  <a:moveTo>
                    <a:pt x="168" y="18"/>
                  </a:moveTo>
                  <a:lnTo>
                    <a:pt x="0" y="0"/>
                  </a:lnTo>
                  <a:lnTo>
                    <a:pt x="0" y="71"/>
                  </a:lnTo>
                  <a:lnTo>
                    <a:pt x="158" y="88"/>
                  </a:lnTo>
                  <a:lnTo>
                    <a:pt x="168" y="18"/>
                  </a:lnTo>
                  <a:lnTo>
                    <a:pt x="168" y="18"/>
                  </a:lnTo>
                  <a:close/>
                </a:path>
              </a:pathLst>
            </a:custGeom>
            <a:solidFill>
              <a:srgbClr val="125212"/>
            </a:solidFill>
            <a:ln w="9525">
              <a:noFill/>
              <a:round/>
              <a:headEnd/>
              <a:tailEnd/>
            </a:ln>
          </p:spPr>
          <p:txBody>
            <a:bodyPr/>
            <a:lstStyle/>
            <a:p>
              <a:endParaRPr lang="en-US"/>
            </a:p>
          </p:txBody>
        </p:sp>
        <p:sp>
          <p:nvSpPr>
            <p:cNvPr id="717854" name="Freeform 30"/>
            <p:cNvSpPr>
              <a:spLocks/>
            </p:cNvSpPr>
            <p:nvPr/>
          </p:nvSpPr>
          <p:spPr bwMode="auto">
            <a:xfrm>
              <a:off x="4378" y="3261"/>
              <a:ext cx="110" cy="53"/>
            </a:xfrm>
            <a:custGeom>
              <a:avLst/>
              <a:gdLst/>
              <a:ahLst/>
              <a:cxnLst>
                <a:cxn ang="0">
                  <a:pos x="17" y="0"/>
                </a:cxn>
                <a:cxn ang="0">
                  <a:pos x="220" y="0"/>
                </a:cxn>
                <a:cxn ang="0">
                  <a:pos x="220" y="105"/>
                </a:cxn>
                <a:cxn ang="0">
                  <a:pos x="0" y="105"/>
                </a:cxn>
                <a:cxn ang="0">
                  <a:pos x="17" y="0"/>
                </a:cxn>
                <a:cxn ang="0">
                  <a:pos x="17" y="0"/>
                </a:cxn>
              </a:cxnLst>
              <a:rect l="0" t="0" r="r" b="b"/>
              <a:pathLst>
                <a:path w="220" h="105">
                  <a:moveTo>
                    <a:pt x="17" y="0"/>
                  </a:moveTo>
                  <a:lnTo>
                    <a:pt x="220" y="0"/>
                  </a:lnTo>
                  <a:lnTo>
                    <a:pt x="220" y="105"/>
                  </a:lnTo>
                  <a:lnTo>
                    <a:pt x="0" y="105"/>
                  </a:lnTo>
                  <a:lnTo>
                    <a:pt x="17" y="0"/>
                  </a:lnTo>
                  <a:lnTo>
                    <a:pt x="17" y="0"/>
                  </a:lnTo>
                  <a:close/>
                </a:path>
              </a:pathLst>
            </a:custGeom>
            <a:solidFill>
              <a:srgbClr val="4F4300"/>
            </a:solidFill>
            <a:ln w="9525">
              <a:noFill/>
              <a:round/>
              <a:headEnd/>
              <a:tailEnd/>
            </a:ln>
          </p:spPr>
          <p:txBody>
            <a:bodyPr/>
            <a:lstStyle/>
            <a:p>
              <a:endParaRPr lang="en-US"/>
            </a:p>
          </p:txBody>
        </p:sp>
        <p:sp>
          <p:nvSpPr>
            <p:cNvPr id="717855" name="Freeform 31"/>
            <p:cNvSpPr>
              <a:spLocks/>
            </p:cNvSpPr>
            <p:nvPr/>
          </p:nvSpPr>
          <p:spPr bwMode="auto">
            <a:xfrm>
              <a:off x="4086" y="3376"/>
              <a:ext cx="107" cy="62"/>
            </a:xfrm>
            <a:custGeom>
              <a:avLst/>
              <a:gdLst/>
              <a:ahLst/>
              <a:cxnLst>
                <a:cxn ang="0">
                  <a:pos x="213" y="17"/>
                </a:cxn>
                <a:cxn ang="0">
                  <a:pos x="10" y="0"/>
                </a:cxn>
                <a:cxn ang="0">
                  <a:pos x="0" y="78"/>
                </a:cxn>
                <a:cxn ang="0">
                  <a:pos x="200" y="124"/>
                </a:cxn>
                <a:cxn ang="0">
                  <a:pos x="213" y="17"/>
                </a:cxn>
                <a:cxn ang="0">
                  <a:pos x="213" y="17"/>
                </a:cxn>
              </a:cxnLst>
              <a:rect l="0" t="0" r="r" b="b"/>
              <a:pathLst>
                <a:path w="213" h="124">
                  <a:moveTo>
                    <a:pt x="213" y="17"/>
                  </a:moveTo>
                  <a:lnTo>
                    <a:pt x="10" y="0"/>
                  </a:lnTo>
                  <a:lnTo>
                    <a:pt x="0" y="78"/>
                  </a:lnTo>
                  <a:lnTo>
                    <a:pt x="200" y="124"/>
                  </a:lnTo>
                  <a:lnTo>
                    <a:pt x="213" y="17"/>
                  </a:lnTo>
                  <a:lnTo>
                    <a:pt x="213" y="17"/>
                  </a:lnTo>
                  <a:close/>
                </a:path>
              </a:pathLst>
            </a:custGeom>
            <a:solidFill>
              <a:srgbClr val="4F4300"/>
            </a:solidFill>
            <a:ln w="9525">
              <a:noFill/>
              <a:round/>
              <a:headEnd/>
              <a:tailEnd/>
            </a:ln>
          </p:spPr>
          <p:txBody>
            <a:bodyPr/>
            <a:lstStyle/>
            <a:p>
              <a:endParaRPr lang="en-US"/>
            </a:p>
          </p:txBody>
        </p:sp>
        <p:sp>
          <p:nvSpPr>
            <p:cNvPr id="717856" name="Freeform 32"/>
            <p:cNvSpPr>
              <a:spLocks/>
            </p:cNvSpPr>
            <p:nvPr/>
          </p:nvSpPr>
          <p:spPr bwMode="auto">
            <a:xfrm>
              <a:off x="4537" y="3464"/>
              <a:ext cx="75" cy="88"/>
            </a:xfrm>
            <a:custGeom>
              <a:avLst/>
              <a:gdLst/>
              <a:ahLst/>
              <a:cxnLst>
                <a:cxn ang="0">
                  <a:pos x="0" y="72"/>
                </a:cxn>
                <a:cxn ang="0">
                  <a:pos x="107" y="0"/>
                </a:cxn>
                <a:cxn ang="0">
                  <a:pos x="150" y="89"/>
                </a:cxn>
                <a:cxn ang="0">
                  <a:pos x="27" y="177"/>
                </a:cxn>
                <a:cxn ang="0">
                  <a:pos x="0" y="72"/>
                </a:cxn>
                <a:cxn ang="0">
                  <a:pos x="0" y="72"/>
                </a:cxn>
              </a:cxnLst>
              <a:rect l="0" t="0" r="r" b="b"/>
              <a:pathLst>
                <a:path w="150" h="177">
                  <a:moveTo>
                    <a:pt x="0" y="72"/>
                  </a:moveTo>
                  <a:lnTo>
                    <a:pt x="107" y="0"/>
                  </a:lnTo>
                  <a:lnTo>
                    <a:pt x="150" y="89"/>
                  </a:lnTo>
                  <a:lnTo>
                    <a:pt x="27" y="177"/>
                  </a:lnTo>
                  <a:lnTo>
                    <a:pt x="0" y="72"/>
                  </a:lnTo>
                  <a:lnTo>
                    <a:pt x="0" y="72"/>
                  </a:lnTo>
                  <a:close/>
                </a:path>
              </a:pathLst>
            </a:custGeom>
            <a:solidFill>
              <a:srgbClr val="4F4300"/>
            </a:solidFill>
            <a:ln w="9525">
              <a:noFill/>
              <a:round/>
              <a:headEnd/>
              <a:tailEnd/>
            </a:ln>
          </p:spPr>
          <p:txBody>
            <a:bodyPr/>
            <a:lstStyle/>
            <a:p>
              <a:endParaRPr lang="en-US"/>
            </a:p>
          </p:txBody>
        </p:sp>
        <p:sp>
          <p:nvSpPr>
            <p:cNvPr id="717857" name="Freeform 33"/>
            <p:cNvSpPr>
              <a:spLocks/>
            </p:cNvSpPr>
            <p:nvPr/>
          </p:nvSpPr>
          <p:spPr bwMode="auto">
            <a:xfrm>
              <a:off x="4226" y="3650"/>
              <a:ext cx="90" cy="62"/>
            </a:xfrm>
            <a:custGeom>
              <a:avLst/>
              <a:gdLst/>
              <a:ahLst/>
              <a:cxnLst>
                <a:cxn ang="0">
                  <a:pos x="180" y="18"/>
                </a:cxn>
                <a:cxn ang="0">
                  <a:pos x="0" y="0"/>
                </a:cxn>
                <a:cxn ang="0">
                  <a:pos x="13" y="124"/>
                </a:cxn>
                <a:cxn ang="0">
                  <a:pos x="180" y="107"/>
                </a:cxn>
                <a:cxn ang="0">
                  <a:pos x="180" y="18"/>
                </a:cxn>
                <a:cxn ang="0">
                  <a:pos x="180" y="18"/>
                </a:cxn>
              </a:cxnLst>
              <a:rect l="0" t="0" r="r" b="b"/>
              <a:pathLst>
                <a:path w="180" h="124">
                  <a:moveTo>
                    <a:pt x="180" y="18"/>
                  </a:moveTo>
                  <a:lnTo>
                    <a:pt x="0" y="0"/>
                  </a:lnTo>
                  <a:lnTo>
                    <a:pt x="13" y="124"/>
                  </a:lnTo>
                  <a:lnTo>
                    <a:pt x="180" y="107"/>
                  </a:lnTo>
                  <a:lnTo>
                    <a:pt x="180" y="18"/>
                  </a:lnTo>
                  <a:lnTo>
                    <a:pt x="180" y="18"/>
                  </a:lnTo>
                  <a:close/>
                </a:path>
              </a:pathLst>
            </a:custGeom>
            <a:solidFill>
              <a:srgbClr val="4F4300"/>
            </a:solidFill>
            <a:ln w="9525">
              <a:noFill/>
              <a:round/>
              <a:headEnd/>
              <a:tailEnd/>
            </a:ln>
          </p:spPr>
          <p:txBody>
            <a:bodyPr/>
            <a:lstStyle/>
            <a:p>
              <a:endParaRPr lang="en-US"/>
            </a:p>
          </p:txBody>
        </p:sp>
        <p:sp>
          <p:nvSpPr>
            <p:cNvPr id="717858" name="Freeform 34"/>
            <p:cNvSpPr>
              <a:spLocks/>
            </p:cNvSpPr>
            <p:nvPr/>
          </p:nvSpPr>
          <p:spPr bwMode="auto">
            <a:xfrm>
              <a:off x="4333" y="3434"/>
              <a:ext cx="93" cy="75"/>
            </a:xfrm>
            <a:custGeom>
              <a:avLst/>
              <a:gdLst/>
              <a:ahLst/>
              <a:cxnLst>
                <a:cxn ang="0">
                  <a:pos x="187" y="53"/>
                </a:cxn>
                <a:cxn ang="0">
                  <a:pos x="46" y="0"/>
                </a:cxn>
                <a:cxn ang="0">
                  <a:pos x="0" y="80"/>
                </a:cxn>
                <a:cxn ang="0">
                  <a:pos x="151" y="150"/>
                </a:cxn>
                <a:cxn ang="0">
                  <a:pos x="187" y="53"/>
                </a:cxn>
                <a:cxn ang="0">
                  <a:pos x="187" y="53"/>
                </a:cxn>
              </a:cxnLst>
              <a:rect l="0" t="0" r="r" b="b"/>
              <a:pathLst>
                <a:path w="187" h="150">
                  <a:moveTo>
                    <a:pt x="187" y="53"/>
                  </a:moveTo>
                  <a:lnTo>
                    <a:pt x="46" y="0"/>
                  </a:lnTo>
                  <a:lnTo>
                    <a:pt x="0" y="80"/>
                  </a:lnTo>
                  <a:lnTo>
                    <a:pt x="151" y="150"/>
                  </a:lnTo>
                  <a:lnTo>
                    <a:pt x="187" y="53"/>
                  </a:lnTo>
                  <a:lnTo>
                    <a:pt x="187" y="53"/>
                  </a:lnTo>
                  <a:close/>
                </a:path>
              </a:pathLst>
            </a:custGeom>
            <a:solidFill>
              <a:srgbClr val="4F4300"/>
            </a:solidFill>
            <a:ln w="9525">
              <a:noFill/>
              <a:round/>
              <a:headEnd/>
              <a:tailEnd/>
            </a:ln>
          </p:spPr>
          <p:txBody>
            <a:bodyPr/>
            <a:lstStyle/>
            <a:p>
              <a:endParaRPr lang="en-US"/>
            </a:p>
          </p:txBody>
        </p:sp>
        <p:sp>
          <p:nvSpPr>
            <p:cNvPr id="717859" name="Freeform 35"/>
            <p:cNvSpPr>
              <a:spLocks/>
            </p:cNvSpPr>
            <p:nvPr/>
          </p:nvSpPr>
          <p:spPr bwMode="auto">
            <a:xfrm>
              <a:off x="4258" y="3128"/>
              <a:ext cx="93" cy="97"/>
            </a:xfrm>
            <a:custGeom>
              <a:avLst/>
              <a:gdLst/>
              <a:ahLst/>
              <a:cxnLst>
                <a:cxn ang="0">
                  <a:pos x="187" y="116"/>
                </a:cxn>
                <a:cxn ang="0">
                  <a:pos x="63" y="0"/>
                </a:cxn>
                <a:cxn ang="0">
                  <a:pos x="0" y="63"/>
                </a:cxn>
                <a:cxn ang="0">
                  <a:pos x="116" y="194"/>
                </a:cxn>
                <a:cxn ang="0">
                  <a:pos x="187" y="116"/>
                </a:cxn>
                <a:cxn ang="0">
                  <a:pos x="187" y="116"/>
                </a:cxn>
              </a:cxnLst>
              <a:rect l="0" t="0" r="r" b="b"/>
              <a:pathLst>
                <a:path w="187" h="194">
                  <a:moveTo>
                    <a:pt x="187" y="116"/>
                  </a:moveTo>
                  <a:lnTo>
                    <a:pt x="63" y="0"/>
                  </a:lnTo>
                  <a:lnTo>
                    <a:pt x="0" y="63"/>
                  </a:lnTo>
                  <a:lnTo>
                    <a:pt x="116" y="194"/>
                  </a:lnTo>
                  <a:lnTo>
                    <a:pt x="187" y="116"/>
                  </a:lnTo>
                  <a:lnTo>
                    <a:pt x="187" y="116"/>
                  </a:lnTo>
                  <a:close/>
                </a:path>
              </a:pathLst>
            </a:custGeom>
            <a:solidFill>
              <a:srgbClr val="4F4300"/>
            </a:solidFill>
            <a:ln w="9525">
              <a:noFill/>
              <a:round/>
              <a:headEnd/>
              <a:tailEnd/>
            </a:ln>
          </p:spPr>
          <p:txBody>
            <a:bodyPr/>
            <a:lstStyle/>
            <a:p>
              <a:endParaRPr lang="en-US"/>
            </a:p>
          </p:txBody>
        </p:sp>
        <p:sp>
          <p:nvSpPr>
            <p:cNvPr id="717860" name="Freeform 36"/>
            <p:cNvSpPr>
              <a:spLocks/>
            </p:cNvSpPr>
            <p:nvPr/>
          </p:nvSpPr>
          <p:spPr bwMode="auto">
            <a:xfrm>
              <a:off x="3672" y="3672"/>
              <a:ext cx="79" cy="49"/>
            </a:xfrm>
            <a:custGeom>
              <a:avLst/>
              <a:gdLst/>
              <a:ahLst/>
              <a:cxnLst>
                <a:cxn ang="0">
                  <a:pos x="10" y="0"/>
                </a:cxn>
                <a:cxn ang="0">
                  <a:pos x="158" y="17"/>
                </a:cxn>
                <a:cxn ang="0">
                  <a:pos x="151" y="97"/>
                </a:cxn>
                <a:cxn ang="0">
                  <a:pos x="0" y="89"/>
                </a:cxn>
                <a:cxn ang="0">
                  <a:pos x="10" y="0"/>
                </a:cxn>
                <a:cxn ang="0">
                  <a:pos x="10" y="0"/>
                </a:cxn>
              </a:cxnLst>
              <a:rect l="0" t="0" r="r" b="b"/>
              <a:pathLst>
                <a:path w="158" h="97">
                  <a:moveTo>
                    <a:pt x="10" y="0"/>
                  </a:moveTo>
                  <a:lnTo>
                    <a:pt x="158" y="17"/>
                  </a:lnTo>
                  <a:lnTo>
                    <a:pt x="151" y="97"/>
                  </a:lnTo>
                  <a:lnTo>
                    <a:pt x="0" y="89"/>
                  </a:lnTo>
                  <a:lnTo>
                    <a:pt x="10" y="0"/>
                  </a:lnTo>
                  <a:lnTo>
                    <a:pt x="10" y="0"/>
                  </a:lnTo>
                  <a:close/>
                </a:path>
              </a:pathLst>
            </a:custGeom>
            <a:solidFill>
              <a:srgbClr val="125212"/>
            </a:solidFill>
            <a:ln w="9525">
              <a:noFill/>
              <a:round/>
              <a:headEnd/>
              <a:tailEnd/>
            </a:ln>
          </p:spPr>
          <p:txBody>
            <a:bodyPr/>
            <a:lstStyle/>
            <a:p>
              <a:endParaRPr lang="en-US"/>
            </a:p>
          </p:txBody>
        </p:sp>
      </p:grpSp>
      <p:grpSp>
        <p:nvGrpSpPr>
          <p:cNvPr id="3" name="Group 37"/>
          <p:cNvGrpSpPr>
            <a:grpSpLocks/>
          </p:cNvGrpSpPr>
          <p:nvPr/>
        </p:nvGrpSpPr>
        <p:grpSpPr bwMode="auto">
          <a:xfrm>
            <a:off x="2819400" y="5287963"/>
            <a:ext cx="4043363" cy="1570037"/>
            <a:chOff x="2158" y="2912"/>
            <a:chExt cx="2547" cy="989"/>
          </a:xfrm>
        </p:grpSpPr>
        <p:sp>
          <p:nvSpPr>
            <p:cNvPr id="717862" name="Freeform 38"/>
            <p:cNvSpPr>
              <a:spLocks/>
            </p:cNvSpPr>
            <p:nvPr/>
          </p:nvSpPr>
          <p:spPr bwMode="auto">
            <a:xfrm>
              <a:off x="2158" y="3623"/>
              <a:ext cx="2547" cy="278"/>
            </a:xfrm>
            <a:custGeom>
              <a:avLst/>
              <a:gdLst/>
              <a:ahLst/>
              <a:cxnLst>
                <a:cxn ang="0">
                  <a:pos x="0" y="4"/>
                </a:cxn>
                <a:cxn ang="0">
                  <a:pos x="5087" y="0"/>
                </a:cxn>
                <a:cxn ang="0">
                  <a:pos x="5095" y="557"/>
                </a:cxn>
                <a:cxn ang="0">
                  <a:pos x="4" y="531"/>
                </a:cxn>
                <a:cxn ang="0">
                  <a:pos x="0" y="4"/>
                </a:cxn>
                <a:cxn ang="0">
                  <a:pos x="0" y="4"/>
                </a:cxn>
              </a:cxnLst>
              <a:rect l="0" t="0" r="r" b="b"/>
              <a:pathLst>
                <a:path w="5095" h="557">
                  <a:moveTo>
                    <a:pt x="0" y="4"/>
                  </a:moveTo>
                  <a:lnTo>
                    <a:pt x="5087" y="0"/>
                  </a:lnTo>
                  <a:lnTo>
                    <a:pt x="5095" y="557"/>
                  </a:lnTo>
                  <a:lnTo>
                    <a:pt x="4" y="531"/>
                  </a:lnTo>
                  <a:lnTo>
                    <a:pt x="0" y="4"/>
                  </a:lnTo>
                  <a:lnTo>
                    <a:pt x="0" y="4"/>
                  </a:lnTo>
                  <a:close/>
                </a:path>
              </a:pathLst>
            </a:custGeom>
            <a:solidFill>
              <a:srgbClr val="FFCC7F"/>
            </a:solidFill>
            <a:ln w="9525">
              <a:noFill/>
              <a:round/>
              <a:headEnd/>
              <a:tailEnd/>
            </a:ln>
          </p:spPr>
          <p:txBody>
            <a:bodyPr/>
            <a:lstStyle/>
            <a:p>
              <a:endParaRPr lang="en-US"/>
            </a:p>
          </p:txBody>
        </p:sp>
        <p:sp>
          <p:nvSpPr>
            <p:cNvPr id="717863" name="Freeform 39"/>
            <p:cNvSpPr>
              <a:spLocks/>
            </p:cNvSpPr>
            <p:nvPr/>
          </p:nvSpPr>
          <p:spPr bwMode="auto">
            <a:xfrm>
              <a:off x="3164" y="3721"/>
              <a:ext cx="190" cy="66"/>
            </a:xfrm>
            <a:custGeom>
              <a:avLst/>
              <a:gdLst/>
              <a:ahLst/>
              <a:cxnLst>
                <a:cxn ang="0">
                  <a:pos x="0" y="17"/>
                </a:cxn>
                <a:cxn ang="0">
                  <a:pos x="381" y="0"/>
                </a:cxn>
                <a:cxn ang="0">
                  <a:pos x="381" y="107"/>
                </a:cxn>
                <a:cxn ang="0">
                  <a:pos x="0" y="133"/>
                </a:cxn>
                <a:cxn ang="0">
                  <a:pos x="0" y="17"/>
                </a:cxn>
                <a:cxn ang="0">
                  <a:pos x="0" y="17"/>
                </a:cxn>
              </a:cxnLst>
              <a:rect l="0" t="0" r="r" b="b"/>
              <a:pathLst>
                <a:path w="381" h="133">
                  <a:moveTo>
                    <a:pt x="0" y="17"/>
                  </a:moveTo>
                  <a:lnTo>
                    <a:pt x="381" y="0"/>
                  </a:lnTo>
                  <a:lnTo>
                    <a:pt x="381" y="107"/>
                  </a:lnTo>
                  <a:lnTo>
                    <a:pt x="0" y="133"/>
                  </a:lnTo>
                  <a:lnTo>
                    <a:pt x="0" y="17"/>
                  </a:lnTo>
                  <a:lnTo>
                    <a:pt x="0" y="17"/>
                  </a:lnTo>
                  <a:close/>
                </a:path>
              </a:pathLst>
            </a:custGeom>
            <a:solidFill>
              <a:srgbClr val="FFA64D"/>
            </a:solidFill>
            <a:ln w="9525">
              <a:noFill/>
              <a:round/>
              <a:headEnd/>
              <a:tailEnd/>
            </a:ln>
          </p:spPr>
          <p:txBody>
            <a:bodyPr/>
            <a:lstStyle/>
            <a:p>
              <a:endParaRPr lang="en-US"/>
            </a:p>
          </p:txBody>
        </p:sp>
        <p:sp>
          <p:nvSpPr>
            <p:cNvPr id="717864" name="Freeform 40"/>
            <p:cNvSpPr>
              <a:spLocks/>
            </p:cNvSpPr>
            <p:nvPr/>
          </p:nvSpPr>
          <p:spPr bwMode="auto">
            <a:xfrm>
              <a:off x="3897" y="3752"/>
              <a:ext cx="185" cy="62"/>
            </a:xfrm>
            <a:custGeom>
              <a:avLst/>
              <a:gdLst/>
              <a:ahLst/>
              <a:cxnLst>
                <a:cxn ang="0">
                  <a:pos x="8" y="7"/>
                </a:cxn>
                <a:cxn ang="0">
                  <a:pos x="344" y="0"/>
                </a:cxn>
                <a:cxn ang="0">
                  <a:pos x="371" y="123"/>
                </a:cxn>
                <a:cxn ang="0">
                  <a:pos x="0" y="114"/>
                </a:cxn>
                <a:cxn ang="0">
                  <a:pos x="8" y="7"/>
                </a:cxn>
                <a:cxn ang="0">
                  <a:pos x="8" y="7"/>
                </a:cxn>
              </a:cxnLst>
              <a:rect l="0" t="0" r="r" b="b"/>
              <a:pathLst>
                <a:path w="371" h="123">
                  <a:moveTo>
                    <a:pt x="8" y="7"/>
                  </a:moveTo>
                  <a:lnTo>
                    <a:pt x="344" y="0"/>
                  </a:lnTo>
                  <a:lnTo>
                    <a:pt x="371" y="123"/>
                  </a:lnTo>
                  <a:lnTo>
                    <a:pt x="0" y="114"/>
                  </a:lnTo>
                  <a:lnTo>
                    <a:pt x="8" y="7"/>
                  </a:lnTo>
                  <a:lnTo>
                    <a:pt x="8" y="7"/>
                  </a:lnTo>
                  <a:close/>
                </a:path>
              </a:pathLst>
            </a:custGeom>
            <a:solidFill>
              <a:srgbClr val="FFA64D"/>
            </a:solidFill>
            <a:ln w="9525">
              <a:noFill/>
              <a:round/>
              <a:headEnd/>
              <a:tailEnd/>
            </a:ln>
          </p:spPr>
          <p:txBody>
            <a:bodyPr/>
            <a:lstStyle/>
            <a:p>
              <a:endParaRPr lang="en-US"/>
            </a:p>
          </p:txBody>
        </p:sp>
        <p:sp>
          <p:nvSpPr>
            <p:cNvPr id="717865" name="Freeform 41"/>
            <p:cNvSpPr>
              <a:spLocks/>
            </p:cNvSpPr>
            <p:nvPr/>
          </p:nvSpPr>
          <p:spPr bwMode="auto">
            <a:xfrm>
              <a:off x="4510" y="3739"/>
              <a:ext cx="181" cy="57"/>
            </a:xfrm>
            <a:custGeom>
              <a:avLst/>
              <a:gdLst/>
              <a:ahLst/>
              <a:cxnLst>
                <a:cxn ang="0">
                  <a:pos x="10" y="0"/>
                </a:cxn>
                <a:cxn ang="0">
                  <a:pos x="361" y="0"/>
                </a:cxn>
                <a:cxn ang="0">
                  <a:pos x="361" y="114"/>
                </a:cxn>
                <a:cxn ang="0">
                  <a:pos x="0" y="114"/>
                </a:cxn>
                <a:cxn ang="0">
                  <a:pos x="10" y="0"/>
                </a:cxn>
                <a:cxn ang="0">
                  <a:pos x="10" y="0"/>
                </a:cxn>
              </a:cxnLst>
              <a:rect l="0" t="0" r="r" b="b"/>
              <a:pathLst>
                <a:path w="361" h="114">
                  <a:moveTo>
                    <a:pt x="10" y="0"/>
                  </a:moveTo>
                  <a:lnTo>
                    <a:pt x="361" y="0"/>
                  </a:lnTo>
                  <a:lnTo>
                    <a:pt x="361" y="114"/>
                  </a:lnTo>
                  <a:lnTo>
                    <a:pt x="0" y="114"/>
                  </a:lnTo>
                  <a:lnTo>
                    <a:pt x="10" y="0"/>
                  </a:lnTo>
                  <a:lnTo>
                    <a:pt x="10" y="0"/>
                  </a:lnTo>
                  <a:close/>
                </a:path>
              </a:pathLst>
            </a:custGeom>
            <a:solidFill>
              <a:srgbClr val="FFA64D"/>
            </a:solidFill>
            <a:ln w="9525">
              <a:noFill/>
              <a:round/>
              <a:headEnd/>
              <a:tailEnd/>
            </a:ln>
          </p:spPr>
          <p:txBody>
            <a:bodyPr/>
            <a:lstStyle/>
            <a:p>
              <a:endParaRPr lang="en-US"/>
            </a:p>
          </p:txBody>
        </p:sp>
        <p:sp>
          <p:nvSpPr>
            <p:cNvPr id="717866" name="Freeform 42"/>
            <p:cNvSpPr>
              <a:spLocks/>
            </p:cNvSpPr>
            <p:nvPr/>
          </p:nvSpPr>
          <p:spPr bwMode="auto">
            <a:xfrm>
              <a:off x="2193" y="3699"/>
              <a:ext cx="163" cy="66"/>
            </a:xfrm>
            <a:custGeom>
              <a:avLst/>
              <a:gdLst/>
              <a:ahLst/>
              <a:cxnLst>
                <a:cxn ang="0">
                  <a:pos x="0" y="10"/>
                </a:cxn>
                <a:cxn ang="0">
                  <a:pos x="317" y="0"/>
                </a:cxn>
                <a:cxn ang="0">
                  <a:pos x="327" y="124"/>
                </a:cxn>
                <a:cxn ang="0">
                  <a:pos x="0" y="133"/>
                </a:cxn>
                <a:cxn ang="0">
                  <a:pos x="0" y="10"/>
                </a:cxn>
                <a:cxn ang="0">
                  <a:pos x="0" y="10"/>
                </a:cxn>
              </a:cxnLst>
              <a:rect l="0" t="0" r="r" b="b"/>
              <a:pathLst>
                <a:path w="327" h="133">
                  <a:moveTo>
                    <a:pt x="0" y="10"/>
                  </a:moveTo>
                  <a:lnTo>
                    <a:pt x="317" y="0"/>
                  </a:lnTo>
                  <a:lnTo>
                    <a:pt x="327" y="124"/>
                  </a:lnTo>
                  <a:lnTo>
                    <a:pt x="0" y="133"/>
                  </a:lnTo>
                  <a:lnTo>
                    <a:pt x="0" y="10"/>
                  </a:lnTo>
                  <a:lnTo>
                    <a:pt x="0" y="10"/>
                  </a:lnTo>
                  <a:close/>
                </a:path>
              </a:pathLst>
            </a:custGeom>
            <a:solidFill>
              <a:srgbClr val="FFA64D"/>
            </a:solidFill>
            <a:ln w="9525">
              <a:noFill/>
              <a:round/>
              <a:headEnd/>
              <a:tailEnd/>
            </a:ln>
          </p:spPr>
          <p:txBody>
            <a:bodyPr/>
            <a:lstStyle/>
            <a:p>
              <a:endParaRPr lang="en-US"/>
            </a:p>
          </p:txBody>
        </p:sp>
        <p:sp>
          <p:nvSpPr>
            <p:cNvPr id="717867" name="Freeform 43"/>
            <p:cNvSpPr>
              <a:spLocks/>
            </p:cNvSpPr>
            <p:nvPr/>
          </p:nvSpPr>
          <p:spPr bwMode="auto">
            <a:xfrm>
              <a:off x="2178" y="3597"/>
              <a:ext cx="596" cy="57"/>
            </a:xfrm>
            <a:custGeom>
              <a:avLst/>
              <a:gdLst/>
              <a:ahLst/>
              <a:cxnLst>
                <a:cxn ang="0">
                  <a:pos x="1192" y="0"/>
                </a:cxn>
                <a:cxn ang="0">
                  <a:pos x="0" y="0"/>
                </a:cxn>
                <a:cxn ang="0">
                  <a:pos x="0" y="114"/>
                </a:cxn>
                <a:cxn ang="0">
                  <a:pos x="1183" y="114"/>
                </a:cxn>
                <a:cxn ang="0">
                  <a:pos x="1192" y="0"/>
                </a:cxn>
                <a:cxn ang="0">
                  <a:pos x="1192" y="0"/>
                </a:cxn>
              </a:cxnLst>
              <a:rect l="0" t="0" r="r" b="b"/>
              <a:pathLst>
                <a:path w="1192" h="114">
                  <a:moveTo>
                    <a:pt x="1192" y="0"/>
                  </a:moveTo>
                  <a:lnTo>
                    <a:pt x="0" y="0"/>
                  </a:lnTo>
                  <a:lnTo>
                    <a:pt x="0" y="114"/>
                  </a:lnTo>
                  <a:lnTo>
                    <a:pt x="1183" y="114"/>
                  </a:lnTo>
                  <a:lnTo>
                    <a:pt x="1192" y="0"/>
                  </a:lnTo>
                  <a:lnTo>
                    <a:pt x="1192" y="0"/>
                  </a:lnTo>
                  <a:close/>
                </a:path>
              </a:pathLst>
            </a:custGeom>
            <a:solidFill>
              <a:srgbClr val="8F8273"/>
            </a:solidFill>
            <a:ln w="9525">
              <a:noFill/>
              <a:round/>
              <a:headEnd/>
              <a:tailEnd/>
            </a:ln>
          </p:spPr>
          <p:txBody>
            <a:bodyPr/>
            <a:lstStyle/>
            <a:p>
              <a:endParaRPr lang="en-US"/>
            </a:p>
          </p:txBody>
        </p:sp>
        <p:sp>
          <p:nvSpPr>
            <p:cNvPr id="717868" name="Freeform 44"/>
            <p:cNvSpPr>
              <a:spLocks/>
            </p:cNvSpPr>
            <p:nvPr/>
          </p:nvSpPr>
          <p:spPr bwMode="auto">
            <a:xfrm>
              <a:off x="3104" y="3592"/>
              <a:ext cx="504" cy="49"/>
            </a:xfrm>
            <a:custGeom>
              <a:avLst/>
              <a:gdLst/>
              <a:ahLst/>
              <a:cxnLst>
                <a:cxn ang="0">
                  <a:pos x="79" y="0"/>
                </a:cxn>
                <a:cxn ang="0">
                  <a:pos x="918" y="0"/>
                </a:cxn>
                <a:cxn ang="0">
                  <a:pos x="1007" y="97"/>
                </a:cxn>
                <a:cxn ang="0">
                  <a:pos x="0" y="97"/>
                </a:cxn>
                <a:cxn ang="0">
                  <a:pos x="79" y="0"/>
                </a:cxn>
                <a:cxn ang="0">
                  <a:pos x="79" y="0"/>
                </a:cxn>
              </a:cxnLst>
              <a:rect l="0" t="0" r="r" b="b"/>
              <a:pathLst>
                <a:path w="1007" h="97">
                  <a:moveTo>
                    <a:pt x="79" y="0"/>
                  </a:moveTo>
                  <a:lnTo>
                    <a:pt x="918" y="0"/>
                  </a:lnTo>
                  <a:lnTo>
                    <a:pt x="1007" y="97"/>
                  </a:lnTo>
                  <a:lnTo>
                    <a:pt x="0" y="97"/>
                  </a:lnTo>
                  <a:lnTo>
                    <a:pt x="79" y="0"/>
                  </a:lnTo>
                  <a:lnTo>
                    <a:pt x="79" y="0"/>
                  </a:lnTo>
                  <a:close/>
                </a:path>
              </a:pathLst>
            </a:custGeom>
            <a:solidFill>
              <a:srgbClr val="8F8273"/>
            </a:solidFill>
            <a:ln w="9525">
              <a:noFill/>
              <a:round/>
              <a:headEnd/>
              <a:tailEnd/>
            </a:ln>
          </p:spPr>
          <p:txBody>
            <a:bodyPr/>
            <a:lstStyle/>
            <a:p>
              <a:endParaRPr lang="en-US"/>
            </a:p>
          </p:txBody>
        </p:sp>
        <p:sp>
          <p:nvSpPr>
            <p:cNvPr id="717869" name="Freeform 45"/>
            <p:cNvSpPr>
              <a:spLocks/>
            </p:cNvSpPr>
            <p:nvPr/>
          </p:nvSpPr>
          <p:spPr bwMode="auto">
            <a:xfrm>
              <a:off x="3744" y="3602"/>
              <a:ext cx="482" cy="48"/>
            </a:xfrm>
            <a:custGeom>
              <a:avLst/>
              <a:gdLst/>
              <a:ahLst/>
              <a:cxnLst>
                <a:cxn ang="0">
                  <a:pos x="19" y="0"/>
                </a:cxn>
                <a:cxn ang="0">
                  <a:pos x="954" y="0"/>
                </a:cxn>
                <a:cxn ang="0">
                  <a:pos x="964" y="97"/>
                </a:cxn>
                <a:cxn ang="0">
                  <a:pos x="0" y="97"/>
                </a:cxn>
                <a:cxn ang="0">
                  <a:pos x="19" y="0"/>
                </a:cxn>
                <a:cxn ang="0">
                  <a:pos x="19" y="0"/>
                </a:cxn>
              </a:cxnLst>
              <a:rect l="0" t="0" r="r" b="b"/>
              <a:pathLst>
                <a:path w="964" h="97">
                  <a:moveTo>
                    <a:pt x="19" y="0"/>
                  </a:moveTo>
                  <a:lnTo>
                    <a:pt x="954" y="0"/>
                  </a:lnTo>
                  <a:lnTo>
                    <a:pt x="964" y="97"/>
                  </a:lnTo>
                  <a:lnTo>
                    <a:pt x="0" y="97"/>
                  </a:lnTo>
                  <a:lnTo>
                    <a:pt x="19" y="0"/>
                  </a:lnTo>
                  <a:lnTo>
                    <a:pt x="19" y="0"/>
                  </a:lnTo>
                  <a:close/>
                </a:path>
              </a:pathLst>
            </a:custGeom>
            <a:solidFill>
              <a:srgbClr val="8F8273"/>
            </a:solidFill>
            <a:ln w="9525">
              <a:noFill/>
              <a:round/>
              <a:headEnd/>
              <a:tailEnd/>
            </a:ln>
          </p:spPr>
          <p:txBody>
            <a:bodyPr/>
            <a:lstStyle/>
            <a:p>
              <a:endParaRPr lang="en-US"/>
            </a:p>
          </p:txBody>
        </p:sp>
        <p:sp>
          <p:nvSpPr>
            <p:cNvPr id="717870" name="Freeform 46"/>
            <p:cNvSpPr>
              <a:spLocks/>
            </p:cNvSpPr>
            <p:nvPr/>
          </p:nvSpPr>
          <p:spPr bwMode="auto">
            <a:xfrm>
              <a:off x="4526" y="3592"/>
              <a:ext cx="163" cy="53"/>
            </a:xfrm>
            <a:custGeom>
              <a:avLst/>
              <a:gdLst/>
              <a:ahLst/>
              <a:cxnLst>
                <a:cxn ang="0">
                  <a:pos x="52" y="0"/>
                </a:cxn>
                <a:cxn ang="0">
                  <a:pos x="325" y="0"/>
                </a:cxn>
                <a:cxn ang="0">
                  <a:pos x="325" y="107"/>
                </a:cxn>
                <a:cxn ang="0">
                  <a:pos x="0" y="107"/>
                </a:cxn>
                <a:cxn ang="0">
                  <a:pos x="52" y="0"/>
                </a:cxn>
                <a:cxn ang="0">
                  <a:pos x="52" y="0"/>
                </a:cxn>
              </a:cxnLst>
              <a:rect l="0" t="0" r="r" b="b"/>
              <a:pathLst>
                <a:path w="325" h="107">
                  <a:moveTo>
                    <a:pt x="52" y="0"/>
                  </a:moveTo>
                  <a:lnTo>
                    <a:pt x="325" y="0"/>
                  </a:lnTo>
                  <a:lnTo>
                    <a:pt x="325" y="107"/>
                  </a:lnTo>
                  <a:lnTo>
                    <a:pt x="0" y="107"/>
                  </a:lnTo>
                  <a:lnTo>
                    <a:pt x="52" y="0"/>
                  </a:lnTo>
                  <a:lnTo>
                    <a:pt x="52" y="0"/>
                  </a:lnTo>
                  <a:close/>
                </a:path>
              </a:pathLst>
            </a:custGeom>
            <a:solidFill>
              <a:srgbClr val="8F8273"/>
            </a:solidFill>
            <a:ln w="9525">
              <a:noFill/>
              <a:round/>
              <a:headEnd/>
              <a:tailEnd/>
            </a:ln>
          </p:spPr>
          <p:txBody>
            <a:bodyPr/>
            <a:lstStyle/>
            <a:p>
              <a:endParaRPr lang="en-US"/>
            </a:p>
          </p:txBody>
        </p:sp>
        <p:sp>
          <p:nvSpPr>
            <p:cNvPr id="717871" name="Freeform 47"/>
            <p:cNvSpPr>
              <a:spLocks/>
            </p:cNvSpPr>
            <p:nvPr/>
          </p:nvSpPr>
          <p:spPr bwMode="auto">
            <a:xfrm>
              <a:off x="4150" y="3185"/>
              <a:ext cx="395" cy="591"/>
            </a:xfrm>
            <a:custGeom>
              <a:avLst/>
              <a:gdLst/>
              <a:ahLst/>
              <a:cxnLst>
                <a:cxn ang="0">
                  <a:pos x="188" y="1158"/>
                </a:cxn>
                <a:cxn ang="0">
                  <a:pos x="178" y="654"/>
                </a:cxn>
                <a:cxn ang="0">
                  <a:pos x="22" y="553"/>
                </a:cxn>
                <a:cxn ang="0">
                  <a:pos x="0" y="215"/>
                </a:cxn>
                <a:cxn ang="0">
                  <a:pos x="159" y="211"/>
                </a:cxn>
                <a:cxn ang="0">
                  <a:pos x="188" y="420"/>
                </a:cxn>
                <a:cxn ang="0">
                  <a:pos x="342" y="374"/>
                </a:cxn>
                <a:cxn ang="0">
                  <a:pos x="365" y="0"/>
                </a:cxn>
                <a:cxn ang="0">
                  <a:pos x="520" y="36"/>
                </a:cxn>
                <a:cxn ang="0">
                  <a:pos x="530" y="397"/>
                </a:cxn>
                <a:cxn ang="0">
                  <a:pos x="458" y="760"/>
                </a:cxn>
                <a:cxn ang="0">
                  <a:pos x="621" y="796"/>
                </a:cxn>
                <a:cxn ang="0">
                  <a:pos x="667" y="618"/>
                </a:cxn>
                <a:cxn ang="0">
                  <a:pos x="790" y="631"/>
                </a:cxn>
                <a:cxn ang="0">
                  <a:pos x="752" y="920"/>
                </a:cxn>
                <a:cxn ang="0">
                  <a:pos x="488" y="960"/>
                </a:cxn>
                <a:cxn ang="0">
                  <a:pos x="465" y="1180"/>
                </a:cxn>
                <a:cxn ang="0">
                  <a:pos x="188" y="1158"/>
                </a:cxn>
                <a:cxn ang="0">
                  <a:pos x="188" y="1158"/>
                </a:cxn>
              </a:cxnLst>
              <a:rect l="0" t="0" r="r" b="b"/>
              <a:pathLst>
                <a:path w="790" h="1180">
                  <a:moveTo>
                    <a:pt x="188" y="1158"/>
                  </a:moveTo>
                  <a:lnTo>
                    <a:pt x="178" y="654"/>
                  </a:lnTo>
                  <a:lnTo>
                    <a:pt x="22" y="553"/>
                  </a:lnTo>
                  <a:lnTo>
                    <a:pt x="0" y="215"/>
                  </a:lnTo>
                  <a:lnTo>
                    <a:pt x="159" y="211"/>
                  </a:lnTo>
                  <a:lnTo>
                    <a:pt x="188" y="420"/>
                  </a:lnTo>
                  <a:lnTo>
                    <a:pt x="342" y="374"/>
                  </a:lnTo>
                  <a:lnTo>
                    <a:pt x="365" y="0"/>
                  </a:lnTo>
                  <a:lnTo>
                    <a:pt x="520" y="36"/>
                  </a:lnTo>
                  <a:lnTo>
                    <a:pt x="530" y="397"/>
                  </a:lnTo>
                  <a:lnTo>
                    <a:pt x="458" y="760"/>
                  </a:lnTo>
                  <a:lnTo>
                    <a:pt x="621" y="796"/>
                  </a:lnTo>
                  <a:lnTo>
                    <a:pt x="667" y="618"/>
                  </a:lnTo>
                  <a:lnTo>
                    <a:pt x="790" y="631"/>
                  </a:lnTo>
                  <a:lnTo>
                    <a:pt x="752" y="920"/>
                  </a:lnTo>
                  <a:lnTo>
                    <a:pt x="488" y="960"/>
                  </a:lnTo>
                  <a:lnTo>
                    <a:pt x="465" y="1180"/>
                  </a:lnTo>
                  <a:lnTo>
                    <a:pt x="188" y="1158"/>
                  </a:lnTo>
                  <a:lnTo>
                    <a:pt x="188" y="1158"/>
                  </a:lnTo>
                  <a:close/>
                </a:path>
              </a:pathLst>
            </a:custGeom>
            <a:solidFill>
              <a:srgbClr val="64B864"/>
            </a:solidFill>
            <a:ln w="9525">
              <a:noFill/>
              <a:round/>
              <a:headEnd/>
              <a:tailEnd/>
            </a:ln>
          </p:spPr>
          <p:txBody>
            <a:bodyPr/>
            <a:lstStyle/>
            <a:p>
              <a:endParaRPr lang="en-US"/>
            </a:p>
          </p:txBody>
        </p:sp>
        <p:sp>
          <p:nvSpPr>
            <p:cNvPr id="717872" name="Freeform 48"/>
            <p:cNvSpPr>
              <a:spLocks/>
            </p:cNvSpPr>
            <p:nvPr/>
          </p:nvSpPr>
          <p:spPr bwMode="auto">
            <a:xfrm>
              <a:off x="3499" y="3181"/>
              <a:ext cx="386" cy="629"/>
            </a:xfrm>
            <a:custGeom>
              <a:avLst/>
              <a:gdLst/>
              <a:ahLst/>
              <a:cxnLst>
                <a:cxn ang="0">
                  <a:pos x="192" y="1226"/>
                </a:cxn>
                <a:cxn ang="0">
                  <a:pos x="196" y="875"/>
                </a:cxn>
                <a:cxn ang="0">
                  <a:pos x="0" y="755"/>
                </a:cxn>
                <a:cxn ang="0">
                  <a:pos x="27" y="521"/>
                </a:cxn>
                <a:cxn ang="0">
                  <a:pos x="124" y="521"/>
                </a:cxn>
                <a:cxn ang="0">
                  <a:pos x="170" y="706"/>
                </a:cxn>
                <a:cxn ang="0">
                  <a:pos x="287" y="706"/>
                </a:cxn>
                <a:cxn ang="0">
                  <a:pos x="284" y="143"/>
                </a:cxn>
                <a:cxn ang="0">
                  <a:pos x="421" y="156"/>
                </a:cxn>
                <a:cxn ang="0">
                  <a:pos x="462" y="403"/>
                </a:cxn>
                <a:cxn ang="0">
                  <a:pos x="603" y="348"/>
                </a:cxn>
                <a:cxn ang="0">
                  <a:pos x="595" y="0"/>
                </a:cxn>
                <a:cxn ang="0">
                  <a:pos x="772" y="59"/>
                </a:cxn>
                <a:cxn ang="0">
                  <a:pos x="727" y="586"/>
                </a:cxn>
                <a:cxn ang="0">
                  <a:pos x="498" y="670"/>
                </a:cxn>
                <a:cxn ang="0">
                  <a:pos x="457" y="1259"/>
                </a:cxn>
                <a:cxn ang="0">
                  <a:pos x="192" y="1226"/>
                </a:cxn>
                <a:cxn ang="0">
                  <a:pos x="192" y="1226"/>
                </a:cxn>
              </a:cxnLst>
              <a:rect l="0" t="0" r="r" b="b"/>
              <a:pathLst>
                <a:path w="772" h="1259">
                  <a:moveTo>
                    <a:pt x="192" y="1226"/>
                  </a:moveTo>
                  <a:lnTo>
                    <a:pt x="196" y="875"/>
                  </a:lnTo>
                  <a:lnTo>
                    <a:pt x="0" y="755"/>
                  </a:lnTo>
                  <a:lnTo>
                    <a:pt x="27" y="521"/>
                  </a:lnTo>
                  <a:lnTo>
                    <a:pt x="124" y="521"/>
                  </a:lnTo>
                  <a:lnTo>
                    <a:pt x="170" y="706"/>
                  </a:lnTo>
                  <a:lnTo>
                    <a:pt x="287" y="706"/>
                  </a:lnTo>
                  <a:lnTo>
                    <a:pt x="284" y="143"/>
                  </a:lnTo>
                  <a:lnTo>
                    <a:pt x="421" y="156"/>
                  </a:lnTo>
                  <a:lnTo>
                    <a:pt x="462" y="403"/>
                  </a:lnTo>
                  <a:lnTo>
                    <a:pt x="603" y="348"/>
                  </a:lnTo>
                  <a:lnTo>
                    <a:pt x="595" y="0"/>
                  </a:lnTo>
                  <a:lnTo>
                    <a:pt x="772" y="59"/>
                  </a:lnTo>
                  <a:lnTo>
                    <a:pt x="727" y="586"/>
                  </a:lnTo>
                  <a:lnTo>
                    <a:pt x="498" y="670"/>
                  </a:lnTo>
                  <a:lnTo>
                    <a:pt x="457" y="1259"/>
                  </a:lnTo>
                  <a:lnTo>
                    <a:pt x="192" y="1226"/>
                  </a:lnTo>
                  <a:lnTo>
                    <a:pt x="192" y="1226"/>
                  </a:lnTo>
                  <a:close/>
                </a:path>
              </a:pathLst>
            </a:custGeom>
            <a:solidFill>
              <a:srgbClr val="A5BF72"/>
            </a:solidFill>
            <a:ln w="9525">
              <a:noFill/>
              <a:round/>
              <a:headEnd/>
              <a:tailEnd/>
            </a:ln>
          </p:spPr>
          <p:txBody>
            <a:bodyPr/>
            <a:lstStyle/>
            <a:p>
              <a:endParaRPr lang="en-US"/>
            </a:p>
          </p:txBody>
        </p:sp>
        <p:sp>
          <p:nvSpPr>
            <p:cNvPr id="717873" name="Freeform 49"/>
            <p:cNvSpPr>
              <a:spLocks/>
            </p:cNvSpPr>
            <p:nvPr/>
          </p:nvSpPr>
          <p:spPr bwMode="auto">
            <a:xfrm>
              <a:off x="2587" y="2959"/>
              <a:ext cx="544" cy="919"/>
            </a:xfrm>
            <a:custGeom>
              <a:avLst/>
              <a:gdLst/>
              <a:ahLst/>
              <a:cxnLst>
                <a:cxn ang="0">
                  <a:pos x="415" y="1838"/>
                </a:cxn>
                <a:cxn ang="0">
                  <a:pos x="362" y="1047"/>
                </a:cxn>
                <a:cxn ang="0">
                  <a:pos x="18" y="855"/>
                </a:cxn>
                <a:cxn ang="0">
                  <a:pos x="0" y="433"/>
                </a:cxn>
                <a:cxn ang="0">
                  <a:pos x="147" y="351"/>
                </a:cxn>
                <a:cxn ang="0">
                  <a:pos x="255" y="465"/>
                </a:cxn>
                <a:cxn ang="0">
                  <a:pos x="274" y="722"/>
                </a:cxn>
                <a:cxn ang="0">
                  <a:pos x="476" y="718"/>
                </a:cxn>
                <a:cxn ang="0">
                  <a:pos x="499" y="0"/>
                </a:cxn>
                <a:cxn ang="0">
                  <a:pos x="677" y="13"/>
                </a:cxn>
                <a:cxn ang="0">
                  <a:pos x="759" y="182"/>
                </a:cxn>
                <a:cxn ang="0">
                  <a:pos x="717" y="1070"/>
                </a:cxn>
                <a:cxn ang="0">
                  <a:pos x="873" y="1073"/>
                </a:cxn>
                <a:cxn ang="0">
                  <a:pos x="922" y="786"/>
                </a:cxn>
                <a:cxn ang="0">
                  <a:pos x="1074" y="882"/>
                </a:cxn>
                <a:cxn ang="0">
                  <a:pos x="1088" y="1271"/>
                </a:cxn>
                <a:cxn ang="0">
                  <a:pos x="991" y="1353"/>
                </a:cxn>
                <a:cxn ang="0">
                  <a:pos x="704" y="1381"/>
                </a:cxn>
                <a:cxn ang="0">
                  <a:pos x="721" y="1838"/>
                </a:cxn>
                <a:cxn ang="0">
                  <a:pos x="415" y="1838"/>
                </a:cxn>
                <a:cxn ang="0">
                  <a:pos x="415" y="1838"/>
                </a:cxn>
              </a:cxnLst>
              <a:rect l="0" t="0" r="r" b="b"/>
              <a:pathLst>
                <a:path w="1088" h="1838">
                  <a:moveTo>
                    <a:pt x="415" y="1838"/>
                  </a:moveTo>
                  <a:lnTo>
                    <a:pt x="362" y="1047"/>
                  </a:lnTo>
                  <a:lnTo>
                    <a:pt x="18" y="855"/>
                  </a:lnTo>
                  <a:lnTo>
                    <a:pt x="0" y="433"/>
                  </a:lnTo>
                  <a:lnTo>
                    <a:pt x="147" y="351"/>
                  </a:lnTo>
                  <a:lnTo>
                    <a:pt x="255" y="465"/>
                  </a:lnTo>
                  <a:lnTo>
                    <a:pt x="274" y="722"/>
                  </a:lnTo>
                  <a:lnTo>
                    <a:pt x="476" y="718"/>
                  </a:lnTo>
                  <a:lnTo>
                    <a:pt x="499" y="0"/>
                  </a:lnTo>
                  <a:lnTo>
                    <a:pt x="677" y="13"/>
                  </a:lnTo>
                  <a:lnTo>
                    <a:pt x="759" y="182"/>
                  </a:lnTo>
                  <a:lnTo>
                    <a:pt x="717" y="1070"/>
                  </a:lnTo>
                  <a:lnTo>
                    <a:pt x="873" y="1073"/>
                  </a:lnTo>
                  <a:lnTo>
                    <a:pt x="922" y="786"/>
                  </a:lnTo>
                  <a:lnTo>
                    <a:pt x="1074" y="882"/>
                  </a:lnTo>
                  <a:lnTo>
                    <a:pt x="1088" y="1271"/>
                  </a:lnTo>
                  <a:lnTo>
                    <a:pt x="991" y="1353"/>
                  </a:lnTo>
                  <a:lnTo>
                    <a:pt x="704" y="1381"/>
                  </a:lnTo>
                  <a:lnTo>
                    <a:pt x="721" y="1838"/>
                  </a:lnTo>
                  <a:lnTo>
                    <a:pt x="415" y="1838"/>
                  </a:lnTo>
                  <a:lnTo>
                    <a:pt x="415" y="1838"/>
                  </a:lnTo>
                  <a:close/>
                </a:path>
              </a:pathLst>
            </a:custGeom>
            <a:solidFill>
              <a:srgbClr val="64B864"/>
            </a:solidFill>
            <a:ln w="9525">
              <a:noFill/>
              <a:round/>
              <a:headEnd/>
              <a:tailEnd/>
            </a:ln>
          </p:spPr>
          <p:txBody>
            <a:bodyPr/>
            <a:lstStyle/>
            <a:p>
              <a:endParaRPr lang="en-US"/>
            </a:p>
          </p:txBody>
        </p:sp>
        <p:sp>
          <p:nvSpPr>
            <p:cNvPr id="717874" name="Freeform 50"/>
            <p:cNvSpPr>
              <a:spLocks/>
            </p:cNvSpPr>
            <p:nvPr/>
          </p:nvSpPr>
          <p:spPr bwMode="auto">
            <a:xfrm>
              <a:off x="2553" y="2912"/>
              <a:ext cx="608" cy="985"/>
            </a:xfrm>
            <a:custGeom>
              <a:avLst/>
              <a:gdLst/>
              <a:ahLst/>
              <a:cxnLst>
                <a:cxn ang="0">
                  <a:pos x="405" y="1955"/>
                </a:cxn>
                <a:cxn ang="0">
                  <a:pos x="397" y="1255"/>
                </a:cxn>
                <a:cxn ang="0">
                  <a:pos x="378" y="1141"/>
                </a:cxn>
                <a:cxn ang="0">
                  <a:pos x="221" y="1061"/>
                </a:cxn>
                <a:cxn ang="0">
                  <a:pos x="78" y="1027"/>
                </a:cxn>
                <a:cxn ang="0">
                  <a:pos x="0" y="877"/>
                </a:cxn>
                <a:cxn ang="0">
                  <a:pos x="34" y="470"/>
                </a:cxn>
                <a:cxn ang="0">
                  <a:pos x="184" y="354"/>
                </a:cxn>
                <a:cxn ang="0">
                  <a:pos x="317" y="417"/>
                </a:cxn>
                <a:cxn ang="0">
                  <a:pos x="371" y="603"/>
                </a:cxn>
                <a:cxn ang="0">
                  <a:pos x="388" y="797"/>
                </a:cxn>
                <a:cxn ang="0">
                  <a:pos x="485" y="778"/>
                </a:cxn>
                <a:cxn ang="0">
                  <a:pos x="502" y="310"/>
                </a:cxn>
                <a:cxn ang="0">
                  <a:pos x="494" y="10"/>
                </a:cxn>
                <a:cxn ang="0">
                  <a:pos x="732" y="0"/>
                </a:cxn>
                <a:cxn ang="0">
                  <a:pos x="874" y="196"/>
                </a:cxn>
                <a:cxn ang="0">
                  <a:pos x="848" y="805"/>
                </a:cxn>
                <a:cxn ang="0">
                  <a:pos x="829" y="1124"/>
                </a:cxn>
                <a:cxn ang="0">
                  <a:pos x="899" y="1141"/>
                </a:cxn>
                <a:cxn ang="0">
                  <a:pos x="935" y="955"/>
                </a:cxn>
                <a:cxn ang="0">
                  <a:pos x="952" y="841"/>
                </a:cxn>
                <a:cxn ang="0">
                  <a:pos x="1076" y="787"/>
                </a:cxn>
                <a:cxn ang="0">
                  <a:pos x="1200" y="901"/>
                </a:cxn>
                <a:cxn ang="0">
                  <a:pos x="1217" y="1168"/>
                </a:cxn>
                <a:cxn ang="0">
                  <a:pos x="1209" y="1407"/>
                </a:cxn>
                <a:cxn ang="0">
                  <a:pos x="1112" y="1504"/>
                </a:cxn>
                <a:cxn ang="0">
                  <a:pos x="855" y="1512"/>
                </a:cxn>
                <a:cxn ang="0">
                  <a:pos x="874" y="1972"/>
                </a:cxn>
                <a:cxn ang="0">
                  <a:pos x="732" y="1945"/>
                </a:cxn>
                <a:cxn ang="0">
                  <a:pos x="715" y="1458"/>
                </a:cxn>
                <a:cxn ang="0">
                  <a:pos x="821" y="1388"/>
                </a:cxn>
                <a:cxn ang="0">
                  <a:pos x="1042" y="1407"/>
                </a:cxn>
                <a:cxn ang="0">
                  <a:pos x="1103" y="1327"/>
                </a:cxn>
                <a:cxn ang="0">
                  <a:pos x="1093" y="1000"/>
                </a:cxn>
                <a:cxn ang="0">
                  <a:pos x="1015" y="974"/>
                </a:cxn>
                <a:cxn ang="0">
                  <a:pos x="989" y="1230"/>
                </a:cxn>
                <a:cxn ang="0">
                  <a:pos x="758" y="1230"/>
                </a:cxn>
                <a:cxn ang="0">
                  <a:pos x="698" y="1114"/>
                </a:cxn>
                <a:cxn ang="0">
                  <a:pos x="722" y="603"/>
                </a:cxn>
                <a:cxn ang="0">
                  <a:pos x="749" y="248"/>
                </a:cxn>
                <a:cxn ang="0">
                  <a:pos x="671" y="134"/>
                </a:cxn>
                <a:cxn ang="0">
                  <a:pos x="608" y="177"/>
                </a:cxn>
                <a:cxn ang="0">
                  <a:pos x="618" y="426"/>
                </a:cxn>
                <a:cxn ang="0">
                  <a:pos x="582" y="858"/>
                </a:cxn>
                <a:cxn ang="0">
                  <a:pos x="441" y="901"/>
                </a:cxn>
                <a:cxn ang="0">
                  <a:pos x="298" y="877"/>
                </a:cxn>
                <a:cxn ang="0">
                  <a:pos x="264" y="594"/>
                </a:cxn>
                <a:cxn ang="0">
                  <a:pos x="221" y="514"/>
                </a:cxn>
                <a:cxn ang="0">
                  <a:pos x="124" y="603"/>
                </a:cxn>
                <a:cxn ang="0">
                  <a:pos x="158" y="901"/>
                </a:cxn>
                <a:cxn ang="0">
                  <a:pos x="264" y="974"/>
                </a:cxn>
                <a:cxn ang="0">
                  <a:pos x="494" y="1061"/>
                </a:cxn>
                <a:cxn ang="0">
                  <a:pos x="528" y="1230"/>
                </a:cxn>
                <a:cxn ang="0">
                  <a:pos x="528" y="1945"/>
                </a:cxn>
                <a:cxn ang="0">
                  <a:pos x="405" y="1955"/>
                </a:cxn>
                <a:cxn ang="0">
                  <a:pos x="405" y="1955"/>
                </a:cxn>
              </a:cxnLst>
              <a:rect l="0" t="0" r="r" b="b"/>
              <a:pathLst>
                <a:path w="1217" h="1972">
                  <a:moveTo>
                    <a:pt x="405" y="1955"/>
                  </a:moveTo>
                  <a:lnTo>
                    <a:pt x="397" y="1255"/>
                  </a:lnTo>
                  <a:lnTo>
                    <a:pt x="378" y="1141"/>
                  </a:lnTo>
                  <a:lnTo>
                    <a:pt x="221" y="1061"/>
                  </a:lnTo>
                  <a:lnTo>
                    <a:pt x="78" y="1027"/>
                  </a:lnTo>
                  <a:lnTo>
                    <a:pt x="0" y="877"/>
                  </a:lnTo>
                  <a:lnTo>
                    <a:pt x="34" y="470"/>
                  </a:lnTo>
                  <a:lnTo>
                    <a:pt x="184" y="354"/>
                  </a:lnTo>
                  <a:lnTo>
                    <a:pt x="317" y="417"/>
                  </a:lnTo>
                  <a:lnTo>
                    <a:pt x="371" y="603"/>
                  </a:lnTo>
                  <a:lnTo>
                    <a:pt x="388" y="797"/>
                  </a:lnTo>
                  <a:lnTo>
                    <a:pt x="485" y="778"/>
                  </a:lnTo>
                  <a:lnTo>
                    <a:pt x="502" y="310"/>
                  </a:lnTo>
                  <a:lnTo>
                    <a:pt x="494" y="10"/>
                  </a:lnTo>
                  <a:lnTo>
                    <a:pt x="732" y="0"/>
                  </a:lnTo>
                  <a:lnTo>
                    <a:pt x="874" y="196"/>
                  </a:lnTo>
                  <a:lnTo>
                    <a:pt x="848" y="805"/>
                  </a:lnTo>
                  <a:lnTo>
                    <a:pt x="829" y="1124"/>
                  </a:lnTo>
                  <a:lnTo>
                    <a:pt x="899" y="1141"/>
                  </a:lnTo>
                  <a:lnTo>
                    <a:pt x="935" y="955"/>
                  </a:lnTo>
                  <a:lnTo>
                    <a:pt x="952" y="841"/>
                  </a:lnTo>
                  <a:lnTo>
                    <a:pt x="1076" y="787"/>
                  </a:lnTo>
                  <a:lnTo>
                    <a:pt x="1200" y="901"/>
                  </a:lnTo>
                  <a:lnTo>
                    <a:pt x="1217" y="1168"/>
                  </a:lnTo>
                  <a:lnTo>
                    <a:pt x="1209" y="1407"/>
                  </a:lnTo>
                  <a:lnTo>
                    <a:pt x="1112" y="1504"/>
                  </a:lnTo>
                  <a:lnTo>
                    <a:pt x="855" y="1512"/>
                  </a:lnTo>
                  <a:lnTo>
                    <a:pt x="874" y="1972"/>
                  </a:lnTo>
                  <a:lnTo>
                    <a:pt x="732" y="1945"/>
                  </a:lnTo>
                  <a:lnTo>
                    <a:pt x="715" y="1458"/>
                  </a:lnTo>
                  <a:lnTo>
                    <a:pt x="821" y="1388"/>
                  </a:lnTo>
                  <a:lnTo>
                    <a:pt x="1042" y="1407"/>
                  </a:lnTo>
                  <a:lnTo>
                    <a:pt x="1103" y="1327"/>
                  </a:lnTo>
                  <a:lnTo>
                    <a:pt x="1093" y="1000"/>
                  </a:lnTo>
                  <a:lnTo>
                    <a:pt x="1015" y="974"/>
                  </a:lnTo>
                  <a:lnTo>
                    <a:pt x="989" y="1230"/>
                  </a:lnTo>
                  <a:lnTo>
                    <a:pt x="758" y="1230"/>
                  </a:lnTo>
                  <a:lnTo>
                    <a:pt x="698" y="1114"/>
                  </a:lnTo>
                  <a:lnTo>
                    <a:pt x="722" y="603"/>
                  </a:lnTo>
                  <a:lnTo>
                    <a:pt x="749" y="248"/>
                  </a:lnTo>
                  <a:lnTo>
                    <a:pt x="671" y="134"/>
                  </a:lnTo>
                  <a:lnTo>
                    <a:pt x="608" y="177"/>
                  </a:lnTo>
                  <a:lnTo>
                    <a:pt x="618" y="426"/>
                  </a:lnTo>
                  <a:lnTo>
                    <a:pt x="582" y="858"/>
                  </a:lnTo>
                  <a:lnTo>
                    <a:pt x="441" y="901"/>
                  </a:lnTo>
                  <a:lnTo>
                    <a:pt x="298" y="877"/>
                  </a:lnTo>
                  <a:lnTo>
                    <a:pt x="264" y="594"/>
                  </a:lnTo>
                  <a:lnTo>
                    <a:pt x="221" y="514"/>
                  </a:lnTo>
                  <a:lnTo>
                    <a:pt x="124" y="603"/>
                  </a:lnTo>
                  <a:lnTo>
                    <a:pt x="158" y="901"/>
                  </a:lnTo>
                  <a:lnTo>
                    <a:pt x="264" y="974"/>
                  </a:lnTo>
                  <a:lnTo>
                    <a:pt x="494" y="1061"/>
                  </a:lnTo>
                  <a:lnTo>
                    <a:pt x="528" y="1230"/>
                  </a:lnTo>
                  <a:lnTo>
                    <a:pt x="528" y="1945"/>
                  </a:lnTo>
                  <a:lnTo>
                    <a:pt x="405" y="1955"/>
                  </a:lnTo>
                  <a:lnTo>
                    <a:pt x="405" y="1955"/>
                  </a:lnTo>
                  <a:close/>
                </a:path>
              </a:pathLst>
            </a:custGeom>
            <a:solidFill>
              <a:srgbClr val="216B21"/>
            </a:solidFill>
            <a:ln w="9525">
              <a:noFill/>
              <a:round/>
              <a:headEnd/>
              <a:tailEnd/>
            </a:ln>
          </p:spPr>
          <p:txBody>
            <a:bodyPr/>
            <a:lstStyle/>
            <a:p>
              <a:endParaRPr lang="en-US"/>
            </a:p>
          </p:txBody>
        </p:sp>
        <p:sp>
          <p:nvSpPr>
            <p:cNvPr id="717875" name="Freeform 51"/>
            <p:cNvSpPr>
              <a:spLocks/>
            </p:cNvSpPr>
            <p:nvPr/>
          </p:nvSpPr>
          <p:spPr bwMode="auto">
            <a:xfrm>
              <a:off x="3480" y="3138"/>
              <a:ext cx="437" cy="676"/>
            </a:xfrm>
            <a:custGeom>
              <a:avLst/>
              <a:gdLst/>
              <a:ahLst/>
              <a:cxnLst>
                <a:cxn ang="0">
                  <a:pos x="168" y="1315"/>
                </a:cxn>
                <a:cxn ang="0">
                  <a:pos x="194" y="979"/>
                </a:cxn>
                <a:cxn ang="0">
                  <a:pos x="0" y="874"/>
                </a:cxn>
                <a:cxn ang="0">
                  <a:pos x="18" y="564"/>
                </a:cxn>
                <a:cxn ang="0">
                  <a:pos x="158" y="528"/>
                </a:cxn>
                <a:cxn ang="0">
                  <a:pos x="221" y="547"/>
                </a:cxn>
                <a:cxn ang="0">
                  <a:pos x="221" y="741"/>
                </a:cxn>
                <a:cxn ang="0">
                  <a:pos x="291" y="741"/>
                </a:cxn>
                <a:cxn ang="0">
                  <a:pos x="282" y="194"/>
                </a:cxn>
                <a:cxn ang="0">
                  <a:pos x="316" y="175"/>
                </a:cxn>
                <a:cxn ang="0">
                  <a:pos x="388" y="158"/>
                </a:cxn>
                <a:cxn ang="0">
                  <a:pos x="466" y="180"/>
                </a:cxn>
                <a:cxn ang="0">
                  <a:pos x="502" y="201"/>
                </a:cxn>
                <a:cxn ang="0">
                  <a:pos x="521" y="431"/>
                </a:cxn>
                <a:cxn ang="0">
                  <a:pos x="618" y="405"/>
                </a:cxn>
                <a:cxn ang="0">
                  <a:pos x="565" y="70"/>
                </a:cxn>
                <a:cxn ang="0">
                  <a:pos x="671" y="0"/>
                </a:cxn>
                <a:cxn ang="0">
                  <a:pos x="822" y="51"/>
                </a:cxn>
                <a:cxn ang="0">
                  <a:pos x="875" y="184"/>
                </a:cxn>
                <a:cxn ang="0">
                  <a:pos x="848" y="652"/>
                </a:cxn>
                <a:cxn ang="0">
                  <a:pos x="759" y="751"/>
                </a:cxn>
                <a:cxn ang="0">
                  <a:pos x="635" y="751"/>
                </a:cxn>
                <a:cxn ang="0">
                  <a:pos x="582" y="794"/>
                </a:cxn>
                <a:cxn ang="0">
                  <a:pos x="565" y="1351"/>
                </a:cxn>
                <a:cxn ang="0">
                  <a:pos x="441" y="1351"/>
                </a:cxn>
                <a:cxn ang="0">
                  <a:pos x="468" y="794"/>
                </a:cxn>
                <a:cxn ang="0">
                  <a:pos x="521" y="671"/>
                </a:cxn>
                <a:cxn ang="0">
                  <a:pos x="732" y="627"/>
                </a:cxn>
                <a:cxn ang="0">
                  <a:pos x="776" y="211"/>
                </a:cxn>
                <a:cxn ang="0">
                  <a:pos x="715" y="141"/>
                </a:cxn>
                <a:cxn ang="0">
                  <a:pos x="671" y="211"/>
                </a:cxn>
                <a:cxn ang="0">
                  <a:pos x="681" y="477"/>
                </a:cxn>
                <a:cxn ang="0">
                  <a:pos x="485" y="547"/>
                </a:cxn>
                <a:cxn ang="0">
                  <a:pos x="451" y="458"/>
                </a:cxn>
                <a:cxn ang="0">
                  <a:pos x="432" y="291"/>
                </a:cxn>
                <a:cxn ang="0">
                  <a:pos x="354" y="291"/>
                </a:cxn>
                <a:cxn ang="0">
                  <a:pos x="371" y="838"/>
                </a:cxn>
                <a:cxn ang="0">
                  <a:pos x="194" y="821"/>
                </a:cxn>
                <a:cxn ang="0">
                  <a:pos x="133" y="644"/>
                </a:cxn>
                <a:cxn ang="0">
                  <a:pos x="80" y="678"/>
                </a:cxn>
                <a:cxn ang="0">
                  <a:pos x="88" y="829"/>
                </a:cxn>
                <a:cxn ang="0">
                  <a:pos x="291" y="927"/>
                </a:cxn>
                <a:cxn ang="0">
                  <a:pos x="282" y="1325"/>
                </a:cxn>
                <a:cxn ang="0">
                  <a:pos x="168" y="1315"/>
                </a:cxn>
                <a:cxn ang="0">
                  <a:pos x="168" y="1315"/>
                </a:cxn>
              </a:cxnLst>
              <a:rect l="0" t="0" r="r" b="b"/>
              <a:pathLst>
                <a:path w="875" h="1351">
                  <a:moveTo>
                    <a:pt x="168" y="1315"/>
                  </a:moveTo>
                  <a:lnTo>
                    <a:pt x="194" y="979"/>
                  </a:lnTo>
                  <a:lnTo>
                    <a:pt x="0" y="874"/>
                  </a:lnTo>
                  <a:lnTo>
                    <a:pt x="18" y="564"/>
                  </a:lnTo>
                  <a:lnTo>
                    <a:pt x="158" y="528"/>
                  </a:lnTo>
                  <a:lnTo>
                    <a:pt x="221" y="547"/>
                  </a:lnTo>
                  <a:lnTo>
                    <a:pt x="221" y="741"/>
                  </a:lnTo>
                  <a:lnTo>
                    <a:pt x="291" y="741"/>
                  </a:lnTo>
                  <a:lnTo>
                    <a:pt x="282" y="194"/>
                  </a:lnTo>
                  <a:lnTo>
                    <a:pt x="316" y="175"/>
                  </a:lnTo>
                  <a:lnTo>
                    <a:pt x="388" y="158"/>
                  </a:lnTo>
                  <a:lnTo>
                    <a:pt x="466" y="180"/>
                  </a:lnTo>
                  <a:lnTo>
                    <a:pt x="502" y="201"/>
                  </a:lnTo>
                  <a:lnTo>
                    <a:pt x="521" y="431"/>
                  </a:lnTo>
                  <a:lnTo>
                    <a:pt x="618" y="405"/>
                  </a:lnTo>
                  <a:lnTo>
                    <a:pt x="565" y="70"/>
                  </a:lnTo>
                  <a:lnTo>
                    <a:pt x="671" y="0"/>
                  </a:lnTo>
                  <a:lnTo>
                    <a:pt x="822" y="51"/>
                  </a:lnTo>
                  <a:lnTo>
                    <a:pt x="875" y="184"/>
                  </a:lnTo>
                  <a:lnTo>
                    <a:pt x="848" y="652"/>
                  </a:lnTo>
                  <a:lnTo>
                    <a:pt x="759" y="751"/>
                  </a:lnTo>
                  <a:lnTo>
                    <a:pt x="635" y="751"/>
                  </a:lnTo>
                  <a:lnTo>
                    <a:pt x="582" y="794"/>
                  </a:lnTo>
                  <a:lnTo>
                    <a:pt x="565" y="1351"/>
                  </a:lnTo>
                  <a:lnTo>
                    <a:pt x="441" y="1351"/>
                  </a:lnTo>
                  <a:lnTo>
                    <a:pt x="468" y="794"/>
                  </a:lnTo>
                  <a:lnTo>
                    <a:pt x="521" y="671"/>
                  </a:lnTo>
                  <a:lnTo>
                    <a:pt x="732" y="627"/>
                  </a:lnTo>
                  <a:lnTo>
                    <a:pt x="776" y="211"/>
                  </a:lnTo>
                  <a:lnTo>
                    <a:pt x="715" y="141"/>
                  </a:lnTo>
                  <a:lnTo>
                    <a:pt x="671" y="211"/>
                  </a:lnTo>
                  <a:lnTo>
                    <a:pt x="681" y="477"/>
                  </a:lnTo>
                  <a:lnTo>
                    <a:pt x="485" y="547"/>
                  </a:lnTo>
                  <a:lnTo>
                    <a:pt x="451" y="458"/>
                  </a:lnTo>
                  <a:lnTo>
                    <a:pt x="432" y="291"/>
                  </a:lnTo>
                  <a:lnTo>
                    <a:pt x="354" y="291"/>
                  </a:lnTo>
                  <a:lnTo>
                    <a:pt x="371" y="838"/>
                  </a:lnTo>
                  <a:lnTo>
                    <a:pt x="194" y="821"/>
                  </a:lnTo>
                  <a:lnTo>
                    <a:pt x="133" y="644"/>
                  </a:lnTo>
                  <a:lnTo>
                    <a:pt x="80" y="678"/>
                  </a:lnTo>
                  <a:lnTo>
                    <a:pt x="88" y="829"/>
                  </a:lnTo>
                  <a:lnTo>
                    <a:pt x="291" y="927"/>
                  </a:lnTo>
                  <a:lnTo>
                    <a:pt x="282" y="1325"/>
                  </a:lnTo>
                  <a:lnTo>
                    <a:pt x="168" y="1315"/>
                  </a:lnTo>
                  <a:lnTo>
                    <a:pt x="168" y="1315"/>
                  </a:lnTo>
                  <a:close/>
                </a:path>
              </a:pathLst>
            </a:custGeom>
            <a:solidFill>
              <a:srgbClr val="757833"/>
            </a:solidFill>
            <a:ln w="9525">
              <a:noFill/>
              <a:round/>
              <a:headEnd/>
              <a:tailEnd/>
            </a:ln>
          </p:spPr>
          <p:txBody>
            <a:bodyPr/>
            <a:lstStyle/>
            <a:p>
              <a:endParaRPr lang="en-US"/>
            </a:p>
          </p:txBody>
        </p:sp>
        <p:sp>
          <p:nvSpPr>
            <p:cNvPr id="717876" name="Freeform 52"/>
            <p:cNvSpPr>
              <a:spLocks/>
            </p:cNvSpPr>
            <p:nvPr/>
          </p:nvSpPr>
          <p:spPr bwMode="auto">
            <a:xfrm>
              <a:off x="4119" y="3146"/>
              <a:ext cx="459" cy="636"/>
            </a:xfrm>
            <a:custGeom>
              <a:avLst/>
              <a:gdLst/>
              <a:ahLst/>
              <a:cxnLst>
                <a:cxn ang="0">
                  <a:pos x="167" y="1245"/>
                </a:cxn>
                <a:cxn ang="0">
                  <a:pos x="167" y="971"/>
                </a:cxn>
                <a:cxn ang="0">
                  <a:pos x="186" y="760"/>
                </a:cxn>
                <a:cxn ang="0">
                  <a:pos x="26" y="654"/>
                </a:cxn>
                <a:cxn ang="0">
                  <a:pos x="0" y="211"/>
                </a:cxn>
                <a:cxn ang="0">
                  <a:pos x="194" y="184"/>
                </a:cxn>
                <a:cxn ang="0">
                  <a:pos x="247" y="238"/>
                </a:cxn>
                <a:cxn ang="0">
                  <a:pos x="283" y="441"/>
                </a:cxn>
                <a:cxn ang="0">
                  <a:pos x="344" y="441"/>
                </a:cxn>
                <a:cxn ang="0">
                  <a:pos x="344" y="53"/>
                </a:cxn>
                <a:cxn ang="0">
                  <a:pos x="504" y="0"/>
                </a:cxn>
                <a:cxn ang="0">
                  <a:pos x="654" y="70"/>
                </a:cxn>
                <a:cxn ang="0">
                  <a:pos x="644" y="530"/>
                </a:cxn>
                <a:cxn ang="0">
                  <a:pos x="564" y="812"/>
                </a:cxn>
                <a:cxn ang="0">
                  <a:pos x="644" y="821"/>
                </a:cxn>
                <a:cxn ang="0">
                  <a:pos x="688" y="654"/>
                </a:cxn>
                <a:cxn ang="0">
                  <a:pos x="813" y="618"/>
                </a:cxn>
                <a:cxn ang="0">
                  <a:pos x="918" y="707"/>
                </a:cxn>
                <a:cxn ang="0">
                  <a:pos x="891" y="981"/>
                </a:cxn>
                <a:cxn ang="0">
                  <a:pos x="777" y="1068"/>
                </a:cxn>
                <a:cxn ang="0">
                  <a:pos x="610" y="1068"/>
                </a:cxn>
                <a:cxn ang="0">
                  <a:pos x="591" y="1272"/>
                </a:cxn>
                <a:cxn ang="0">
                  <a:pos x="460" y="1264"/>
                </a:cxn>
                <a:cxn ang="0">
                  <a:pos x="486" y="988"/>
                </a:cxn>
                <a:cxn ang="0">
                  <a:pos x="591" y="962"/>
                </a:cxn>
                <a:cxn ang="0">
                  <a:pos x="787" y="971"/>
                </a:cxn>
                <a:cxn ang="0">
                  <a:pos x="794" y="777"/>
                </a:cxn>
                <a:cxn ang="0">
                  <a:pos x="741" y="760"/>
                </a:cxn>
                <a:cxn ang="0">
                  <a:pos x="715" y="910"/>
                </a:cxn>
                <a:cxn ang="0">
                  <a:pos x="477" y="874"/>
                </a:cxn>
                <a:cxn ang="0">
                  <a:pos x="486" y="707"/>
                </a:cxn>
                <a:cxn ang="0">
                  <a:pos x="557" y="431"/>
                </a:cxn>
                <a:cxn ang="0">
                  <a:pos x="557" y="158"/>
                </a:cxn>
                <a:cxn ang="0">
                  <a:pos x="450" y="124"/>
                </a:cxn>
                <a:cxn ang="0">
                  <a:pos x="441" y="485"/>
                </a:cxn>
                <a:cxn ang="0">
                  <a:pos x="353" y="547"/>
                </a:cxn>
                <a:cxn ang="0">
                  <a:pos x="213" y="530"/>
                </a:cxn>
                <a:cxn ang="0">
                  <a:pos x="186" y="327"/>
                </a:cxn>
                <a:cxn ang="0">
                  <a:pos x="106" y="308"/>
                </a:cxn>
                <a:cxn ang="0">
                  <a:pos x="133" y="584"/>
                </a:cxn>
                <a:cxn ang="0">
                  <a:pos x="310" y="715"/>
                </a:cxn>
                <a:cxn ang="0">
                  <a:pos x="292" y="1015"/>
                </a:cxn>
                <a:cxn ang="0">
                  <a:pos x="300" y="1255"/>
                </a:cxn>
                <a:cxn ang="0">
                  <a:pos x="167" y="1245"/>
                </a:cxn>
                <a:cxn ang="0">
                  <a:pos x="167" y="1245"/>
                </a:cxn>
              </a:cxnLst>
              <a:rect l="0" t="0" r="r" b="b"/>
              <a:pathLst>
                <a:path w="918" h="1272">
                  <a:moveTo>
                    <a:pt x="167" y="1245"/>
                  </a:moveTo>
                  <a:lnTo>
                    <a:pt x="167" y="971"/>
                  </a:lnTo>
                  <a:lnTo>
                    <a:pt x="186" y="760"/>
                  </a:lnTo>
                  <a:lnTo>
                    <a:pt x="26" y="654"/>
                  </a:lnTo>
                  <a:lnTo>
                    <a:pt x="0" y="211"/>
                  </a:lnTo>
                  <a:lnTo>
                    <a:pt x="194" y="184"/>
                  </a:lnTo>
                  <a:lnTo>
                    <a:pt x="247" y="238"/>
                  </a:lnTo>
                  <a:lnTo>
                    <a:pt x="283" y="441"/>
                  </a:lnTo>
                  <a:lnTo>
                    <a:pt x="344" y="441"/>
                  </a:lnTo>
                  <a:lnTo>
                    <a:pt x="344" y="53"/>
                  </a:lnTo>
                  <a:lnTo>
                    <a:pt x="504" y="0"/>
                  </a:lnTo>
                  <a:lnTo>
                    <a:pt x="654" y="70"/>
                  </a:lnTo>
                  <a:lnTo>
                    <a:pt x="644" y="530"/>
                  </a:lnTo>
                  <a:lnTo>
                    <a:pt x="564" y="812"/>
                  </a:lnTo>
                  <a:lnTo>
                    <a:pt x="644" y="821"/>
                  </a:lnTo>
                  <a:lnTo>
                    <a:pt x="688" y="654"/>
                  </a:lnTo>
                  <a:lnTo>
                    <a:pt x="813" y="618"/>
                  </a:lnTo>
                  <a:lnTo>
                    <a:pt x="918" y="707"/>
                  </a:lnTo>
                  <a:lnTo>
                    <a:pt x="891" y="981"/>
                  </a:lnTo>
                  <a:lnTo>
                    <a:pt x="777" y="1068"/>
                  </a:lnTo>
                  <a:lnTo>
                    <a:pt x="610" y="1068"/>
                  </a:lnTo>
                  <a:lnTo>
                    <a:pt x="591" y="1272"/>
                  </a:lnTo>
                  <a:lnTo>
                    <a:pt x="460" y="1264"/>
                  </a:lnTo>
                  <a:lnTo>
                    <a:pt x="486" y="988"/>
                  </a:lnTo>
                  <a:lnTo>
                    <a:pt x="591" y="962"/>
                  </a:lnTo>
                  <a:lnTo>
                    <a:pt x="787" y="971"/>
                  </a:lnTo>
                  <a:lnTo>
                    <a:pt x="794" y="777"/>
                  </a:lnTo>
                  <a:lnTo>
                    <a:pt x="741" y="760"/>
                  </a:lnTo>
                  <a:lnTo>
                    <a:pt x="715" y="910"/>
                  </a:lnTo>
                  <a:lnTo>
                    <a:pt x="477" y="874"/>
                  </a:lnTo>
                  <a:lnTo>
                    <a:pt x="486" y="707"/>
                  </a:lnTo>
                  <a:lnTo>
                    <a:pt x="557" y="431"/>
                  </a:lnTo>
                  <a:lnTo>
                    <a:pt x="557" y="158"/>
                  </a:lnTo>
                  <a:lnTo>
                    <a:pt x="450" y="124"/>
                  </a:lnTo>
                  <a:lnTo>
                    <a:pt x="441" y="485"/>
                  </a:lnTo>
                  <a:lnTo>
                    <a:pt x="353" y="547"/>
                  </a:lnTo>
                  <a:lnTo>
                    <a:pt x="213" y="530"/>
                  </a:lnTo>
                  <a:lnTo>
                    <a:pt x="186" y="327"/>
                  </a:lnTo>
                  <a:lnTo>
                    <a:pt x="106" y="308"/>
                  </a:lnTo>
                  <a:lnTo>
                    <a:pt x="133" y="584"/>
                  </a:lnTo>
                  <a:lnTo>
                    <a:pt x="310" y="715"/>
                  </a:lnTo>
                  <a:lnTo>
                    <a:pt x="292" y="1015"/>
                  </a:lnTo>
                  <a:lnTo>
                    <a:pt x="300" y="1255"/>
                  </a:lnTo>
                  <a:lnTo>
                    <a:pt x="167" y="1245"/>
                  </a:lnTo>
                  <a:lnTo>
                    <a:pt x="167" y="1245"/>
                  </a:lnTo>
                  <a:close/>
                </a:path>
              </a:pathLst>
            </a:custGeom>
            <a:solidFill>
              <a:srgbClr val="216B21"/>
            </a:solidFill>
            <a:ln w="9525">
              <a:noFill/>
              <a:round/>
              <a:headEnd/>
              <a:tailEnd/>
            </a:ln>
          </p:spPr>
          <p:txBody>
            <a:bodyPr/>
            <a:lstStyle/>
            <a:p>
              <a:endParaRPr lang="en-US"/>
            </a:p>
          </p:txBody>
        </p:sp>
        <p:sp>
          <p:nvSpPr>
            <p:cNvPr id="717877" name="Freeform 53"/>
            <p:cNvSpPr>
              <a:spLocks/>
            </p:cNvSpPr>
            <p:nvPr/>
          </p:nvSpPr>
          <p:spPr bwMode="auto">
            <a:xfrm>
              <a:off x="2296" y="3354"/>
              <a:ext cx="204" cy="318"/>
            </a:xfrm>
            <a:custGeom>
              <a:avLst/>
              <a:gdLst/>
              <a:ahLst/>
              <a:cxnLst>
                <a:cxn ang="0">
                  <a:pos x="142" y="637"/>
                </a:cxn>
                <a:cxn ang="0">
                  <a:pos x="137" y="443"/>
                </a:cxn>
                <a:cxn ang="0">
                  <a:pos x="53" y="438"/>
                </a:cxn>
                <a:cxn ang="0">
                  <a:pos x="0" y="363"/>
                </a:cxn>
                <a:cxn ang="0">
                  <a:pos x="0" y="196"/>
                </a:cxn>
                <a:cxn ang="0">
                  <a:pos x="57" y="160"/>
                </a:cxn>
                <a:cxn ang="0">
                  <a:pos x="93" y="187"/>
                </a:cxn>
                <a:cxn ang="0">
                  <a:pos x="106" y="331"/>
                </a:cxn>
                <a:cxn ang="0">
                  <a:pos x="142" y="337"/>
                </a:cxn>
                <a:cxn ang="0">
                  <a:pos x="150" y="116"/>
                </a:cxn>
                <a:cxn ang="0">
                  <a:pos x="199" y="80"/>
                </a:cxn>
                <a:cxn ang="0">
                  <a:pos x="243" y="97"/>
                </a:cxn>
                <a:cxn ang="0">
                  <a:pos x="253" y="217"/>
                </a:cxn>
                <a:cxn ang="0">
                  <a:pos x="296" y="200"/>
                </a:cxn>
                <a:cxn ang="0">
                  <a:pos x="300" y="33"/>
                </a:cxn>
                <a:cxn ang="0">
                  <a:pos x="350" y="0"/>
                </a:cxn>
                <a:cxn ang="0">
                  <a:pos x="407" y="23"/>
                </a:cxn>
                <a:cxn ang="0">
                  <a:pos x="407" y="234"/>
                </a:cxn>
                <a:cxn ang="0">
                  <a:pos x="353" y="306"/>
                </a:cxn>
                <a:cxn ang="0">
                  <a:pos x="260" y="324"/>
                </a:cxn>
                <a:cxn ang="0">
                  <a:pos x="253" y="633"/>
                </a:cxn>
                <a:cxn ang="0">
                  <a:pos x="142" y="637"/>
                </a:cxn>
                <a:cxn ang="0">
                  <a:pos x="142" y="637"/>
                </a:cxn>
              </a:cxnLst>
              <a:rect l="0" t="0" r="r" b="b"/>
              <a:pathLst>
                <a:path w="407" h="637">
                  <a:moveTo>
                    <a:pt x="142" y="637"/>
                  </a:moveTo>
                  <a:lnTo>
                    <a:pt x="137" y="443"/>
                  </a:lnTo>
                  <a:lnTo>
                    <a:pt x="53" y="438"/>
                  </a:lnTo>
                  <a:lnTo>
                    <a:pt x="0" y="363"/>
                  </a:lnTo>
                  <a:lnTo>
                    <a:pt x="0" y="196"/>
                  </a:lnTo>
                  <a:lnTo>
                    <a:pt x="57" y="160"/>
                  </a:lnTo>
                  <a:lnTo>
                    <a:pt x="93" y="187"/>
                  </a:lnTo>
                  <a:lnTo>
                    <a:pt x="106" y="331"/>
                  </a:lnTo>
                  <a:lnTo>
                    <a:pt x="142" y="337"/>
                  </a:lnTo>
                  <a:lnTo>
                    <a:pt x="150" y="116"/>
                  </a:lnTo>
                  <a:lnTo>
                    <a:pt x="199" y="80"/>
                  </a:lnTo>
                  <a:lnTo>
                    <a:pt x="243" y="97"/>
                  </a:lnTo>
                  <a:lnTo>
                    <a:pt x="253" y="217"/>
                  </a:lnTo>
                  <a:lnTo>
                    <a:pt x="296" y="200"/>
                  </a:lnTo>
                  <a:lnTo>
                    <a:pt x="300" y="33"/>
                  </a:lnTo>
                  <a:lnTo>
                    <a:pt x="350" y="0"/>
                  </a:lnTo>
                  <a:lnTo>
                    <a:pt x="407" y="23"/>
                  </a:lnTo>
                  <a:lnTo>
                    <a:pt x="407" y="234"/>
                  </a:lnTo>
                  <a:lnTo>
                    <a:pt x="353" y="306"/>
                  </a:lnTo>
                  <a:lnTo>
                    <a:pt x="260" y="324"/>
                  </a:lnTo>
                  <a:lnTo>
                    <a:pt x="253" y="633"/>
                  </a:lnTo>
                  <a:lnTo>
                    <a:pt x="142" y="637"/>
                  </a:lnTo>
                  <a:lnTo>
                    <a:pt x="142" y="637"/>
                  </a:lnTo>
                  <a:close/>
                </a:path>
              </a:pathLst>
            </a:custGeom>
            <a:solidFill>
              <a:srgbClr val="757833"/>
            </a:solidFill>
            <a:ln w="9525">
              <a:noFill/>
              <a:round/>
              <a:headEnd/>
              <a:tailEnd/>
            </a:ln>
          </p:spPr>
          <p:txBody>
            <a:bodyPr/>
            <a:lstStyle/>
            <a:p>
              <a:endParaRPr lang="en-US"/>
            </a:p>
          </p:txBody>
        </p:sp>
        <p:sp>
          <p:nvSpPr>
            <p:cNvPr id="717878" name="Freeform 54"/>
            <p:cNvSpPr>
              <a:spLocks/>
            </p:cNvSpPr>
            <p:nvPr/>
          </p:nvSpPr>
          <p:spPr bwMode="auto">
            <a:xfrm>
              <a:off x="3191" y="3378"/>
              <a:ext cx="202" cy="281"/>
            </a:xfrm>
            <a:custGeom>
              <a:avLst/>
              <a:gdLst/>
              <a:ahLst/>
              <a:cxnLst>
                <a:cxn ang="0">
                  <a:pos x="136" y="561"/>
                </a:cxn>
                <a:cxn ang="0">
                  <a:pos x="114" y="384"/>
                </a:cxn>
                <a:cxn ang="0">
                  <a:pos x="57" y="370"/>
                </a:cxn>
                <a:cxn ang="0">
                  <a:pos x="0" y="334"/>
                </a:cxn>
                <a:cxn ang="0">
                  <a:pos x="13" y="180"/>
                </a:cxn>
                <a:cxn ang="0">
                  <a:pos x="60" y="177"/>
                </a:cxn>
                <a:cxn ang="0">
                  <a:pos x="96" y="211"/>
                </a:cxn>
                <a:cxn ang="0">
                  <a:pos x="96" y="300"/>
                </a:cxn>
                <a:cxn ang="0">
                  <a:pos x="144" y="300"/>
                </a:cxn>
                <a:cxn ang="0">
                  <a:pos x="157" y="70"/>
                </a:cxn>
                <a:cxn ang="0">
                  <a:pos x="220" y="57"/>
                </a:cxn>
                <a:cxn ang="0">
                  <a:pos x="247" y="87"/>
                </a:cxn>
                <a:cxn ang="0">
                  <a:pos x="254" y="180"/>
                </a:cxn>
                <a:cxn ang="0">
                  <a:pos x="300" y="167"/>
                </a:cxn>
                <a:cxn ang="0">
                  <a:pos x="311" y="21"/>
                </a:cxn>
                <a:cxn ang="0">
                  <a:pos x="365" y="0"/>
                </a:cxn>
                <a:cxn ang="0">
                  <a:pos x="404" y="34"/>
                </a:cxn>
                <a:cxn ang="0">
                  <a:pos x="391" y="220"/>
                </a:cxn>
                <a:cxn ang="0">
                  <a:pos x="344" y="251"/>
                </a:cxn>
                <a:cxn ang="0">
                  <a:pos x="264" y="260"/>
                </a:cxn>
                <a:cxn ang="0">
                  <a:pos x="241" y="370"/>
                </a:cxn>
                <a:cxn ang="0">
                  <a:pos x="241" y="561"/>
                </a:cxn>
                <a:cxn ang="0">
                  <a:pos x="136" y="561"/>
                </a:cxn>
                <a:cxn ang="0">
                  <a:pos x="136" y="561"/>
                </a:cxn>
              </a:cxnLst>
              <a:rect l="0" t="0" r="r" b="b"/>
              <a:pathLst>
                <a:path w="404" h="561">
                  <a:moveTo>
                    <a:pt x="136" y="561"/>
                  </a:moveTo>
                  <a:lnTo>
                    <a:pt x="114" y="384"/>
                  </a:lnTo>
                  <a:lnTo>
                    <a:pt x="57" y="370"/>
                  </a:lnTo>
                  <a:lnTo>
                    <a:pt x="0" y="334"/>
                  </a:lnTo>
                  <a:lnTo>
                    <a:pt x="13" y="180"/>
                  </a:lnTo>
                  <a:lnTo>
                    <a:pt x="60" y="177"/>
                  </a:lnTo>
                  <a:lnTo>
                    <a:pt x="96" y="211"/>
                  </a:lnTo>
                  <a:lnTo>
                    <a:pt x="96" y="300"/>
                  </a:lnTo>
                  <a:lnTo>
                    <a:pt x="144" y="300"/>
                  </a:lnTo>
                  <a:lnTo>
                    <a:pt x="157" y="70"/>
                  </a:lnTo>
                  <a:lnTo>
                    <a:pt x="220" y="57"/>
                  </a:lnTo>
                  <a:lnTo>
                    <a:pt x="247" y="87"/>
                  </a:lnTo>
                  <a:lnTo>
                    <a:pt x="254" y="180"/>
                  </a:lnTo>
                  <a:lnTo>
                    <a:pt x="300" y="167"/>
                  </a:lnTo>
                  <a:lnTo>
                    <a:pt x="311" y="21"/>
                  </a:lnTo>
                  <a:lnTo>
                    <a:pt x="365" y="0"/>
                  </a:lnTo>
                  <a:lnTo>
                    <a:pt x="404" y="34"/>
                  </a:lnTo>
                  <a:lnTo>
                    <a:pt x="391" y="220"/>
                  </a:lnTo>
                  <a:lnTo>
                    <a:pt x="344" y="251"/>
                  </a:lnTo>
                  <a:lnTo>
                    <a:pt x="264" y="260"/>
                  </a:lnTo>
                  <a:lnTo>
                    <a:pt x="241" y="370"/>
                  </a:lnTo>
                  <a:lnTo>
                    <a:pt x="241" y="561"/>
                  </a:lnTo>
                  <a:lnTo>
                    <a:pt x="136" y="561"/>
                  </a:lnTo>
                  <a:lnTo>
                    <a:pt x="136" y="561"/>
                  </a:lnTo>
                  <a:close/>
                </a:path>
              </a:pathLst>
            </a:custGeom>
            <a:solidFill>
              <a:srgbClr val="757833"/>
            </a:solidFill>
            <a:ln w="9525">
              <a:noFill/>
              <a:round/>
              <a:headEnd/>
              <a:tailEnd/>
            </a:ln>
          </p:spPr>
          <p:txBody>
            <a:bodyPr/>
            <a:lstStyle/>
            <a:p>
              <a:endParaRPr lang="en-US"/>
            </a:p>
          </p:txBody>
        </p:sp>
        <p:sp>
          <p:nvSpPr>
            <p:cNvPr id="717879" name="Freeform 55"/>
            <p:cNvSpPr>
              <a:spLocks/>
            </p:cNvSpPr>
            <p:nvPr/>
          </p:nvSpPr>
          <p:spPr bwMode="auto">
            <a:xfrm>
              <a:off x="3921" y="3447"/>
              <a:ext cx="177" cy="225"/>
            </a:xfrm>
            <a:custGeom>
              <a:avLst/>
              <a:gdLst/>
              <a:ahLst/>
              <a:cxnLst>
                <a:cxn ang="0">
                  <a:pos x="134" y="446"/>
                </a:cxn>
                <a:cxn ang="0">
                  <a:pos x="111" y="230"/>
                </a:cxn>
                <a:cxn ang="0">
                  <a:pos x="44" y="220"/>
                </a:cxn>
                <a:cxn ang="0">
                  <a:pos x="6" y="171"/>
                </a:cxn>
                <a:cxn ang="0">
                  <a:pos x="0" y="40"/>
                </a:cxn>
                <a:cxn ang="0">
                  <a:pos x="54" y="0"/>
                </a:cxn>
                <a:cxn ang="0">
                  <a:pos x="84" y="21"/>
                </a:cxn>
                <a:cxn ang="0">
                  <a:pos x="90" y="163"/>
                </a:cxn>
                <a:cxn ang="0">
                  <a:pos x="130" y="167"/>
                </a:cxn>
                <a:cxn ang="0">
                  <a:pos x="134" y="83"/>
                </a:cxn>
                <a:cxn ang="0">
                  <a:pos x="173" y="60"/>
                </a:cxn>
                <a:cxn ang="0">
                  <a:pos x="208" y="87"/>
                </a:cxn>
                <a:cxn ang="0">
                  <a:pos x="204" y="243"/>
                </a:cxn>
                <a:cxn ang="0">
                  <a:pos x="253" y="233"/>
                </a:cxn>
                <a:cxn ang="0">
                  <a:pos x="270" y="144"/>
                </a:cxn>
                <a:cxn ang="0">
                  <a:pos x="307" y="127"/>
                </a:cxn>
                <a:cxn ang="0">
                  <a:pos x="354" y="154"/>
                </a:cxn>
                <a:cxn ang="0">
                  <a:pos x="337" y="287"/>
                </a:cxn>
                <a:cxn ang="0">
                  <a:pos x="221" y="327"/>
                </a:cxn>
                <a:cxn ang="0">
                  <a:pos x="240" y="450"/>
                </a:cxn>
                <a:cxn ang="0">
                  <a:pos x="134" y="446"/>
                </a:cxn>
                <a:cxn ang="0">
                  <a:pos x="134" y="446"/>
                </a:cxn>
              </a:cxnLst>
              <a:rect l="0" t="0" r="r" b="b"/>
              <a:pathLst>
                <a:path w="354" h="450">
                  <a:moveTo>
                    <a:pt x="134" y="446"/>
                  </a:moveTo>
                  <a:lnTo>
                    <a:pt x="111" y="230"/>
                  </a:lnTo>
                  <a:lnTo>
                    <a:pt x="44" y="220"/>
                  </a:lnTo>
                  <a:lnTo>
                    <a:pt x="6" y="171"/>
                  </a:lnTo>
                  <a:lnTo>
                    <a:pt x="0" y="40"/>
                  </a:lnTo>
                  <a:lnTo>
                    <a:pt x="54" y="0"/>
                  </a:lnTo>
                  <a:lnTo>
                    <a:pt x="84" y="21"/>
                  </a:lnTo>
                  <a:lnTo>
                    <a:pt x="90" y="163"/>
                  </a:lnTo>
                  <a:lnTo>
                    <a:pt x="130" y="167"/>
                  </a:lnTo>
                  <a:lnTo>
                    <a:pt x="134" y="83"/>
                  </a:lnTo>
                  <a:lnTo>
                    <a:pt x="173" y="60"/>
                  </a:lnTo>
                  <a:lnTo>
                    <a:pt x="208" y="87"/>
                  </a:lnTo>
                  <a:lnTo>
                    <a:pt x="204" y="243"/>
                  </a:lnTo>
                  <a:lnTo>
                    <a:pt x="253" y="233"/>
                  </a:lnTo>
                  <a:lnTo>
                    <a:pt x="270" y="144"/>
                  </a:lnTo>
                  <a:lnTo>
                    <a:pt x="307" y="127"/>
                  </a:lnTo>
                  <a:lnTo>
                    <a:pt x="354" y="154"/>
                  </a:lnTo>
                  <a:lnTo>
                    <a:pt x="337" y="287"/>
                  </a:lnTo>
                  <a:lnTo>
                    <a:pt x="221" y="327"/>
                  </a:lnTo>
                  <a:lnTo>
                    <a:pt x="240" y="450"/>
                  </a:lnTo>
                  <a:lnTo>
                    <a:pt x="134" y="446"/>
                  </a:lnTo>
                  <a:lnTo>
                    <a:pt x="134" y="446"/>
                  </a:lnTo>
                  <a:close/>
                </a:path>
              </a:pathLst>
            </a:custGeom>
            <a:solidFill>
              <a:srgbClr val="599E29"/>
            </a:solidFill>
            <a:ln w="9525">
              <a:noFill/>
              <a:round/>
              <a:headEnd/>
              <a:tailEnd/>
            </a:ln>
          </p:spPr>
          <p:txBody>
            <a:bodyPr/>
            <a:lstStyle/>
            <a:p>
              <a:endParaRPr lang="en-US"/>
            </a:p>
          </p:txBody>
        </p:sp>
        <p:sp>
          <p:nvSpPr>
            <p:cNvPr id="717880" name="Freeform 56"/>
            <p:cNvSpPr>
              <a:spLocks/>
            </p:cNvSpPr>
            <p:nvPr/>
          </p:nvSpPr>
          <p:spPr bwMode="auto">
            <a:xfrm>
              <a:off x="2797" y="3527"/>
              <a:ext cx="72" cy="52"/>
            </a:xfrm>
            <a:custGeom>
              <a:avLst/>
              <a:gdLst/>
              <a:ahLst/>
              <a:cxnLst>
                <a:cxn ang="0">
                  <a:pos x="0" y="0"/>
                </a:cxn>
                <a:cxn ang="0">
                  <a:pos x="142" y="17"/>
                </a:cxn>
                <a:cxn ang="0">
                  <a:pos x="116" y="105"/>
                </a:cxn>
                <a:cxn ang="0">
                  <a:pos x="0" y="97"/>
                </a:cxn>
                <a:cxn ang="0">
                  <a:pos x="0" y="0"/>
                </a:cxn>
                <a:cxn ang="0">
                  <a:pos x="0" y="0"/>
                </a:cxn>
              </a:cxnLst>
              <a:rect l="0" t="0" r="r" b="b"/>
              <a:pathLst>
                <a:path w="142" h="105">
                  <a:moveTo>
                    <a:pt x="0" y="0"/>
                  </a:moveTo>
                  <a:lnTo>
                    <a:pt x="142" y="17"/>
                  </a:lnTo>
                  <a:lnTo>
                    <a:pt x="116" y="105"/>
                  </a:lnTo>
                  <a:lnTo>
                    <a:pt x="0" y="97"/>
                  </a:lnTo>
                  <a:lnTo>
                    <a:pt x="0" y="0"/>
                  </a:lnTo>
                  <a:lnTo>
                    <a:pt x="0" y="0"/>
                  </a:lnTo>
                  <a:close/>
                </a:path>
              </a:pathLst>
            </a:custGeom>
            <a:solidFill>
              <a:srgbClr val="4F4300"/>
            </a:solidFill>
            <a:ln w="9525">
              <a:noFill/>
              <a:round/>
              <a:headEnd/>
              <a:tailEnd/>
            </a:ln>
          </p:spPr>
          <p:txBody>
            <a:bodyPr/>
            <a:lstStyle/>
            <a:p>
              <a:endParaRPr lang="en-US"/>
            </a:p>
          </p:txBody>
        </p:sp>
        <p:sp>
          <p:nvSpPr>
            <p:cNvPr id="717881" name="Freeform 57"/>
            <p:cNvSpPr>
              <a:spLocks/>
            </p:cNvSpPr>
            <p:nvPr/>
          </p:nvSpPr>
          <p:spPr bwMode="auto">
            <a:xfrm>
              <a:off x="2732" y="3725"/>
              <a:ext cx="115" cy="62"/>
            </a:xfrm>
            <a:custGeom>
              <a:avLst/>
              <a:gdLst/>
              <a:ahLst/>
              <a:cxnLst>
                <a:cxn ang="0">
                  <a:pos x="8" y="0"/>
                </a:cxn>
                <a:cxn ang="0">
                  <a:pos x="230" y="0"/>
                </a:cxn>
                <a:cxn ang="0">
                  <a:pos x="221" y="123"/>
                </a:cxn>
                <a:cxn ang="0">
                  <a:pos x="0" y="106"/>
                </a:cxn>
                <a:cxn ang="0">
                  <a:pos x="8" y="0"/>
                </a:cxn>
                <a:cxn ang="0">
                  <a:pos x="8" y="0"/>
                </a:cxn>
              </a:cxnLst>
              <a:rect l="0" t="0" r="r" b="b"/>
              <a:pathLst>
                <a:path w="230" h="123">
                  <a:moveTo>
                    <a:pt x="8" y="0"/>
                  </a:moveTo>
                  <a:lnTo>
                    <a:pt x="230" y="0"/>
                  </a:lnTo>
                  <a:lnTo>
                    <a:pt x="221" y="123"/>
                  </a:lnTo>
                  <a:lnTo>
                    <a:pt x="0" y="106"/>
                  </a:lnTo>
                  <a:lnTo>
                    <a:pt x="8" y="0"/>
                  </a:lnTo>
                  <a:lnTo>
                    <a:pt x="8" y="0"/>
                  </a:lnTo>
                  <a:close/>
                </a:path>
              </a:pathLst>
            </a:custGeom>
            <a:solidFill>
              <a:srgbClr val="4F4300"/>
            </a:solidFill>
            <a:ln w="9525">
              <a:noFill/>
              <a:round/>
              <a:headEnd/>
              <a:tailEnd/>
            </a:ln>
          </p:spPr>
          <p:txBody>
            <a:bodyPr/>
            <a:lstStyle/>
            <a:p>
              <a:endParaRPr lang="en-US"/>
            </a:p>
          </p:txBody>
        </p:sp>
        <p:sp>
          <p:nvSpPr>
            <p:cNvPr id="717882" name="Freeform 58"/>
            <p:cNvSpPr>
              <a:spLocks/>
            </p:cNvSpPr>
            <p:nvPr/>
          </p:nvSpPr>
          <p:spPr bwMode="auto">
            <a:xfrm>
              <a:off x="2749" y="3000"/>
              <a:ext cx="93" cy="67"/>
            </a:xfrm>
            <a:custGeom>
              <a:avLst/>
              <a:gdLst/>
              <a:ahLst/>
              <a:cxnLst>
                <a:cxn ang="0">
                  <a:pos x="150" y="19"/>
                </a:cxn>
                <a:cxn ang="0">
                  <a:pos x="9" y="0"/>
                </a:cxn>
                <a:cxn ang="0">
                  <a:pos x="0" y="97"/>
                </a:cxn>
                <a:cxn ang="0">
                  <a:pos x="186" y="133"/>
                </a:cxn>
                <a:cxn ang="0">
                  <a:pos x="150" y="19"/>
                </a:cxn>
                <a:cxn ang="0">
                  <a:pos x="150" y="19"/>
                </a:cxn>
              </a:cxnLst>
              <a:rect l="0" t="0" r="r" b="b"/>
              <a:pathLst>
                <a:path w="186" h="133">
                  <a:moveTo>
                    <a:pt x="150" y="19"/>
                  </a:moveTo>
                  <a:lnTo>
                    <a:pt x="9" y="0"/>
                  </a:lnTo>
                  <a:lnTo>
                    <a:pt x="0" y="97"/>
                  </a:lnTo>
                  <a:lnTo>
                    <a:pt x="186" y="133"/>
                  </a:lnTo>
                  <a:lnTo>
                    <a:pt x="150" y="19"/>
                  </a:lnTo>
                  <a:lnTo>
                    <a:pt x="150" y="19"/>
                  </a:lnTo>
                  <a:close/>
                </a:path>
              </a:pathLst>
            </a:custGeom>
            <a:solidFill>
              <a:srgbClr val="4F4300"/>
            </a:solidFill>
            <a:ln w="9525">
              <a:noFill/>
              <a:round/>
              <a:headEnd/>
              <a:tailEnd/>
            </a:ln>
          </p:spPr>
          <p:txBody>
            <a:bodyPr/>
            <a:lstStyle/>
            <a:p>
              <a:endParaRPr lang="en-US"/>
            </a:p>
          </p:txBody>
        </p:sp>
        <p:sp>
          <p:nvSpPr>
            <p:cNvPr id="717883" name="Freeform 59"/>
            <p:cNvSpPr>
              <a:spLocks/>
            </p:cNvSpPr>
            <p:nvPr/>
          </p:nvSpPr>
          <p:spPr bwMode="auto">
            <a:xfrm>
              <a:off x="2966" y="2996"/>
              <a:ext cx="92" cy="97"/>
            </a:xfrm>
            <a:custGeom>
              <a:avLst/>
              <a:gdLst/>
              <a:ahLst/>
              <a:cxnLst>
                <a:cxn ang="0">
                  <a:pos x="0" y="70"/>
                </a:cxn>
                <a:cxn ang="0">
                  <a:pos x="150" y="0"/>
                </a:cxn>
                <a:cxn ang="0">
                  <a:pos x="184" y="87"/>
                </a:cxn>
                <a:cxn ang="0">
                  <a:pos x="0" y="194"/>
                </a:cxn>
                <a:cxn ang="0">
                  <a:pos x="0" y="70"/>
                </a:cxn>
                <a:cxn ang="0">
                  <a:pos x="0" y="70"/>
                </a:cxn>
              </a:cxnLst>
              <a:rect l="0" t="0" r="r" b="b"/>
              <a:pathLst>
                <a:path w="184" h="194">
                  <a:moveTo>
                    <a:pt x="0" y="70"/>
                  </a:moveTo>
                  <a:lnTo>
                    <a:pt x="150" y="0"/>
                  </a:lnTo>
                  <a:lnTo>
                    <a:pt x="184" y="87"/>
                  </a:lnTo>
                  <a:lnTo>
                    <a:pt x="0" y="194"/>
                  </a:lnTo>
                  <a:lnTo>
                    <a:pt x="0" y="70"/>
                  </a:lnTo>
                  <a:lnTo>
                    <a:pt x="0" y="70"/>
                  </a:lnTo>
                  <a:close/>
                </a:path>
              </a:pathLst>
            </a:custGeom>
            <a:solidFill>
              <a:srgbClr val="4F4300"/>
            </a:solidFill>
            <a:ln w="9525">
              <a:noFill/>
              <a:round/>
              <a:headEnd/>
              <a:tailEnd/>
            </a:ln>
          </p:spPr>
          <p:txBody>
            <a:bodyPr/>
            <a:lstStyle/>
            <a:p>
              <a:endParaRPr lang="en-US"/>
            </a:p>
          </p:txBody>
        </p:sp>
        <p:sp>
          <p:nvSpPr>
            <p:cNvPr id="717884" name="Freeform 60"/>
            <p:cNvSpPr>
              <a:spLocks/>
            </p:cNvSpPr>
            <p:nvPr/>
          </p:nvSpPr>
          <p:spPr bwMode="auto">
            <a:xfrm>
              <a:off x="2952" y="3186"/>
              <a:ext cx="75" cy="79"/>
            </a:xfrm>
            <a:custGeom>
              <a:avLst/>
              <a:gdLst/>
              <a:ahLst/>
              <a:cxnLst>
                <a:cxn ang="0">
                  <a:pos x="0" y="0"/>
                </a:cxn>
                <a:cxn ang="0">
                  <a:pos x="151" y="34"/>
                </a:cxn>
                <a:cxn ang="0">
                  <a:pos x="133" y="158"/>
                </a:cxn>
                <a:cxn ang="0">
                  <a:pos x="10" y="123"/>
                </a:cxn>
                <a:cxn ang="0">
                  <a:pos x="0" y="0"/>
                </a:cxn>
                <a:cxn ang="0">
                  <a:pos x="0" y="0"/>
                </a:cxn>
              </a:cxnLst>
              <a:rect l="0" t="0" r="r" b="b"/>
              <a:pathLst>
                <a:path w="151" h="158">
                  <a:moveTo>
                    <a:pt x="0" y="0"/>
                  </a:moveTo>
                  <a:lnTo>
                    <a:pt x="151" y="34"/>
                  </a:lnTo>
                  <a:lnTo>
                    <a:pt x="133" y="158"/>
                  </a:lnTo>
                  <a:lnTo>
                    <a:pt x="10" y="123"/>
                  </a:lnTo>
                  <a:lnTo>
                    <a:pt x="0" y="0"/>
                  </a:lnTo>
                  <a:lnTo>
                    <a:pt x="0" y="0"/>
                  </a:lnTo>
                  <a:close/>
                </a:path>
              </a:pathLst>
            </a:custGeom>
            <a:solidFill>
              <a:srgbClr val="4F4300"/>
            </a:solidFill>
            <a:ln w="9525">
              <a:noFill/>
              <a:round/>
              <a:headEnd/>
              <a:tailEnd/>
            </a:ln>
          </p:spPr>
          <p:txBody>
            <a:bodyPr/>
            <a:lstStyle/>
            <a:p>
              <a:endParaRPr lang="en-US"/>
            </a:p>
          </p:txBody>
        </p:sp>
        <p:sp>
          <p:nvSpPr>
            <p:cNvPr id="717885" name="Freeform 61"/>
            <p:cNvSpPr>
              <a:spLocks/>
            </p:cNvSpPr>
            <p:nvPr/>
          </p:nvSpPr>
          <p:spPr bwMode="auto">
            <a:xfrm>
              <a:off x="2520" y="3248"/>
              <a:ext cx="123" cy="71"/>
            </a:xfrm>
            <a:custGeom>
              <a:avLst/>
              <a:gdLst/>
              <a:ahLst/>
              <a:cxnLst>
                <a:cxn ang="0">
                  <a:pos x="248" y="35"/>
                </a:cxn>
                <a:cxn ang="0">
                  <a:pos x="8" y="0"/>
                </a:cxn>
                <a:cxn ang="0">
                  <a:pos x="0" y="97"/>
                </a:cxn>
                <a:cxn ang="0">
                  <a:pos x="238" y="141"/>
                </a:cxn>
                <a:cxn ang="0">
                  <a:pos x="248" y="35"/>
                </a:cxn>
                <a:cxn ang="0">
                  <a:pos x="248" y="35"/>
                </a:cxn>
              </a:cxnLst>
              <a:rect l="0" t="0" r="r" b="b"/>
              <a:pathLst>
                <a:path w="248" h="141">
                  <a:moveTo>
                    <a:pt x="248" y="35"/>
                  </a:moveTo>
                  <a:lnTo>
                    <a:pt x="8" y="0"/>
                  </a:lnTo>
                  <a:lnTo>
                    <a:pt x="0" y="97"/>
                  </a:lnTo>
                  <a:lnTo>
                    <a:pt x="238" y="141"/>
                  </a:lnTo>
                  <a:lnTo>
                    <a:pt x="248" y="35"/>
                  </a:lnTo>
                  <a:lnTo>
                    <a:pt x="248" y="35"/>
                  </a:lnTo>
                  <a:close/>
                </a:path>
              </a:pathLst>
            </a:custGeom>
            <a:solidFill>
              <a:srgbClr val="4F4300"/>
            </a:solidFill>
            <a:ln w="9525">
              <a:noFill/>
              <a:round/>
              <a:headEnd/>
              <a:tailEnd/>
            </a:ln>
          </p:spPr>
          <p:txBody>
            <a:bodyPr/>
            <a:lstStyle/>
            <a:p>
              <a:endParaRPr lang="en-US"/>
            </a:p>
          </p:txBody>
        </p:sp>
        <p:sp>
          <p:nvSpPr>
            <p:cNvPr id="717886" name="Freeform 62"/>
            <p:cNvSpPr>
              <a:spLocks/>
            </p:cNvSpPr>
            <p:nvPr/>
          </p:nvSpPr>
          <p:spPr bwMode="auto">
            <a:xfrm>
              <a:off x="3839" y="3279"/>
              <a:ext cx="102" cy="61"/>
            </a:xfrm>
            <a:custGeom>
              <a:avLst/>
              <a:gdLst/>
              <a:ahLst/>
              <a:cxnLst>
                <a:cxn ang="0">
                  <a:pos x="0" y="10"/>
                </a:cxn>
                <a:cxn ang="0">
                  <a:pos x="194" y="0"/>
                </a:cxn>
                <a:cxn ang="0">
                  <a:pos x="203" y="107"/>
                </a:cxn>
                <a:cxn ang="0">
                  <a:pos x="0" y="124"/>
                </a:cxn>
                <a:cxn ang="0">
                  <a:pos x="0" y="10"/>
                </a:cxn>
                <a:cxn ang="0">
                  <a:pos x="0" y="10"/>
                </a:cxn>
              </a:cxnLst>
              <a:rect l="0" t="0" r="r" b="b"/>
              <a:pathLst>
                <a:path w="203" h="124">
                  <a:moveTo>
                    <a:pt x="0" y="10"/>
                  </a:moveTo>
                  <a:lnTo>
                    <a:pt x="194" y="0"/>
                  </a:lnTo>
                  <a:lnTo>
                    <a:pt x="203" y="107"/>
                  </a:lnTo>
                  <a:lnTo>
                    <a:pt x="0" y="124"/>
                  </a:lnTo>
                  <a:lnTo>
                    <a:pt x="0" y="10"/>
                  </a:lnTo>
                  <a:lnTo>
                    <a:pt x="0" y="10"/>
                  </a:lnTo>
                  <a:close/>
                </a:path>
              </a:pathLst>
            </a:custGeom>
            <a:solidFill>
              <a:srgbClr val="125212"/>
            </a:solidFill>
            <a:ln w="9525">
              <a:noFill/>
              <a:round/>
              <a:headEnd/>
              <a:tailEnd/>
            </a:ln>
          </p:spPr>
          <p:txBody>
            <a:bodyPr/>
            <a:lstStyle/>
            <a:p>
              <a:endParaRPr lang="en-US"/>
            </a:p>
          </p:txBody>
        </p:sp>
        <p:sp>
          <p:nvSpPr>
            <p:cNvPr id="717887" name="Freeform 63"/>
            <p:cNvSpPr>
              <a:spLocks/>
            </p:cNvSpPr>
            <p:nvPr/>
          </p:nvSpPr>
          <p:spPr bwMode="auto">
            <a:xfrm>
              <a:off x="3575" y="3200"/>
              <a:ext cx="82" cy="83"/>
            </a:xfrm>
            <a:custGeom>
              <a:avLst/>
              <a:gdLst/>
              <a:ahLst/>
              <a:cxnLst>
                <a:cxn ang="0">
                  <a:pos x="157" y="78"/>
                </a:cxn>
                <a:cxn ang="0">
                  <a:pos x="34" y="0"/>
                </a:cxn>
                <a:cxn ang="0">
                  <a:pos x="0" y="88"/>
                </a:cxn>
                <a:cxn ang="0">
                  <a:pos x="163" y="168"/>
                </a:cxn>
                <a:cxn ang="0">
                  <a:pos x="157" y="78"/>
                </a:cxn>
                <a:cxn ang="0">
                  <a:pos x="157" y="78"/>
                </a:cxn>
              </a:cxnLst>
              <a:rect l="0" t="0" r="r" b="b"/>
              <a:pathLst>
                <a:path w="163" h="168">
                  <a:moveTo>
                    <a:pt x="157" y="78"/>
                  </a:moveTo>
                  <a:lnTo>
                    <a:pt x="34" y="0"/>
                  </a:lnTo>
                  <a:lnTo>
                    <a:pt x="0" y="88"/>
                  </a:lnTo>
                  <a:lnTo>
                    <a:pt x="163" y="168"/>
                  </a:lnTo>
                  <a:lnTo>
                    <a:pt x="157" y="78"/>
                  </a:lnTo>
                  <a:lnTo>
                    <a:pt x="157" y="78"/>
                  </a:lnTo>
                  <a:close/>
                </a:path>
              </a:pathLst>
            </a:custGeom>
            <a:solidFill>
              <a:srgbClr val="125212"/>
            </a:solidFill>
            <a:ln w="9525">
              <a:noFill/>
              <a:round/>
              <a:headEnd/>
              <a:tailEnd/>
            </a:ln>
          </p:spPr>
          <p:txBody>
            <a:bodyPr/>
            <a:lstStyle/>
            <a:p>
              <a:endParaRPr lang="en-US"/>
            </a:p>
          </p:txBody>
        </p:sp>
        <p:sp>
          <p:nvSpPr>
            <p:cNvPr id="717888" name="Freeform 64"/>
            <p:cNvSpPr>
              <a:spLocks/>
            </p:cNvSpPr>
            <p:nvPr/>
          </p:nvSpPr>
          <p:spPr bwMode="auto">
            <a:xfrm>
              <a:off x="3451" y="3487"/>
              <a:ext cx="84" cy="43"/>
            </a:xfrm>
            <a:custGeom>
              <a:avLst/>
              <a:gdLst/>
              <a:ahLst/>
              <a:cxnLst>
                <a:cxn ang="0">
                  <a:pos x="168" y="18"/>
                </a:cxn>
                <a:cxn ang="0">
                  <a:pos x="0" y="0"/>
                </a:cxn>
                <a:cxn ang="0">
                  <a:pos x="0" y="71"/>
                </a:cxn>
                <a:cxn ang="0">
                  <a:pos x="158" y="88"/>
                </a:cxn>
                <a:cxn ang="0">
                  <a:pos x="168" y="18"/>
                </a:cxn>
                <a:cxn ang="0">
                  <a:pos x="168" y="18"/>
                </a:cxn>
              </a:cxnLst>
              <a:rect l="0" t="0" r="r" b="b"/>
              <a:pathLst>
                <a:path w="168" h="88">
                  <a:moveTo>
                    <a:pt x="168" y="18"/>
                  </a:moveTo>
                  <a:lnTo>
                    <a:pt x="0" y="0"/>
                  </a:lnTo>
                  <a:lnTo>
                    <a:pt x="0" y="71"/>
                  </a:lnTo>
                  <a:lnTo>
                    <a:pt x="158" y="88"/>
                  </a:lnTo>
                  <a:lnTo>
                    <a:pt x="168" y="18"/>
                  </a:lnTo>
                  <a:lnTo>
                    <a:pt x="168" y="18"/>
                  </a:lnTo>
                  <a:close/>
                </a:path>
              </a:pathLst>
            </a:custGeom>
            <a:solidFill>
              <a:srgbClr val="125212"/>
            </a:solidFill>
            <a:ln w="9525">
              <a:noFill/>
              <a:round/>
              <a:headEnd/>
              <a:tailEnd/>
            </a:ln>
          </p:spPr>
          <p:txBody>
            <a:bodyPr/>
            <a:lstStyle/>
            <a:p>
              <a:endParaRPr lang="en-US"/>
            </a:p>
          </p:txBody>
        </p:sp>
        <p:sp>
          <p:nvSpPr>
            <p:cNvPr id="717889" name="Freeform 65"/>
            <p:cNvSpPr>
              <a:spLocks/>
            </p:cNvSpPr>
            <p:nvPr/>
          </p:nvSpPr>
          <p:spPr bwMode="auto">
            <a:xfrm>
              <a:off x="4378" y="3261"/>
              <a:ext cx="110" cy="53"/>
            </a:xfrm>
            <a:custGeom>
              <a:avLst/>
              <a:gdLst/>
              <a:ahLst/>
              <a:cxnLst>
                <a:cxn ang="0">
                  <a:pos x="17" y="0"/>
                </a:cxn>
                <a:cxn ang="0">
                  <a:pos x="220" y="0"/>
                </a:cxn>
                <a:cxn ang="0">
                  <a:pos x="220" y="105"/>
                </a:cxn>
                <a:cxn ang="0">
                  <a:pos x="0" y="105"/>
                </a:cxn>
                <a:cxn ang="0">
                  <a:pos x="17" y="0"/>
                </a:cxn>
                <a:cxn ang="0">
                  <a:pos x="17" y="0"/>
                </a:cxn>
              </a:cxnLst>
              <a:rect l="0" t="0" r="r" b="b"/>
              <a:pathLst>
                <a:path w="220" h="105">
                  <a:moveTo>
                    <a:pt x="17" y="0"/>
                  </a:moveTo>
                  <a:lnTo>
                    <a:pt x="220" y="0"/>
                  </a:lnTo>
                  <a:lnTo>
                    <a:pt x="220" y="105"/>
                  </a:lnTo>
                  <a:lnTo>
                    <a:pt x="0" y="105"/>
                  </a:lnTo>
                  <a:lnTo>
                    <a:pt x="17" y="0"/>
                  </a:lnTo>
                  <a:lnTo>
                    <a:pt x="17" y="0"/>
                  </a:lnTo>
                  <a:close/>
                </a:path>
              </a:pathLst>
            </a:custGeom>
            <a:solidFill>
              <a:srgbClr val="4F4300"/>
            </a:solidFill>
            <a:ln w="9525">
              <a:noFill/>
              <a:round/>
              <a:headEnd/>
              <a:tailEnd/>
            </a:ln>
          </p:spPr>
          <p:txBody>
            <a:bodyPr/>
            <a:lstStyle/>
            <a:p>
              <a:endParaRPr lang="en-US"/>
            </a:p>
          </p:txBody>
        </p:sp>
        <p:sp>
          <p:nvSpPr>
            <p:cNvPr id="717890" name="Freeform 66"/>
            <p:cNvSpPr>
              <a:spLocks/>
            </p:cNvSpPr>
            <p:nvPr/>
          </p:nvSpPr>
          <p:spPr bwMode="auto">
            <a:xfrm>
              <a:off x="4086" y="3376"/>
              <a:ext cx="107" cy="62"/>
            </a:xfrm>
            <a:custGeom>
              <a:avLst/>
              <a:gdLst/>
              <a:ahLst/>
              <a:cxnLst>
                <a:cxn ang="0">
                  <a:pos x="213" y="17"/>
                </a:cxn>
                <a:cxn ang="0">
                  <a:pos x="10" y="0"/>
                </a:cxn>
                <a:cxn ang="0">
                  <a:pos x="0" y="78"/>
                </a:cxn>
                <a:cxn ang="0">
                  <a:pos x="200" y="124"/>
                </a:cxn>
                <a:cxn ang="0">
                  <a:pos x="213" y="17"/>
                </a:cxn>
                <a:cxn ang="0">
                  <a:pos x="213" y="17"/>
                </a:cxn>
              </a:cxnLst>
              <a:rect l="0" t="0" r="r" b="b"/>
              <a:pathLst>
                <a:path w="213" h="124">
                  <a:moveTo>
                    <a:pt x="213" y="17"/>
                  </a:moveTo>
                  <a:lnTo>
                    <a:pt x="10" y="0"/>
                  </a:lnTo>
                  <a:lnTo>
                    <a:pt x="0" y="78"/>
                  </a:lnTo>
                  <a:lnTo>
                    <a:pt x="200" y="124"/>
                  </a:lnTo>
                  <a:lnTo>
                    <a:pt x="213" y="17"/>
                  </a:lnTo>
                  <a:lnTo>
                    <a:pt x="213" y="17"/>
                  </a:lnTo>
                  <a:close/>
                </a:path>
              </a:pathLst>
            </a:custGeom>
            <a:solidFill>
              <a:srgbClr val="4F4300"/>
            </a:solidFill>
            <a:ln w="9525">
              <a:noFill/>
              <a:round/>
              <a:headEnd/>
              <a:tailEnd/>
            </a:ln>
          </p:spPr>
          <p:txBody>
            <a:bodyPr/>
            <a:lstStyle/>
            <a:p>
              <a:endParaRPr lang="en-US"/>
            </a:p>
          </p:txBody>
        </p:sp>
        <p:sp>
          <p:nvSpPr>
            <p:cNvPr id="717891" name="Freeform 67"/>
            <p:cNvSpPr>
              <a:spLocks/>
            </p:cNvSpPr>
            <p:nvPr/>
          </p:nvSpPr>
          <p:spPr bwMode="auto">
            <a:xfrm>
              <a:off x="4537" y="3464"/>
              <a:ext cx="75" cy="88"/>
            </a:xfrm>
            <a:custGeom>
              <a:avLst/>
              <a:gdLst/>
              <a:ahLst/>
              <a:cxnLst>
                <a:cxn ang="0">
                  <a:pos x="0" y="72"/>
                </a:cxn>
                <a:cxn ang="0">
                  <a:pos x="107" y="0"/>
                </a:cxn>
                <a:cxn ang="0">
                  <a:pos x="150" y="89"/>
                </a:cxn>
                <a:cxn ang="0">
                  <a:pos x="27" y="177"/>
                </a:cxn>
                <a:cxn ang="0">
                  <a:pos x="0" y="72"/>
                </a:cxn>
                <a:cxn ang="0">
                  <a:pos x="0" y="72"/>
                </a:cxn>
              </a:cxnLst>
              <a:rect l="0" t="0" r="r" b="b"/>
              <a:pathLst>
                <a:path w="150" h="177">
                  <a:moveTo>
                    <a:pt x="0" y="72"/>
                  </a:moveTo>
                  <a:lnTo>
                    <a:pt x="107" y="0"/>
                  </a:lnTo>
                  <a:lnTo>
                    <a:pt x="150" y="89"/>
                  </a:lnTo>
                  <a:lnTo>
                    <a:pt x="27" y="177"/>
                  </a:lnTo>
                  <a:lnTo>
                    <a:pt x="0" y="72"/>
                  </a:lnTo>
                  <a:lnTo>
                    <a:pt x="0" y="72"/>
                  </a:lnTo>
                  <a:close/>
                </a:path>
              </a:pathLst>
            </a:custGeom>
            <a:solidFill>
              <a:srgbClr val="4F4300"/>
            </a:solidFill>
            <a:ln w="9525">
              <a:noFill/>
              <a:round/>
              <a:headEnd/>
              <a:tailEnd/>
            </a:ln>
          </p:spPr>
          <p:txBody>
            <a:bodyPr/>
            <a:lstStyle/>
            <a:p>
              <a:endParaRPr lang="en-US"/>
            </a:p>
          </p:txBody>
        </p:sp>
        <p:sp>
          <p:nvSpPr>
            <p:cNvPr id="717892" name="Freeform 68"/>
            <p:cNvSpPr>
              <a:spLocks/>
            </p:cNvSpPr>
            <p:nvPr/>
          </p:nvSpPr>
          <p:spPr bwMode="auto">
            <a:xfrm>
              <a:off x="4226" y="3650"/>
              <a:ext cx="90" cy="62"/>
            </a:xfrm>
            <a:custGeom>
              <a:avLst/>
              <a:gdLst/>
              <a:ahLst/>
              <a:cxnLst>
                <a:cxn ang="0">
                  <a:pos x="180" y="18"/>
                </a:cxn>
                <a:cxn ang="0">
                  <a:pos x="0" y="0"/>
                </a:cxn>
                <a:cxn ang="0">
                  <a:pos x="13" y="124"/>
                </a:cxn>
                <a:cxn ang="0">
                  <a:pos x="180" y="107"/>
                </a:cxn>
                <a:cxn ang="0">
                  <a:pos x="180" y="18"/>
                </a:cxn>
                <a:cxn ang="0">
                  <a:pos x="180" y="18"/>
                </a:cxn>
              </a:cxnLst>
              <a:rect l="0" t="0" r="r" b="b"/>
              <a:pathLst>
                <a:path w="180" h="124">
                  <a:moveTo>
                    <a:pt x="180" y="18"/>
                  </a:moveTo>
                  <a:lnTo>
                    <a:pt x="0" y="0"/>
                  </a:lnTo>
                  <a:lnTo>
                    <a:pt x="13" y="124"/>
                  </a:lnTo>
                  <a:lnTo>
                    <a:pt x="180" y="107"/>
                  </a:lnTo>
                  <a:lnTo>
                    <a:pt x="180" y="18"/>
                  </a:lnTo>
                  <a:lnTo>
                    <a:pt x="180" y="18"/>
                  </a:lnTo>
                  <a:close/>
                </a:path>
              </a:pathLst>
            </a:custGeom>
            <a:solidFill>
              <a:srgbClr val="4F4300"/>
            </a:solidFill>
            <a:ln w="9525">
              <a:noFill/>
              <a:round/>
              <a:headEnd/>
              <a:tailEnd/>
            </a:ln>
          </p:spPr>
          <p:txBody>
            <a:bodyPr/>
            <a:lstStyle/>
            <a:p>
              <a:endParaRPr lang="en-US"/>
            </a:p>
          </p:txBody>
        </p:sp>
        <p:sp>
          <p:nvSpPr>
            <p:cNvPr id="717893" name="Freeform 69"/>
            <p:cNvSpPr>
              <a:spLocks/>
            </p:cNvSpPr>
            <p:nvPr/>
          </p:nvSpPr>
          <p:spPr bwMode="auto">
            <a:xfrm>
              <a:off x="4333" y="3434"/>
              <a:ext cx="93" cy="75"/>
            </a:xfrm>
            <a:custGeom>
              <a:avLst/>
              <a:gdLst/>
              <a:ahLst/>
              <a:cxnLst>
                <a:cxn ang="0">
                  <a:pos x="187" y="53"/>
                </a:cxn>
                <a:cxn ang="0">
                  <a:pos x="46" y="0"/>
                </a:cxn>
                <a:cxn ang="0">
                  <a:pos x="0" y="80"/>
                </a:cxn>
                <a:cxn ang="0">
                  <a:pos x="151" y="150"/>
                </a:cxn>
                <a:cxn ang="0">
                  <a:pos x="187" y="53"/>
                </a:cxn>
                <a:cxn ang="0">
                  <a:pos x="187" y="53"/>
                </a:cxn>
              </a:cxnLst>
              <a:rect l="0" t="0" r="r" b="b"/>
              <a:pathLst>
                <a:path w="187" h="150">
                  <a:moveTo>
                    <a:pt x="187" y="53"/>
                  </a:moveTo>
                  <a:lnTo>
                    <a:pt x="46" y="0"/>
                  </a:lnTo>
                  <a:lnTo>
                    <a:pt x="0" y="80"/>
                  </a:lnTo>
                  <a:lnTo>
                    <a:pt x="151" y="150"/>
                  </a:lnTo>
                  <a:lnTo>
                    <a:pt x="187" y="53"/>
                  </a:lnTo>
                  <a:lnTo>
                    <a:pt x="187" y="53"/>
                  </a:lnTo>
                  <a:close/>
                </a:path>
              </a:pathLst>
            </a:custGeom>
            <a:solidFill>
              <a:srgbClr val="4F4300"/>
            </a:solidFill>
            <a:ln w="9525">
              <a:noFill/>
              <a:round/>
              <a:headEnd/>
              <a:tailEnd/>
            </a:ln>
          </p:spPr>
          <p:txBody>
            <a:bodyPr/>
            <a:lstStyle/>
            <a:p>
              <a:endParaRPr lang="en-US"/>
            </a:p>
          </p:txBody>
        </p:sp>
        <p:sp>
          <p:nvSpPr>
            <p:cNvPr id="717894" name="Freeform 70"/>
            <p:cNvSpPr>
              <a:spLocks/>
            </p:cNvSpPr>
            <p:nvPr/>
          </p:nvSpPr>
          <p:spPr bwMode="auto">
            <a:xfrm>
              <a:off x="4258" y="3128"/>
              <a:ext cx="93" cy="97"/>
            </a:xfrm>
            <a:custGeom>
              <a:avLst/>
              <a:gdLst/>
              <a:ahLst/>
              <a:cxnLst>
                <a:cxn ang="0">
                  <a:pos x="187" y="116"/>
                </a:cxn>
                <a:cxn ang="0">
                  <a:pos x="63" y="0"/>
                </a:cxn>
                <a:cxn ang="0">
                  <a:pos x="0" y="63"/>
                </a:cxn>
                <a:cxn ang="0">
                  <a:pos x="116" y="194"/>
                </a:cxn>
                <a:cxn ang="0">
                  <a:pos x="187" y="116"/>
                </a:cxn>
                <a:cxn ang="0">
                  <a:pos x="187" y="116"/>
                </a:cxn>
              </a:cxnLst>
              <a:rect l="0" t="0" r="r" b="b"/>
              <a:pathLst>
                <a:path w="187" h="194">
                  <a:moveTo>
                    <a:pt x="187" y="116"/>
                  </a:moveTo>
                  <a:lnTo>
                    <a:pt x="63" y="0"/>
                  </a:lnTo>
                  <a:lnTo>
                    <a:pt x="0" y="63"/>
                  </a:lnTo>
                  <a:lnTo>
                    <a:pt x="116" y="194"/>
                  </a:lnTo>
                  <a:lnTo>
                    <a:pt x="187" y="116"/>
                  </a:lnTo>
                  <a:lnTo>
                    <a:pt x="187" y="116"/>
                  </a:lnTo>
                  <a:close/>
                </a:path>
              </a:pathLst>
            </a:custGeom>
            <a:solidFill>
              <a:srgbClr val="4F4300"/>
            </a:solidFill>
            <a:ln w="9525">
              <a:noFill/>
              <a:round/>
              <a:headEnd/>
              <a:tailEnd/>
            </a:ln>
          </p:spPr>
          <p:txBody>
            <a:bodyPr/>
            <a:lstStyle/>
            <a:p>
              <a:endParaRPr lang="en-US"/>
            </a:p>
          </p:txBody>
        </p:sp>
        <p:sp>
          <p:nvSpPr>
            <p:cNvPr id="717895" name="Freeform 71"/>
            <p:cNvSpPr>
              <a:spLocks/>
            </p:cNvSpPr>
            <p:nvPr/>
          </p:nvSpPr>
          <p:spPr bwMode="auto">
            <a:xfrm>
              <a:off x="3672" y="3672"/>
              <a:ext cx="79" cy="49"/>
            </a:xfrm>
            <a:custGeom>
              <a:avLst/>
              <a:gdLst/>
              <a:ahLst/>
              <a:cxnLst>
                <a:cxn ang="0">
                  <a:pos x="10" y="0"/>
                </a:cxn>
                <a:cxn ang="0">
                  <a:pos x="158" y="17"/>
                </a:cxn>
                <a:cxn ang="0">
                  <a:pos x="151" y="97"/>
                </a:cxn>
                <a:cxn ang="0">
                  <a:pos x="0" y="89"/>
                </a:cxn>
                <a:cxn ang="0">
                  <a:pos x="10" y="0"/>
                </a:cxn>
                <a:cxn ang="0">
                  <a:pos x="10" y="0"/>
                </a:cxn>
              </a:cxnLst>
              <a:rect l="0" t="0" r="r" b="b"/>
              <a:pathLst>
                <a:path w="158" h="97">
                  <a:moveTo>
                    <a:pt x="10" y="0"/>
                  </a:moveTo>
                  <a:lnTo>
                    <a:pt x="158" y="17"/>
                  </a:lnTo>
                  <a:lnTo>
                    <a:pt x="151" y="97"/>
                  </a:lnTo>
                  <a:lnTo>
                    <a:pt x="0" y="89"/>
                  </a:lnTo>
                  <a:lnTo>
                    <a:pt x="10" y="0"/>
                  </a:lnTo>
                  <a:lnTo>
                    <a:pt x="10" y="0"/>
                  </a:lnTo>
                  <a:close/>
                </a:path>
              </a:pathLst>
            </a:custGeom>
            <a:solidFill>
              <a:srgbClr val="125212"/>
            </a:solidFill>
            <a:ln w="9525">
              <a:noFill/>
              <a:round/>
              <a:headEnd/>
              <a:tailEnd/>
            </a:ln>
          </p:spPr>
          <p:txBody>
            <a:bodyPr/>
            <a:lstStyle/>
            <a:p>
              <a:endParaRPr lang="en-US"/>
            </a:p>
          </p:txBody>
        </p:sp>
      </p:grpSp>
      <p:grpSp>
        <p:nvGrpSpPr>
          <p:cNvPr id="4" name="Group 72"/>
          <p:cNvGrpSpPr>
            <a:grpSpLocks/>
          </p:cNvGrpSpPr>
          <p:nvPr/>
        </p:nvGrpSpPr>
        <p:grpSpPr bwMode="auto">
          <a:xfrm>
            <a:off x="6705600" y="5287963"/>
            <a:ext cx="4043363" cy="1570037"/>
            <a:chOff x="2158" y="2912"/>
            <a:chExt cx="2547" cy="989"/>
          </a:xfrm>
        </p:grpSpPr>
        <p:sp>
          <p:nvSpPr>
            <p:cNvPr id="717897" name="Freeform 73"/>
            <p:cNvSpPr>
              <a:spLocks/>
            </p:cNvSpPr>
            <p:nvPr/>
          </p:nvSpPr>
          <p:spPr bwMode="auto">
            <a:xfrm>
              <a:off x="2158" y="3623"/>
              <a:ext cx="2547" cy="278"/>
            </a:xfrm>
            <a:custGeom>
              <a:avLst/>
              <a:gdLst/>
              <a:ahLst/>
              <a:cxnLst>
                <a:cxn ang="0">
                  <a:pos x="0" y="4"/>
                </a:cxn>
                <a:cxn ang="0">
                  <a:pos x="5087" y="0"/>
                </a:cxn>
                <a:cxn ang="0">
                  <a:pos x="5095" y="557"/>
                </a:cxn>
                <a:cxn ang="0">
                  <a:pos x="4" y="531"/>
                </a:cxn>
                <a:cxn ang="0">
                  <a:pos x="0" y="4"/>
                </a:cxn>
                <a:cxn ang="0">
                  <a:pos x="0" y="4"/>
                </a:cxn>
              </a:cxnLst>
              <a:rect l="0" t="0" r="r" b="b"/>
              <a:pathLst>
                <a:path w="5095" h="557">
                  <a:moveTo>
                    <a:pt x="0" y="4"/>
                  </a:moveTo>
                  <a:lnTo>
                    <a:pt x="5087" y="0"/>
                  </a:lnTo>
                  <a:lnTo>
                    <a:pt x="5095" y="557"/>
                  </a:lnTo>
                  <a:lnTo>
                    <a:pt x="4" y="531"/>
                  </a:lnTo>
                  <a:lnTo>
                    <a:pt x="0" y="4"/>
                  </a:lnTo>
                  <a:lnTo>
                    <a:pt x="0" y="4"/>
                  </a:lnTo>
                  <a:close/>
                </a:path>
              </a:pathLst>
            </a:custGeom>
            <a:solidFill>
              <a:srgbClr val="FFCC7F"/>
            </a:solidFill>
            <a:ln w="9525">
              <a:noFill/>
              <a:round/>
              <a:headEnd/>
              <a:tailEnd/>
            </a:ln>
          </p:spPr>
          <p:txBody>
            <a:bodyPr/>
            <a:lstStyle/>
            <a:p>
              <a:endParaRPr lang="en-US"/>
            </a:p>
          </p:txBody>
        </p:sp>
        <p:sp>
          <p:nvSpPr>
            <p:cNvPr id="717898" name="Freeform 74"/>
            <p:cNvSpPr>
              <a:spLocks/>
            </p:cNvSpPr>
            <p:nvPr/>
          </p:nvSpPr>
          <p:spPr bwMode="auto">
            <a:xfrm>
              <a:off x="3164" y="3721"/>
              <a:ext cx="190" cy="66"/>
            </a:xfrm>
            <a:custGeom>
              <a:avLst/>
              <a:gdLst/>
              <a:ahLst/>
              <a:cxnLst>
                <a:cxn ang="0">
                  <a:pos x="0" y="17"/>
                </a:cxn>
                <a:cxn ang="0">
                  <a:pos x="381" y="0"/>
                </a:cxn>
                <a:cxn ang="0">
                  <a:pos x="381" y="107"/>
                </a:cxn>
                <a:cxn ang="0">
                  <a:pos x="0" y="133"/>
                </a:cxn>
                <a:cxn ang="0">
                  <a:pos x="0" y="17"/>
                </a:cxn>
                <a:cxn ang="0">
                  <a:pos x="0" y="17"/>
                </a:cxn>
              </a:cxnLst>
              <a:rect l="0" t="0" r="r" b="b"/>
              <a:pathLst>
                <a:path w="381" h="133">
                  <a:moveTo>
                    <a:pt x="0" y="17"/>
                  </a:moveTo>
                  <a:lnTo>
                    <a:pt x="381" y="0"/>
                  </a:lnTo>
                  <a:lnTo>
                    <a:pt x="381" y="107"/>
                  </a:lnTo>
                  <a:lnTo>
                    <a:pt x="0" y="133"/>
                  </a:lnTo>
                  <a:lnTo>
                    <a:pt x="0" y="17"/>
                  </a:lnTo>
                  <a:lnTo>
                    <a:pt x="0" y="17"/>
                  </a:lnTo>
                  <a:close/>
                </a:path>
              </a:pathLst>
            </a:custGeom>
            <a:solidFill>
              <a:srgbClr val="FFA64D"/>
            </a:solidFill>
            <a:ln w="9525">
              <a:noFill/>
              <a:round/>
              <a:headEnd/>
              <a:tailEnd/>
            </a:ln>
          </p:spPr>
          <p:txBody>
            <a:bodyPr/>
            <a:lstStyle/>
            <a:p>
              <a:endParaRPr lang="en-US"/>
            </a:p>
          </p:txBody>
        </p:sp>
        <p:sp>
          <p:nvSpPr>
            <p:cNvPr id="717899" name="Freeform 75"/>
            <p:cNvSpPr>
              <a:spLocks/>
            </p:cNvSpPr>
            <p:nvPr/>
          </p:nvSpPr>
          <p:spPr bwMode="auto">
            <a:xfrm>
              <a:off x="3897" y="3752"/>
              <a:ext cx="185" cy="62"/>
            </a:xfrm>
            <a:custGeom>
              <a:avLst/>
              <a:gdLst/>
              <a:ahLst/>
              <a:cxnLst>
                <a:cxn ang="0">
                  <a:pos x="8" y="7"/>
                </a:cxn>
                <a:cxn ang="0">
                  <a:pos x="344" y="0"/>
                </a:cxn>
                <a:cxn ang="0">
                  <a:pos x="371" y="123"/>
                </a:cxn>
                <a:cxn ang="0">
                  <a:pos x="0" y="114"/>
                </a:cxn>
                <a:cxn ang="0">
                  <a:pos x="8" y="7"/>
                </a:cxn>
                <a:cxn ang="0">
                  <a:pos x="8" y="7"/>
                </a:cxn>
              </a:cxnLst>
              <a:rect l="0" t="0" r="r" b="b"/>
              <a:pathLst>
                <a:path w="371" h="123">
                  <a:moveTo>
                    <a:pt x="8" y="7"/>
                  </a:moveTo>
                  <a:lnTo>
                    <a:pt x="344" y="0"/>
                  </a:lnTo>
                  <a:lnTo>
                    <a:pt x="371" y="123"/>
                  </a:lnTo>
                  <a:lnTo>
                    <a:pt x="0" y="114"/>
                  </a:lnTo>
                  <a:lnTo>
                    <a:pt x="8" y="7"/>
                  </a:lnTo>
                  <a:lnTo>
                    <a:pt x="8" y="7"/>
                  </a:lnTo>
                  <a:close/>
                </a:path>
              </a:pathLst>
            </a:custGeom>
            <a:solidFill>
              <a:srgbClr val="FFA64D"/>
            </a:solidFill>
            <a:ln w="9525">
              <a:noFill/>
              <a:round/>
              <a:headEnd/>
              <a:tailEnd/>
            </a:ln>
          </p:spPr>
          <p:txBody>
            <a:bodyPr/>
            <a:lstStyle/>
            <a:p>
              <a:endParaRPr lang="en-US"/>
            </a:p>
          </p:txBody>
        </p:sp>
        <p:sp>
          <p:nvSpPr>
            <p:cNvPr id="717900" name="Freeform 76"/>
            <p:cNvSpPr>
              <a:spLocks/>
            </p:cNvSpPr>
            <p:nvPr/>
          </p:nvSpPr>
          <p:spPr bwMode="auto">
            <a:xfrm>
              <a:off x="4510" y="3739"/>
              <a:ext cx="181" cy="57"/>
            </a:xfrm>
            <a:custGeom>
              <a:avLst/>
              <a:gdLst/>
              <a:ahLst/>
              <a:cxnLst>
                <a:cxn ang="0">
                  <a:pos x="10" y="0"/>
                </a:cxn>
                <a:cxn ang="0">
                  <a:pos x="361" y="0"/>
                </a:cxn>
                <a:cxn ang="0">
                  <a:pos x="361" y="114"/>
                </a:cxn>
                <a:cxn ang="0">
                  <a:pos x="0" y="114"/>
                </a:cxn>
                <a:cxn ang="0">
                  <a:pos x="10" y="0"/>
                </a:cxn>
                <a:cxn ang="0">
                  <a:pos x="10" y="0"/>
                </a:cxn>
              </a:cxnLst>
              <a:rect l="0" t="0" r="r" b="b"/>
              <a:pathLst>
                <a:path w="361" h="114">
                  <a:moveTo>
                    <a:pt x="10" y="0"/>
                  </a:moveTo>
                  <a:lnTo>
                    <a:pt x="361" y="0"/>
                  </a:lnTo>
                  <a:lnTo>
                    <a:pt x="361" y="114"/>
                  </a:lnTo>
                  <a:lnTo>
                    <a:pt x="0" y="114"/>
                  </a:lnTo>
                  <a:lnTo>
                    <a:pt x="10" y="0"/>
                  </a:lnTo>
                  <a:lnTo>
                    <a:pt x="10" y="0"/>
                  </a:lnTo>
                  <a:close/>
                </a:path>
              </a:pathLst>
            </a:custGeom>
            <a:solidFill>
              <a:srgbClr val="FFA64D"/>
            </a:solidFill>
            <a:ln w="9525">
              <a:noFill/>
              <a:round/>
              <a:headEnd/>
              <a:tailEnd/>
            </a:ln>
          </p:spPr>
          <p:txBody>
            <a:bodyPr/>
            <a:lstStyle/>
            <a:p>
              <a:endParaRPr lang="en-US"/>
            </a:p>
          </p:txBody>
        </p:sp>
        <p:sp>
          <p:nvSpPr>
            <p:cNvPr id="717901" name="Freeform 77"/>
            <p:cNvSpPr>
              <a:spLocks/>
            </p:cNvSpPr>
            <p:nvPr/>
          </p:nvSpPr>
          <p:spPr bwMode="auto">
            <a:xfrm>
              <a:off x="2193" y="3699"/>
              <a:ext cx="163" cy="66"/>
            </a:xfrm>
            <a:custGeom>
              <a:avLst/>
              <a:gdLst/>
              <a:ahLst/>
              <a:cxnLst>
                <a:cxn ang="0">
                  <a:pos x="0" y="10"/>
                </a:cxn>
                <a:cxn ang="0">
                  <a:pos x="317" y="0"/>
                </a:cxn>
                <a:cxn ang="0">
                  <a:pos x="327" y="124"/>
                </a:cxn>
                <a:cxn ang="0">
                  <a:pos x="0" y="133"/>
                </a:cxn>
                <a:cxn ang="0">
                  <a:pos x="0" y="10"/>
                </a:cxn>
                <a:cxn ang="0">
                  <a:pos x="0" y="10"/>
                </a:cxn>
              </a:cxnLst>
              <a:rect l="0" t="0" r="r" b="b"/>
              <a:pathLst>
                <a:path w="327" h="133">
                  <a:moveTo>
                    <a:pt x="0" y="10"/>
                  </a:moveTo>
                  <a:lnTo>
                    <a:pt x="317" y="0"/>
                  </a:lnTo>
                  <a:lnTo>
                    <a:pt x="327" y="124"/>
                  </a:lnTo>
                  <a:lnTo>
                    <a:pt x="0" y="133"/>
                  </a:lnTo>
                  <a:lnTo>
                    <a:pt x="0" y="10"/>
                  </a:lnTo>
                  <a:lnTo>
                    <a:pt x="0" y="10"/>
                  </a:lnTo>
                  <a:close/>
                </a:path>
              </a:pathLst>
            </a:custGeom>
            <a:solidFill>
              <a:srgbClr val="FFA64D"/>
            </a:solidFill>
            <a:ln w="9525">
              <a:noFill/>
              <a:round/>
              <a:headEnd/>
              <a:tailEnd/>
            </a:ln>
          </p:spPr>
          <p:txBody>
            <a:bodyPr/>
            <a:lstStyle/>
            <a:p>
              <a:endParaRPr lang="en-US"/>
            </a:p>
          </p:txBody>
        </p:sp>
        <p:sp>
          <p:nvSpPr>
            <p:cNvPr id="717902" name="Freeform 78"/>
            <p:cNvSpPr>
              <a:spLocks/>
            </p:cNvSpPr>
            <p:nvPr/>
          </p:nvSpPr>
          <p:spPr bwMode="auto">
            <a:xfrm>
              <a:off x="2178" y="3597"/>
              <a:ext cx="596" cy="57"/>
            </a:xfrm>
            <a:custGeom>
              <a:avLst/>
              <a:gdLst/>
              <a:ahLst/>
              <a:cxnLst>
                <a:cxn ang="0">
                  <a:pos x="1192" y="0"/>
                </a:cxn>
                <a:cxn ang="0">
                  <a:pos x="0" y="0"/>
                </a:cxn>
                <a:cxn ang="0">
                  <a:pos x="0" y="114"/>
                </a:cxn>
                <a:cxn ang="0">
                  <a:pos x="1183" y="114"/>
                </a:cxn>
                <a:cxn ang="0">
                  <a:pos x="1192" y="0"/>
                </a:cxn>
                <a:cxn ang="0">
                  <a:pos x="1192" y="0"/>
                </a:cxn>
              </a:cxnLst>
              <a:rect l="0" t="0" r="r" b="b"/>
              <a:pathLst>
                <a:path w="1192" h="114">
                  <a:moveTo>
                    <a:pt x="1192" y="0"/>
                  </a:moveTo>
                  <a:lnTo>
                    <a:pt x="0" y="0"/>
                  </a:lnTo>
                  <a:lnTo>
                    <a:pt x="0" y="114"/>
                  </a:lnTo>
                  <a:lnTo>
                    <a:pt x="1183" y="114"/>
                  </a:lnTo>
                  <a:lnTo>
                    <a:pt x="1192" y="0"/>
                  </a:lnTo>
                  <a:lnTo>
                    <a:pt x="1192" y="0"/>
                  </a:lnTo>
                  <a:close/>
                </a:path>
              </a:pathLst>
            </a:custGeom>
            <a:solidFill>
              <a:srgbClr val="8F8273"/>
            </a:solidFill>
            <a:ln w="9525">
              <a:noFill/>
              <a:round/>
              <a:headEnd/>
              <a:tailEnd/>
            </a:ln>
          </p:spPr>
          <p:txBody>
            <a:bodyPr/>
            <a:lstStyle/>
            <a:p>
              <a:endParaRPr lang="en-US"/>
            </a:p>
          </p:txBody>
        </p:sp>
        <p:sp>
          <p:nvSpPr>
            <p:cNvPr id="717903" name="Freeform 79"/>
            <p:cNvSpPr>
              <a:spLocks/>
            </p:cNvSpPr>
            <p:nvPr/>
          </p:nvSpPr>
          <p:spPr bwMode="auto">
            <a:xfrm>
              <a:off x="3104" y="3592"/>
              <a:ext cx="504" cy="49"/>
            </a:xfrm>
            <a:custGeom>
              <a:avLst/>
              <a:gdLst/>
              <a:ahLst/>
              <a:cxnLst>
                <a:cxn ang="0">
                  <a:pos x="79" y="0"/>
                </a:cxn>
                <a:cxn ang="0">
                  <a:pos x="918" y="0"/>
                </a:cxn>
                <a:cxn ang="0">
                  <a:pos x="1007" y="97"/>
                </a:cxn>
                <a:cxn ang="0">
                  <a:pos x="0" y="97"/>
                </a:cxn>
                <a:cxn ang="0">
                  <a:pos x="79" y="0"/>
                </a:cxn>
                <a:cxn ang="0">
                  <a:pos x="79" y="0"/>
                </a:cxn>
              </a:cxnLst>
              <a:rect l="0" t="0" r="r" b="b"/>
              <a:pathLst>
                <a:path w="1007" h="97">
                  <a:moveTo>
                    <a:pt x="79" y="0"/>
                  </a:moveTo>
                  <a:lnTo>
                    <a:pt x="918" y="0"/>
                  </a:lnTo>
                  <a:lnTo>
                    <a:pt x="1007" y="97"/>
                  </a:lnTo>
                  <a:lnTo>
                    <a:pt x="0" y="97"/>
                  </a:lnTo>
                  <a:lnTo>
                    <a:pt x="79" y="0"/>
                  </a:lnTo>
                  <a:lnTo>
                    <a:pt x="79" y="0"/>
                  </a:lnTo>
                  <a:close/>
                </a:path>
              </a:pathLst>
            </a:custGeom>
            <a:solidFill>
              <a:srgbClr val="8F8273"/>
            </a:solidFill>
            <a:ln w="9525">
              <a:noFill/>
              <a:round/>
              <a:headEnd/>
              <a:tailEnd/>
            </a:ln>
          </p:spPr>
          <p:txBody>
            <a:bodyPr/>
            <a:lstStyle/>
            <a:p>
              <a:endParaRPr lang="en-US"/>
            </a:p>
          </p:txBody>
        </p:sp>
        <p:sp>
          <p:nvSpPr>
            <p:cNvPr id="717904" name="Freeform 80"/>
            <p:cNvSpPr>
              <a:spLocks/>
            </p:cNvSpPr>
            <p:nvPr/>
          </p:nvSpPr>
          <p:spPr bwMode="auto">
            <a:xfrm>
              <a:off x="3744" y="3602"/>
              <a:ext cx="482" cy="48"/>
            </a:xfrm>
            <a:custGeom>
              <a:avLst/>
              <a:gdLst/>
              <a:ahLst/>
              <a:cxnLst>
                <a:cxn ang="0">
                  <a:pos x="19" y="0"/>
                </a:cxn>
                <a:cxn ang="0">
                  <a:pos x="954" y="0"/>
                </a:cxn>
                <a:cxn ang="0">
                  <a:pos x="964" y="97"/>
                </a:cxn>
                <a:cxn ang="0">
                  <a:pos x="0" y="97"/>
                </a:cxn>
                <a:cxn ang="0">
                  <a:pos x="19" y="0"/>
                </a:cxn>
                <a:cxn ang="0">
                  <a:pos x="19" y="0"/>
                </a:cxn>
              </a:cxnLst>
              <a:rect l="0" t="0" r="r" b="b"/>
              <a:pathLst>
                <a:path w="964" h="97">
                  <a:moveTo>
                    <a:pt x="19" y="0"/>
                  </a:moveTo>
                  <a:lnTo>
                    <a:pt x="954" y="0"/>
                  </a:lnTo>
                  <a:lnTo>
                    <a:pt x="964" y="97"/>
                  </a:lnTo>
                  <a:lnTo>
                    <a:pt x="0" y="97"/>
                  </a:lnTo>
                  <a:lnTo>
                    <a:pt x="19" y="0"/>
                  </a:lnTo>
                  <a:lnTo>
                    <a:pt x="19" y="0"/>
                  </a:lnTo>
                  <a:close/>
                </a:path>
              </a:pathLst>
            </a:custGeom>
            <a:solidFill>
              <a:srgbClr val="8F8273"/>
            </a:solidFill>
            <a:ln w="9525">
              <a:noFill/>
              <a:round/>
              <a:headEnd/>
              <a:tailEnd/>
            </a:ln>
          </p:spPr>
          <p:txBody>
            <a:bodyPr/>
            <a:lstStyle/>
            <a:p>
              <a:endParaRPr lang="en-US"/>
            </a:p>
          </p:txBody>
        </p:sp>
        <p:sp>
          <p:nvSpPr>
            <p:cNvPr id="717905" name="Freeform 81"/>
            <p:cNvSpPr>
              <a:spLocks/>
            </p:cNvSpPr>
            <p:nvPr/>
          </p:nvSpPr>
          <p:spPr bwMode="auto">
            <a:xfrm>
              <a:off x="4526" y="3592"/>
              <a:ext cx="163" cy="53"/>
            </a:xfrm>
            <a:custGeom>
              <a:avLst/>
              <a:gdLst/>
              <a:ahLst/>
              <a:cxnLst>
                <a:cxn ang="0">
                  <a:pos x="52" y="0"/>
                </a:cxn>
                <a:cxn ang="0">
                  <a:pos x="325" y="0"/>
                </a:cxn>
                <a:cxn ang="0">
                  <a:pos x="325" y="107"/>
                </a:cxn>
                <a:cxn ang="0">
                  <a:pos x="0" y="107"/>
                </a:cxn>
                <a:cxn ang="0">
                  <a:pos x="52" y="0"/>
                </a:cxn>
                <a:cxn ang="0">
                  <a:pos x="52" y="0"/>
                </a:cxn>
              </a:cxnLst>
              <a:rect l="0" t="0" r="r" b="b"/>
              <a:pathLst>
                <a:path w="325" h="107">
                  <a:moveTo>
                    <a:pt x="52" y="0"/>
                  </a:moveTo>
                  <a:lnTo>
                    <a:pt x="325" y="0"/>
                  </a:lnTo>
                  <a:lnTo>
                    <a:pt x="325" y="107"/>
                  </a:lnTo>
                  <a:lnTo>
                    <a:pt x="0" y="107"/>
                  </a:lnTo>
                  <a:lnTo>
                    <a:pt x="52" y="0"/>
                  </a:lnTo>
                  <a:lnTo>
                    <a:pt x="52" y="0"/>
                  </a:lnTo>
                  <a:close/>
                </a:path>
              </a:pathLst>
            </a:custGeom>
            <a:solidFill>
              <a:srgbClr val="8F8273"/>
            </a:solidFill>
            <a:ln w="9525">
              <a:noFill/>
              <a:round/>
              <a:headEnd/>
              <a:tailEnd/>
            </a:ln>
          </p:spPr>
          <p:txBody>
            <a:bodyPr/>
            <a:lstStyle/>
            <a:p>
              <a:endParaRPr lang="en-US"/>
            </a:p>
          </p:txBody>
        </p:sp>
        <p:sp>
          <p:nvSpPr>
            <p:cNvPr id="717906" name="Freeform 82"/>
            <p:cNvSpPr>
              <a:spLocks/>
            </p:cNvSpPr>
            <p:nvPr/>
          </p:nvSpPr>
          <p:spPr bwMode="auto">
            <a:xfrm>
              <a:off x="4150" y="3185"/>
              <a:ext cx="395" cy="591"/>
            </a:xfrm>
            <a:custGeom>
              <a:avLst/>
              <a:gdLst/>
              <a:ahLst/>
              <a:cxnLst>
                <a:cxn ang="0">
                  <a:pos x="188" y="1158"/>
                </a:cxn>
                <a:cxn ang="0">
                  <a:pos x="178" y="654"/>
                </a:cxn>
                <a:cxn ang="0">
                  <a:pos x="22" y="553"/>
                </a:cxn>
                <a:cxn ang="0">
                  <a:pos x="0" y="215"/>
                </a:cxn>
                <a:cxn ang="0">
                  <a:pos x="159" y="211"/>
                </a:cxn>
                <a:cxn ang="0">
                  <a:pos x="188" y="420"/>
                </a:cxn>
                <a:cxn ang="0">
                  <a:pos x="342" y="374"/>
                </a:cxn>
                <a:cxn ang="0">
                  <a:pos x="365" y="0"/>
                </a:cxn>
                <a:cxn ang="0">
                  <a:pos x="520" y="36"/>
                </a:cxn>
                <a:cxn ang="0">
                  <a:pos x="530" y="397"/>
                </a:cxn>
                <a:cxn ang="0">
                  <a:pos x="458" y="760"/>
                </a:cxn>
                <a:cxn ang="0">
                  <a:pos x="621" y="796"/>
                </a:cxn>
                <a:cxn ang="0">
                  <a:pos x="667" y="618"/>
                </a:cxn>
                <a:cxn ang="0">
                  <a:pos x="790" y="631"/>
                </a:cxn>
                <a:cxn ang="0">
                  <a:pos x="752" y="920"/>
                </a:cxn>
                <a:cxn ang="0">
                  <a:pos x="488" y="960"/>
                </a:cxn>
                <a:cxn ang="0">
                  <a:pos x="465" y="1180"/>
                </a:cxn>
                <a:cxn ang="0">
                  <a:pos x="188" y="1158"/>
                </a:cxn>
                <a:cxn ang="0">
                  <a:pos x="188" y="1158"/>
                </a:cxn>
              </a:cxnLst>
              <a:rect l="0" t="0" r="r" b="b"/>
              <a:pathLst>
                <a:path w="790" h="1180">
                  <a:moveTo>
                    <a:pt x="188" y="1158"/>
                  </a:moveTo>
                  <a:lnTo>
                    <a:pt x="178" y="654"/>
                  </a:lnTo>
                  <a:lnTo>
                    <a:pt x="22" y="553"/>
                  </a:lnTo>
                  <a:lnTo>
                    <a:pt x="0" y="215"/>
                  </a:lnTo>
                  <a:lnTo>
                    <a:pt x="159" y="211"/>
                  </a:lnTo>
                  <a:lnTo>
                    <a:pt x="188" y="420"/>
                  </a:lnTo>
                  <a:lnTo>
                    <a:pt x="342" y="374"/>
                  </a:lnTo>
                  <a:lnTo>
                    <a:pt x="365" y="0"/>
                  </a:lnTo>
                  <a:lnTo>
                    <a:pt x="520" y="36"/>
                  </a:lnTo>
                  <a:lnTo>
                    <a:pt x="530" y="397"/>
                  </a:lnTo>
                  <a:lnTo>
                    <a:pt x="458" y="760"/>
                  </a:lnTo>
                  <a:lnTo>
                    <a:pt x="621" y="796"/>
                  </a:lnTo>
                  <a:lnTo>
                    <a:pt x="667" y="618"/>
                  </a:lnTo>
                  <a:lnTo>
                    <a:pt x="790" y="631"/>
                  </a:lnTo>
                  <a:lnTo>
                    <a:pt x="752" y="920"/>
                  </a:lnTo>
                  <a:lnTo>
                    <a:pt x="488" y="960"/>
                  </a:lnTo>
                  <a:lnTo>
                    <a:pt x="465" y="1180"/>
                  </a:lnTo>
                  <a:lnTo>
                    <a:pt x="188" y="1158"/>
                  </a:lnTo>
                  <a:lnTo>
                    <a:pt x="188" y="1158"/>
                  </a:lnTo>
                  <a:close/>
                </a:path>
              </a:pathLst>
            </a:custGeom>
            <a:solidFill>
              <a:srgbClr val="64B864"/>
            </a:solidFill>
            <a:ln w="9525">
              <a:noFill/>
              <a:round/>
              <a:headEnd/>
              <a:tailEnd/>
            </a:ln>
          </p:spPr>
          <p:txBody>
            <a:bodyPr/>
            <a:lstStyle/>
            <a:p>
              <a:endParaRPr lang="en-US"/>
            </a:p>
          </p:txBody>
        </p:sp>
        <p:sp>
          <p:nvSpPr>
            <p:cNvPr id="717907" name="Freeform 83"/>
            <p:cNvSpPr>
              <a:spLocks/>
            </p:cNvSpPr>
            <p:nvPr/>
          </p:nvSpPr>
          <p:spPr bwMode="auto">
            <a:xfrm>
              <a:off x="3499" y="3181"/>
              <a:ext cx="386" cy="629"/>
            </a:xfrm>
            <a:custGeom>
              <a:avLst/>
              <a:gdLst/>
              <a:ahLst/>
              <a:cxnLst>
                <a:cxn ang="0">
                  <a:pos x="192" y="1226"/>
                </a:cxn>
                <a:cxn ang="0">
                  <a:pos x="196" y="875"/>
                </a:cxn>
                <a:cxn ang="0">
                  <a:pos x="0" y="755"/>
                </a:cxn>
                <a:cxn ang="0">
                  <a:pos x="27" y="521"/>
                </a:cxn>
                <a:cxn ang="0">
                  <a:pos x="124" y="521"/>
                </a:cxn>
                <a:cxn ang="0">
                  <a:pos x="170" y="706"/>
                </a:cxn>
                <a:cxn ang="0">
                  <a:pos x="287" y="706"/>
                </a:cxn>
                <a:cxn ang="0">
                  <a:pos x="284" y="143"/>
                </a:cxn>
                <a:cxn ang="0">
                  <a:pos x="421" y="156"/>
                </a:cxn>
                <a:cxn ang="0">
                  <a:pos x="462" y="403"/>
                </a:cxn>
                <a:cxn ang="0">
                  <a:pos x="603" y="348"/>
                </a:cxn>
                <a:cxn ang="0">
                  <a:pos x="595" y="0"/>
                </a:cxn>
                <a:cxn ang="0">
                  <a:pos x="772" y="59"/>
                </a:cxn>
                <a:cxn ang="0">
                  <a:pos x="727" y="586"/>
                </a:cxn>
                <a:cxn ang="0">
                  <a:pos x="498" y="670"/>
                </a:cxn>
                <a:cxn ang="0">
                  <a:pos x="457" y="1259"/>
                </a:cxn>
                <a:cxn ang="0">
                  <a:pos x="192" y="1226"/>
                </a:cxn>
                <a:cxn ang="0">
                  <a:pos x="192" y="1226"/>
                </a:cxn>
              </a:cxnLst>
              <a:rect l="0" t="0" r="r" b="b"/>
              <a:pathLst>
                <a:path w="772" h="1259">
                  <a:moveTo>
                    <a:pt x="192" y="1226"/>
                  </a:moveTo>
                  <a:lnTo>
                    <a:pt x="196" y="875"/>
                  </a:lnTo>
                  <a:lnTo>
                    <a:pt x="0" y="755"/>
                  </a:lnTo>
                  <a:lnTo>
                    <a:pt x="27" y="521"/>
                  </a:lnTo>
                  <a:lnTo>
                    <a:pt x="124" y="521"/>
                  </a:lnTo>
                  <a:lnTo>
                    <a:pt x="170" y="706"/>
                  </a:lnTo>
                  <a:lnTo>
                    <a:pt x="287" y="706"/>
                  </a:lnTo>
                  <a:lnTo>
                    <a:pt x="284" y="143"/>
                  </a:lnTo>
                  <a:lnTo>
                    <a:pt x="421" y="156"/>
                  </a:lnTo>
                  <a:lnTo>
                    <a:pt x="462" y="403"/>
                  </a:lnTo>
                  <a:lnTo>
                    <a:pt x="603" y="348"/>
                  </a:lnTo>
                  <a:lnTo>
                    <a:pt x="595" y="0"/>
                  </a:lnTo>
                  <a:lnTo>
                    <a:pt x="772" y="59"/>
                  </a:lnTo>
                  <a:lnTo>
                    <a:pt x="727" y="586"/>
                  </a:lnTo>
                  <a:lnTo>
                    <a:pt x="498" y="670"/>
                  </a:lnTo>
                  <a:lnTo>
                    <a:pt x="457" y="1259"/>
                  </a:lnTo>
                  <a:lnTo>
                    <a:pt x="192" y="1226"/>
                  </a:lnTo>
                  <a:lnTo>
                    <a:pt x="192" y="1226"/>
                  </a:lnTo>
                  <a:close/>
                </a:path>
              </a:pathLst>
            </a:custGeom>
            <a:solidFill>
              <a:srgbClr val="A5BF72"/>
            </a:solidFill>
            <a:ln w="9525">
              <a:noFill/>
              <a:round/>
              <a:headEnd/>
              <a:tailEnd/>
            </a:ln>
          </p:spPr>
          <p:txBody>
            <a:bodyPr/>
            <a:lstStyle/>
            <a:p>
              <a:endParaRPr lang="en-US"/>
            </a:p>
          </p:txBody>
        </p:sp>
        <p:sp>
          <p:nvSpPr>
            <p:cNvPr id="717908" name="Freeform 84"/>
            <p:cNvSpPr>
              <a:spLocks/>
            </p:cNvSpPr>
            <p:nvPr/>
          </p:nvSpPr>
          <p:spPr bwMode="auto">
            <a:xfrm>
              <a:off x="2587" y="2959"/>
              <a:ext cx="544" cy="919"/>
            </a:xfrm>
            <a:custGeom>
              <a:avLst/>
              <a:gdLst/>
              <a:ahLst/>
              <a:cxnLst>
                <a:cxn ang="0">
                  <a:pos x="415" y="1838"/>
                </a:cxn>
                <a:cxn ang="0">
                  <a:pos x="362" y="1047"/>
                </a:cxn>
                <a:cxn ang="0">
                  <a:pos x="18" y="855"/>
                </a:cxn>
                <a:cxn ang="0">
                  <a:pos x="0" y="433"/>
                </a:cxn>
                <a:cxn ang="0">
                  <a:pos x="147" y="351"/>
                </a:cxn>
                <a:cxn ang="0">
                  <a:pos x="255" y="465"/>
                </a:cxn>
                <a:cxn ang="0">
                  <a:pos x="274" y="722"/>
                </a:cxn>
                <a:cxn ang="0">
                  <a:pos x="476" y="718"/>
                </a:cxn>
                <a:cxn ang="0">
                  <a:pos x="499" y="0"/>
                </a:cxn>
                <a:cxn ang="0">
                  <a:pos x="677" y="13"/>
                </a:cxn>
                <a:cxn ang="0">
                  <a:pos x="759" y="182"/>
                </a:cxn>
                <a:cxn ang="0">
                  <a:pos x="717" y="1070"/>
                </a:cxn>
                <a:cxn ang="0">
                  <a:pos x="873" y="1073"/>
                </a:cxn>
                <a:cxn ang="0">
                  <a:pos x="922" y="786"/>
                </a:cxn>
                <a:cxn ang="0">
                  <a:pos x="1074" y="882"/>
                </a:cxn>
                <a:cxn ang="0">
                  <a:pos x="1088" y="1271"/>
                </a:cxn>
                <a:cxn ang="0">
                  <a:pos x="991" y="1353"/>
                </a:cxn>
                <a:cxn ang="0">
                  <a:pos x="704" y="1381"/>
                </a:cxn>
                <a:cxn ang="0">
                  <a:pos x="721" y="1838"/>
                </a:cxn>
                <a:cxn ang="0">
                  <a:pos x="415" y="1838"/>
                </a:cxn>
                <a:cxn ang="0">
                  <a:pos x="415" y="1838"/>
                </a:cxn>
              </a:cxnLst>
              <a:rect l="0" t="0" r="r" b="b"/>
              <a:pathLst>
                <a:path w="1088" h="1838">
                  <a:moveTo>
                    <a:pt x="415" y="1838"/>
                  </a:moveTo>
                  <a:lnTo>
                    <a:pt x="362" y="1047"/>
                  </a:lnTo>
                  <a:lnTo>
                    <a:pt x="18" y="855"/>
                  </a:lnTo>
                  <a:lnTo>
                    <a:pt x="0" y="433"/>
                  </a:lnTo>
                  <a:lnTo>
                    <a:pt x="147" y="351"/>
                  </a:lnTo>
                  <a:lnTo>
                    <a:pt x="255" y="465"/>
                  </a:lnTo>
                  <a:lnTo>
                    <a:pt x="274" y="722"/>
                  </a:lnTo>
                  <a:lnTo>
                    <a:pt x="476" y="718"/>
                  </a:lnTo>
                  <a:lnTo>
                    <a:pt x="499" y="0"/>
                  </a:lnTo>
                  <a:lnTo>
                    <a:pt x="677" y="13"/>
                  </a:lnTo>
                  <a:lnTo>
                    <a:pt x="759" y="182"/>
                  </a:lnTo>
                  <a:lnTo>
                    <a:pt x="717" y="1070"/>
                  </a:lnTo>
                  <a:lnTo>
                    <a:pt x="873" y="1073"/>
                  </a:lnTo>
                  <a:lnTo>
                    <a:pt x="922" y="786"/>
                  </a:lnTo>
                  <a:lnTo>
                    <a:pt x="1074" y="882"/>
                  </a:lnTo>
                  <a:lnTo>
                    <a:pt x="1088" y="1271"/>
                  </a:lnTo>
                  <a:lnTo>
                    <a:pt x="991" y="1353"/>
                  </a:lnTo>
                  <a:lnTo>
                    <a:pt x="704" y="1381"/>
                  </a:lnTo>
                  <a:lnTo>
                    <a:pt x="721" y="1838"/>
                  </a:lnTo>
                  <a:lnTo>
                    <a:pt x="415" y="1838"/>
                  </a:lnTo>
                  <a:lnTo>
                    <a:pt x="415" y="1838"/>
                  </a:lnTo>
                  <a:close/>
                </a:path>
              </a:pathLst>
            </a:custGeom>
            <a:solidFill>
              <a:srgbClr val="64B864"/>
            </a:solidFill>
            <a:ln w="9525">
              <a:noFill/>
              <a:round/>
              <a:headEnd/>
              <a:tailEnd/>
            </a:ln>
          </p:spPr>
          <p:txBody>
            <a:bodyPr/>
            <a:lstStyle/>
            <a:p>
              <a:endParaRPr lang="en-US"/>
            </a:p>
          </p:txBody>
        </p:sp>
        <p:sp>
          <p:nvSpPr>
            <p:cNvPr id="717909" name="Freeform 85"/>
            <p:cNvSpPr>
              <a:spLocks/>
            </p:cNvSpPr>
            <p:nvPr/>
          </p:nvSpPr>
          <p:spPr bwMode="auto">
            <a:xfrm>
              <a:off x="2553" y="2912"/>
              <a:ext cx="608" cy="985"/>
            </a:xfrm>
            <a:custGeom>
              <a:avLst/>
              <a:gdLst/>
              <a:ahLst/>
              <a:cxnLst>
                <a:cxn ang="0">
                  <a:pos x="405" y="1955"/>
                </a:cxn>
                <a:cxn ang="0">
                  <a:pos x="397" y="1255"/>
                </a:cxn>
                <a:cxn ang="0">
                  <a:pos x="378" y="1141"/>
                </a:cxn>
                <a:cxn ang="0">
                  <a:pos x="221" y="1061"/>
                </a:cxn>
                <a:cxn ang="0">
                  <a:pos x="78" y="1027"/>
                </a:cxn>
                <a:cxn ang="0">
                  <a:pos x="0" y="877"/>
                </a:cxn>
                <a:cxn ang="0">
                  <a:pos x="34" y="470"/>
                </a:cxn>
                <a:cxn ang="0">
                  <a:pos x="184" y="354"/>
                </a:cxn>
                <a:cxn ang="0">
                  <a:pos x="317" y="417"/>
                </a:cxn>
                <a:cxn ang="0">
                  <a:pos x="371" y="603"/>
                </a:cxn>
                <a:cxn ang="0">
                  <a:pos x="388" y="797"/>
                </a:cxn>
                <a:cxn ang="0">
                  <a:pos x="485" y="778"/>
                </a:cxn>
                <a:cxn ang="0">
                  <a:pos x="502" y="310"/>
                </a:cxn>
                <a:cxn ang="0">
                  <a:pos x="494" y="10"/>
                </a:cxn>
                <a:cxn ang="0">
                  <a:pos x="732" y="0"/>
                </a:cxn>
                <a:cxn ang="0">
                  <a:pos x="874" y="196"/>
                </a:cxn>
                <a:cxn ang="0">
                  <a:pos x="848" y="805"/>
                </a:cxn>
                <a:cxn ang="0">
                  <a:pos x="829" y="1124"/>
                </a:cxn>
                <a:cxn ang="0">
                  <a:pos x="899" y="1141"/>
                </a:cxn>
                <a:cxn ang="0">
                  <a:pos x="935" y="955"/>
                </a:cxn>
                <a:cxn ang="0">
                  <a:pos x="952" y="841"/>
                </a:cxn>
                <a:cxn ang="0">
                  <a:pos x="1076" y="787"/>
                </a:cxn>
                <a:cxn ang="0">
                  <a:pos x="1200" y="901"/>
                </a:cxn>
                <a:cxn ang="0">
                  <a:pos x="1217" y="1168"/>
                </a:cxn>
                <a:cxn ang="0">
                  <a:pos x="1209" y="1407"/>
                </a:cxn>
                <a:cxn ang="0">
                  <a:pos x="1112" y="1504"/>
                </a:cxn>
                <a:cxn ang="0">
                  <a:pos x="855" y="1512"/>
                </a:cxn>
                <a:cxn ang="0">
                  <a:pos x="874" y="1972"/>
                </a:cxn>
                <a:cxn ang="0">
                  <a:pos x="732" y="1945"/>
                </a:cxn>
                <a:cxn ang="0">
                  <a:pos x="715" y="1458"/>
                </a:cxn>
                <a:cxn ang="0">
                  <a:pos x="821" y="1388"/>
                </a:cxn>
                <a:cxn ang="0">
                  <a:pos x="1042" y="1407"/>
                </a:cxn>
                <a:cxn ang="0">
                  <a:pos x="1103" y="1327"/>
                </a:cxn>
                <a:cxn ang="0">
                  <a:pos x="1093" y="1000"/>
                </a:cxn>
                <a:cxn ang="0">
                  <a:pos x="1015" y="974"/>
                </a:cxn>
                <a:cxn ang="0">
                  <a:pos x="989" y="1230"/>
                </a:cxn>
                <a:cxn ang="0">
                  <a:pos x="758" y="1230"/>
                </a:cxn>
                <a:cxn ang="0">
                  <a:pos x="698" y="1114"/>
                </a:cxn>
                <a:cxn ang="0">
                  <a:pos x="722" y="603"/>
                </a:cxn>
                <a:cxn ang="0">
                  <a:pos x="749" y="248"/>
                </a:cxn>
                <a:cxn ang="0">
                  <a:pos x="671" y="134"/>
                </a:cxn>
                <a:cxn ang="0">
                  <a:pos x="608" y="177"/>
                </a:cxn>
                <a:cxn ang="0">
                  <a:pos x="618" y="426"/>
                </a:cxn>
                <a:cxn ang="0">
                  <a:pos x="582" y="858"/>
                </a:cxn>
                <a:cxn ang="0">
                  <a:pos x="441" y="901"/>
                </a:cxn>
                <a:cxn ang="0">
                  <a:pos x="298" y="877"/>
                </a:cxn>
                <a:cxn ang="0">
                  <a:pos x="264" y="594"/>
                </a:cxn>
                <a:cxn ang="0">
                  <a:pos x="221" y="514"/>
                </a:cxn>
                <a:cxn ang="0">
                  <a:pos x="124" y="603"/>
                </a:cxn>
                <a:cxn ang="0">
                  <a:pos x="158" y="901"/>
                </a:cxn>
                <a:cxn ang="0">
                  <a:pos x="264" y="974"/>
                </a:cxn>
                <a:cxn ang="0">
                  <a:pos x="494" y="1061"/>
                </a:cxn>
                <a:cxn ang="0">
                  <a:pos x="528" y="1230"/>
                </a:cxn>
                <a:cxn ang="0">
                  <a:pos x="528" y="1945"/>
                </a:cxn>
                <a:cxn ang="0">
                  <a:pos x="405" y="1955"/>
                </a:cxn>
                <a:cxn ang="0">
                  <a:pos x="405" y="1955"/>
                </a:cxn>
              </a:cxnLst>
              <a:rect l="0" t="0" r="r" b="b"/>
              <a:pathLst>
                <a:path w="1217" h="1972">
                  <a:moveTo>
                    <a:pt x="405" y="1955"/>
                  </a:moveTo>
                  <a:lnTo>
                    <a:pt x="397" y="1255"/>
                  </a:lnTo>
                  <a:lnTo>
                    <a:pt x="378" y="1141"/>
                  </a:lnTo>
                  <a:lnTo>
                    <a:pt x="221" y="1061"/>
                  </a:lnTo>
                  <a:lnTo>
                    <a:pt x="78" y="1027"/>
                  </a:lnTo>
                  <a:lnTo>
                    <a:pt x="0" y="877"/>
                  </a:lnTo>
                  <a:lnTo>
                    <a:pt x="34" y="470"/>
                  </a:lnTo>
                  <a:lnTo>
                    <a:pt x="184" y="354"/>
                  </a:lnTo>
                  <a:lnTo>
                    <a:pt x="317" y="417"/>
                  </a:lnTo>
                  <a:lnTo>
                    <a:pt x="371" y="603"/>
                  </a:lnTo>
                  <a:lnTo>
                    <a:pt x="388" y="797"/>
                  </a:lnTo>
                  <a:lnTo>
                    <a:pt x="485" y="778"/>
                  </a:lnTo>
                  <a:lnTo>
                    <a:pt x="502" y="310"/>
                  </a:lnTo>
                  <a:lnTo>
                    <a:pt x="494" y="10"/>
                  </a:lnTo>
                  <a:lnTo>
                    <a:pt x="732" y="0"/>
                  </a:lnTo>
                  <a:lnTo>
                    <a:pt x="874" y="196"/>
                  </a:lnTo>
                  <a:lnTo>
                    <a:pt x="848" y="805"/>
                  </a:lnTo>
                  <a:lnTo>
                    <a:pt x="829" y="1124"/>
                  </a:lnTo>
                  <a:lnTo>
                    <a:pt x="899" y="1141"/>
                  </a:lnTo>
                  <a:lnTo>
                    <a:pt x="935" y="955"/>
                  </a:lnTo>
                  <a:lnTo>
                    <a:pt x="952" y="841"/>
                  </a:lnTo>
                  <a:lnTo>
                    <a:pt x="1076" y="787"/>
                  </a:lnTo>
                  <a:lnTo>
                    <a:pt x="1200" y="901"/>
                  </a:lnTo>
                  <a:lnTo>
                    <a:pt x="1217" y="1168"/>
                  </a:lnTo>
                  <a:lnTo>
                    <a:pt x="1209" y="1407"/>
                  </a:lnTo>
                  <a:lnTo>
                    <a:pt x="1112" y="1504"/>
                  </a:lnTo>
                  <a:lnTo>
                    <a:pt x="855" y="1512"/>
                  </a:lnTo>
                  <a:lnTo>
                    <a:pt x="874" y="1972"/>
                  </a:lnTo>
                  <a:lnTo>
                    <a:pt x="732" y="1945"/>
                  </a:lnTo>
                  <a:lnTo>
                    <a:pt x="715" y="1458"/>
                  </a:lnTo>
                  <a:lnTo>
                    <a:pt x="821" y="1388"/>
                  </a:lnTo>
                  <a:lnTo>
                    <a:pt x="1042" y="1407"/>
                  </a:lnTo>
                  <a:lnTo>
                    <a:pt x="1103" y="1327"/>
                  </a:lnTo>
                  <a:lnTo>
                    <a:pt x="1093" y="1000"/>
                  </a:lnTo>
                  <a:lnTo>
                    <a:pt x="1015" y="974"/>
                  </a:lnTo>
                  <a:lnTo>
                    <a:pt x="989" y="1230"/>
                  </a:lnTo>
                  <a:lnTo>
                    <a:pt x="758" y="1230"/>
                  </a:lnTo>
                  <a:lnTo>
                    <a:pt x="698" y="1114"/>
                  </a:lnTo>
                  <a:lnTo>
                    <a:pt x="722" y="603"/>
                  </a:lnTo>
                  <a:lnTo>
                    <a:pt x="749" y="248"/>
                  </a:lnTo>
                  <a:lnTo>
                    <a:pt x="671" y="134"/>
                  </a:lnTo>
                  <a:lnTo>
                    <a:pt x="608" y="177"/>
                  </a:lnTo>
                  <a:lnTo>
                    <a:pt x="618" y="426"/>
                  </a:lnTo>
                  <a:lnTo>
                    <a:pt x="582" y="858"/>
                  </a:lnTo>
                  <a:lnTo>
                    <a:pt x="441" y="901"/>
                  </a:lnTo>
                  <a:lnTo>
                    <a:pt x="298" y="877"/>
                  </a:lnTo>
                  <a:lnTo>
                    <a:pt x="264" y="594"/>
                  </a:lnTo>
                  <a:lnTo>
                    <a:pt x="221" y="514"/>
                  </a:lnTo>
                  <a:lnTo>
                    <a:pt x="124" y="603"/>
                  </a:lnTo>
                  <a:lnTo>
                    <a:pt x="158" y="901"/>
                  </a:lnTo>
                  <a:lnTo>
                    <a:pt x="264" y="974"/>
                  </a:lnTo>
                  <a:lnTo>
                    <a:pt x="494" y="1061"/>
                  </a:lnTo>
                  <a:lnTo>
                    <a:pt x="528" y="1230"/>
                  </a:lnTo>
                  <a:lnTo>
                    <a:pt x="528" y="1945"/>
                  </a:lnTo>
                  <a:lnTo>
                    <a:pt x="405" y="1955"/>
                  </a:lnTo>
                  <a:lnTo>
                    <a:pt x="405" y="1955"/>
                  </a:lnTo>
                  <a:close/>
                </a:path>
              </a:pathLst>
            </a:custGeom>
            <a:solidFill>
              <a:srgbClr val="216B21"/>
            </a:solidFill>
            <a:ln w="9525">
              <a:noFill/>
              <a:round/>
              <a:headEnd/>
              <a:tailEnd/>
            </a:ln>
          </p:spPr>
          <p:txBody>
            <a:bodyPr/>
            <a:lstStyle/>
            <a:p>
              <a:endParaRPr lang="en-US"/>
            </a:p>
          </p:txBody>
        </p:sp>
        <p:sp>
          <p:nvSpPr>
            <p:cNvPr id="717910" name="Freeform 86"/>
            <p:cNvSpPr>
              <a:spLocks/>
            </p:cNvSpPr>
            <p:nvPr/>
          </p:nvSpPr>
          <p:spPr bwMode="auto">
            <a:xfrm>
              <a:off x="3480" y="3138"/>
              <a:ext cx="437" cy="676"/>
            </a:xfrm>
            <a:custGeom>
              <a:avLst/>
              <a:gdLst/>
              <a:ahLst/>
              <a:cxnLst>
                <a:cxn ang="0">
                  <a:pos x="168" y="1315"/>
                </a:cxn>
                <a:cxn ang="0">
                  <a:pos x="194" y="979"/>
                </a:cxn>
                <a:cxn ang="0">
                  <a:pos x="0" y="874"/>
                </a:cxn>
                <a:cxn ang="0">
                  <a:pos x="18" y="564"/>
                </a:cxn>
                <a:cxn ang="0">
                  <a:pos x="158" y="528"/>
                </a:cxn>
                <a:cxn ang="0">
                  <a:pos x="221" y="547"/>
                </a:cxn>
                <a:cxn ang="0">
                  <a:pos x="221" y="741"/>
                </a:cxn>
                <a:cxn ang="0">
                  <a:pos x="291" y="741"/>
                </a:cxn>
                <a:cxn ang="0">
                  <a:pos x="282" y="194"/>
                </a:cxn>
                <a:cxn ang="0">
                  <a:pos x="316" y="175"/>
                </a:cxn>
                <a:cxn ang="0">
                  <a:pos x="388" y="158"/>
                </a:cxn>
                <a:cxn ang="0">
                  <a:pos x="466" y="180"/>
                </a:cxn>
                <a:cxn ang="0">
                  <a:pos x="502" y="201"/>
                </a:cxn>
                <a:cxn ang="0">
                  <a:pos x="521" y="431"/>
                </a:cxn>
                <a:cxn ang="0">
                  <a:pos x="618" y="405"/>
                </a:cxn>
                <a:cxn ang="0">
                  <a:pos x="565" y="70"/>
                </a:cxn>
                <a:cxn ang="0">
                  <a:pos x="671" y="0"/>
                </a:cxn>
                <a:cxn ang="0">
                  <a:pos x="822" y="51"/>
                </a:cxn>
                <a:cxn ang="0">
                  <a:pos x="875" y="184"/>
                </a:cxn>
                <a:cxn ang="0">
                  <a:pos x="848" y="652"/>
                </a:cxn>
                <a:cxn ang="0">
                  <a:pos x="759" y="751"/>
                </a:cxn>
                <a:cxn ang="0">
                  <a:pos x="635" y="751"/>
                </a:cxn>
                <a:cxn ang="0">
                  <a:pos x="582" y="794"/>
                </a:cxn>
                <a:cxn ang="0">
                  <a:pos x="565" y="1351"/>
                </a:cxn>
                <a:cxn ang="0">
                  <a:pos x="441" y="1351"/>
                </a:cxn>
                <a:cxn ang="0">
                  <a:pos x="468" y="794"/>
                </a:cxn>
                <a:cxn ang="0">
                  <a:pos x="521" y="671"/>
                </a:cxn>
                <a:cxn ang="0">
                  <a:pos x="732" y="627"/>
                </a:cxn>
                <a:cxn ang="0">
                  <a:pos x="776" y="211"/>
                </a:cxn>
                <a:cxn ang="0">
                  <a:pos x="715" y="141"/>
                </a:cxn>
                <a:cxn ang="0">
                  <a:pos x="671" y="211"/>
                </a:cxn>
                <a:cxn ang="0">
                  <a:pos x="681" y="477"/>
                </a:cxn>
                <a:cxn ang="0">
                  <a:pos x="485" y="547"/>
                </a:cxn>
                <a:cxn ang="0">
                  <a:pos x="451" y="458"/>
                </a:cxn>
                <a:cxn ang="0">
                  <a:pos x="432" y="291"/>
                </a:cxn>
                <a:cxn ang="0">
                  <a:pos x="354" y="291"/>
                </a:cxn>
                <a:cxn ang="0">
                  <a:pos x="371" y="838"/>
                </a:cxn>
                <a:cxn ang="0">
                  <a:pos x="194" y="821"/>
                </a:cxn>
                <a:cxn ang="0">
                  <a:pos x="133" y="644"/>
                </a:cxn>
                <a:cxn ang="0">
                  <a:pos x="80" y="678"/>
                </a:cxn>
                <a:cxn ang="0">
                  <a:pos x="88" y="829"/>
                </a:cxn>
                <a:cxn ang="0">
                  <a:pos x="291" y="927"/>
                </a:cxn>
                <a:cxn ang="0">
                  <a:pos x="282" y="1325"/>
                </a:cxn>
                <a:cxn ang="0">
                  <a:pos x="168" y="1315"/>
                </a:cxn>
                <a:cxn ang="0">
                  <a:pos x="168" y="1315"/>
                </a:cxn>
              </a:cxnLst>
              <a:rect l="0" t="0" r="r" b="b"/>
              <a:pathLst>
                <a:path w="875" h="1351">
                  <a:moveTo>
                    <a:pt x="168" y="1315"/>
                  </a:moveTo>
                  <a:lnTo>
                    <a:pt x="194" y="979"/>
                  </a:lnTo>
                  <a:lnTo>
                    <a:pt x="0" y="874"/>
                  </a:lnTo>
                  <a:lnTo>
                    <a:pt x="18" y="564"/>
                  </a:lnTo>
                  <a:lnTo>
                    <a:pt x="158" y="528"/>
                  </a:lnTo>
                  <a:lnTo>
                    <a:pt x="221" y="547"/>
                  </a:lnTo>
                  <a:lnTo>
                    <a:pt x="221" y="741"/>
                  </a:lnTo>
                  <a:lnTo>
                    <a:pt x="291" y="741"/>
                  </a:lnTo>
                  <a:lnTo>
                    <a:pt x="282" y="194"/>
                  </a:lnTo>
                  <a:lnTo>
                    <a:pt x="316" y="175"/>
                  </a:lnTo>
                  <a:lnTo>
                    <a:pt x="388" y="158"/>
                  </a:lnTo>
                  <a:lnTo>
                    <a:pt x="466" y="180"/>
                  </a:lnTo>
                  <a:lnTo>
                    <a:pt x="502" y="201"/>
                  </a:lnTo>
                  <a:lnTo>
                    <a:pt x="521" y="431"/>
                  </a:lnTo>
                  <a:lnTo>
                    <a:pt x="618" y="405"/>
                  </a:lnTo>
                  <a:lnTo>
                    <a:pt x="565" y="70"/>
                  </a:lnTo>
                  <a:lnTo>
                    <a:pt x="671" y="0"/>
                  </a:lnTo>
                  <a:lnTo>
                    <a:pt x="822" y="51"/>
                  </a:lnTo>
                  <a:lnTo>
                    <a:pt x="875" y="184"/>
                  </a:lnTo>
                  <a:lnTo>
                    <a:pt x="848" y="652"/>
                  </a:lnTo>
                  <a:lnTo>
                    <a:pt x="759" y="751"/>
                  </a:lnTo>
                  <a:lnTo>
                    <a:pt x="635" y="751"/>
                  </a:lnTo>
                  <a:lnTo>
                    <a:pt x="582" y="794"/>
                  </a:lnTo>
                  <a:lnTo>
                    <a:pt x="565" y="1351"/>
                  </a:lnTo>
                  <a:lnTo>
                    <a:pt x="441" y="1351"/>
                  </a:lnTo>
                  <a:lnTo>
                    <a:pt x="468" y="794"/>
                  </a:lnTo>
                  <a:lnTo>
                    <a:pt x="521" y="671"/>
                  </a:lnTo>
                  <a:lnTo>
                    <a:pt x="732" y="627"/>
                  </a:lnTo>
                  <a:lnTo>
                    <a:pt x="776" y="211"/>
                  </a:lnTo>
                  <a:lnTo>
                    <a:pt x="715" y="141"/>
                  </a:lnTo>
                  <a:lnTo>
                    <a:pt x="671" y="211"/>
                  </a:lnTo>
                  <a:lnTo>
                    <a:pt x="681" y="477"/>
                  </a:lnTo>
                  <a:lnTo>
                    <a:pt x="485" y="547"/>
                  </a:lnTo>
                  <a:lnTo>
                    <a:pt x="451" y="458"/>
                  </a:lnTo>
                  <a:lnTo>
                    <a:pt x="432" y="291"/>
                  </a:lnTo>
                  <a:lnTo>
                    <a:pt x="354" y="291"/>
                  </a:lnTo>
                  <a:lnTo>
                    <a:pt x="371" y="838"/>
                  </a:lnTo>
                  <a:lnTo>
                    <a:pt x="194" y="821"/>
                  </a:lnTo>
                  <a:lnTo>
                    <a:pt x="133" y="644"/>
                  </a:lnTo>
                  <a:lnTo>
                    <a:pt x="80" y="678"/>
                  </a:lnTo>
                  <a:lnTo>
                    <a:pt x="88" y="829"/>
                  </a:lnTo>
                  <a:lnTo>
                    <a:pt x="291" y="927"/>
                  </a:lnTo>
                  <a:lnTo>
                    <a:pt x="282" y="1325"/>
                  </a:lnTo>
                  <a:lnTo>
                    <a:pt x="168" y="1315"/>
                  </a:lnTo>
                  <a:lnTo>
                    <a:pt x="168" y="1315"/>
                  </a:lnTo>
                  <a:close/>
                </a:path>
              </a:pathLst>
            </a:custGeom>
            <a:solidFill>
              <a:srgbClr val="757833"/>
            </a:solidFill>
            <a:ln w="9525">
              <a:noFill/>
              <a:round/>
              <a:headEnd/>
              <a:tailEnd/>
            </a:ln>
          </p:spPr>
          <p:txBody>
            <a:bodyPr/>
            <a:lstStyle/>
            <a:p>
              <a:endParaRPr lang="en-US"/>
            </a:p>
          </p:txBody>
        </p:sp>
        <p:sp>
          <p:nvSpPr>
            <p:cNvPr id="717911" name="Freeform 87"/>
            <p:cNvSpPr>
              <a:spLocks/>
            </p:cNvSpPr>
            <p:nvPr/>
          </p:nvSpPr>
          <p:spPr bwMode="auto">
            <a:xfrm>
              <a:off x="4119" y="3146"/>
              <a:ext cx="459" cy="636"/>
            </a:xfrm>
            <a:custGeom>
              <a:avLst/>
              <a:gdLst/>
              <a:ahLst/>
              <a:cxnLst>
                <a:cxn ang="0">
                  <a:pos x="167" y="1245"/>
                </a:cxn>
                <a:cxn ang="0">
                  <a:pos x="167" y="971"/>
                </a:cxn>
                <a:cxn ang="0">
                  <a:pos x="186" y="760"/>
                </a:cxn>
                <a:cxn ang="0">
                  <a:pos x="26" y="654"/>
                </a:cxn>
                <a:cxn ang="0">
                  <a:pos x="0" y="211"/>
                </a:cxn>
                <a:cxn ang="0">
                  <a:pos x="194" y="184"/>
                </a:cxn>
                <a:cxn ang="0">
                  <a:pos x="247" y="238"/>
                </a:cxn>
                <a:cxn ang="0">
                  <a:pos x="283" y="441"/>
                </a:cxn>
                <a:cxn ang="0">
                  <a:pos x="344" y="441"/>
                </a:cxn>
                <a:cxn ang="0">
                  <a:pos x="344" y="53"/>
                </a:cxn>
                <a:cxn ang="0">
                  <a:pos x="504" y="0"/>
                </a:cxn>
                <a:cxn ang="0">
                  <a:pos x="654" y="70"/>
                </a:cxn>
                <a:cxn ang="0">
                  <a:pos x="644" y="530"/>
                </a:cxn>
                <a:cxn ang="0">
                  <a:pos x="564" y="812"/>
                </a:cxn>
                <a:cxn ang="0">
                  <a:pos x="644" y="821"/>
                </a:cxn>
                <a:cxn ang="0">
                  <a:pos x="688" y="654"/>
                </a:cxn>
                <a:cxn ang="0">
                  <a:pos x="813" y="618"/>
                </a:cxn>
                <a:cxn ang="0">
                  <a:pos x="918" y="707"/>
                </a:cxn>
                <a:cxn ang="0">
                  <a:pos x="891" y="981"/>
                </a:cxn>
                <a:cxn ang="0">
                  <a:pos x="777" y="1068"/>
                </a:cxn>
                <a:cxn ang="0">
                  <a:pos x="610" y="1068"/>
                </a:cxn>
                <a:cxn ang="0">
                  <a:pos x="591" y="1272"/>
                </a:cxn>
                <a:cxn ang="0">
                  <a:pos x="460" y="1264"/>
                </a:cxn>
                <a:cxn ang="0">
                  <a:pos x="486" y="988"/>
                </a:cxn>
                <a:cxn ang="0">
                  <a:pos x="591" y="962"/>
                </a:cxn>
                <a:cxn ang="0">
                  <a:pos x="787" y="971"/>
                </a:cxn>
                <a:cxn ang="0">
                  <a:pos x="794" y="777"/>
                </a:cxn>
                <a:cxn ang="0">
                  <a:pos x="741" y="760"/>
                </a:cxn>
                <a:cxn ang="0">
                  <a:pos x="715" y="910"/>
                </a:cxn>
                <a:cxn ang="0">
                  <a:pos x="477" y="874"/>
                </a:cxn>
                <a:cxn ang="0">
                  <a:pos x="486" y="707"/>
                </a:cxn>
                <a:cxn ang="0">
                  <a:pos x="557" y="431"/>
                </a:cxn>
                <a:cxn ang="0">
                  <a:pos x="557" y="158"/>
                </a:cxn>
                <a:cxn ang="0">
                  <a:pos x="450" y="124"/>
                </a:cxn>
                <a:cxn ang="0">
                  <a:pos x="441" y="485"/>
                </a:cxn>
                <a:cxn ang="0">
                  <a:pos x="353" y="547"/>
                </a:cxn>
                <a:cxn ang="0">
                  <a:pos x="213" y="530"/>
                </a:cxn>
                <a:cxn ang="0">
                  <a:pos x="186" y="327"/>
                </a:cxn>
                <a:cxn ang="0">
                  <a:pos x="106" y="308"/>
                </a:cxn>
                <a:cxn ang="0">
                  <a:pos x="133" y="584"/>
                </a:cxn>
                <a:cxn ang="0">
                  <a:pos x="310" y="715"/>
                </a:cxn>
                <a:cxn ang="0">
                  <a:pos x="292" y="1015"/>
                </a:cxn>
                <a:cxn ang="0">
                  <a:pos x="300" y="1255"/>
                </a:cxn>
                <a:cxn ang="0">
                  <a:pos x="167" y="1245"/>
                </a:cxn>
                <a:cxn ang="0">
                  <a:pos x="167" y="1245"/>
                </a:cxn>
              </a:cxnLst>
              <a:rect l="0" t="0" r="r" b="b"/>
              <a:pathLst>
                <a:path w="918" h="1272">
                  <a:moveTo>
                    <a:pt x="167" y="1245"/>
                  </a:moveTo>
                  <a:lnTo>
                    <a:pt x="167" y="971"/>
                  </a:lnTo>
                  <a:lnTo>
                    <a:pt x="186" y="760"/>
                  </a:lnTo>
                  <a:lnTo>
                    <a:pt x="26" y="654"/>
                  </a:lnTo>
                  <a:lnTo>
                    <a:pt x="0" y="211"/>
                  </a:lnTo>
                  <a:lnTo>
                    <a:pt x="194" y="184"/>
                  </a:lnTo>
                  <a:lnTo>
                    <a:pt x="247" y="238"/>
                  </a:lnTo>
                  <a:lnTo>
                    <a:pt x="283" y="441"/>
                  </a:lnTo>
                  <a:lnTo>
                    <a:pt x="344" y="441"/>
                  </a:lnTo>
                  <a:lnTo>
                    <a:pt x="344" y="53"/>
                  </a:lnTo>
                  <a:lnTo>
                    <a:pt x="504" y="0"/>
                  </a:lnTo>
                  <a:lnTo>
                    <a:pt x="654" y="70"/>
                  </a:lnTo>
                  <a:lnTo>
                    <a:pt x="644" y="530"/>
                  </a:lnTo>
                  <a:lnTo>
                    <a:pt x="564" y="812"/>
                  </a:lnTo>
                  <a:lnTo>
                    <a:pt x="644" y="821"/>
                  </a:lnTo>
                  <a:lnTo>
                    <a:pt x="688" y="654"/>
                  </a:lnTo>
                  <a:lnTo>
                    <a:pt x="813" y="618"/>
                  </a:lnTo>
                  <a:lnTo>
                    <a:pt x="918" y="707"/>
                  </a:lnTo>
                  <a:lnTo>
                    <a:pt x="891" y="981"/>
                  </a:lnTo>
                  <a:lnTo>
                    <a:pt x="777" y="1068"/>
                  </a:lnTo>
                  <a:lnTo>
                    <a:pt x="610" y="1068"/>
                  </a:lnTo>
                  <a:lnTo>
                    <a:pt x="591" y="1272"/>
                  </a:lnTo>
                  <a:lnTo>
                    <a:pt x="460" y="1264"/>
                  </a:lnTo>
                  <a:lnTo>
                    <a:pt x="486" y="988"/>
                  </a:lnTo>
                  <a:lnTo>
                    <a:pt x="591" y="962"/>
                  </a:lnTo>
                  <a:lnTo>
                    <a:pt x="787" y="971"/>
                  </a:lnTo>
                  <a:lnTo>
                    <a:pt x="794" y="777"/>
                  </a:lnTo>
                  <a:lnTo>
                    <a:pt x="741" y="760"/>
                  </a:lnTo>
                  <a:lnTo>
                    <a:pt x="715" y="910"/>
                  </a:lnTo>
                  <a:lnTo>
                    <a:pt x="477" y="874"/>
                  </a:lnTo>
                  <a:lnTo>
                    <a:pt x="486" y="707"/>
                  </a:lnTo>
                  <a:lnTo>
                    <a:pt x="557" y="431"/>
                  </a:lnTo>
                  <a:lnTo>
                    <a:pt x="557" y="158"/>
                  </a:lnTo>
                  <a:lnTo>
                    <a:pt x="450" y="124"/>
                  </a:lnTo>
                  <a:lnTo>
                    <a:pt x="441" y="485"/>
                  </a:lnTo>
                  <a:lnTo>
                    <a:pt x="353" y="547"/>
                  </a:lnTo>
                  <a:lnTo>
                    <a:pt x="213" y="530"/>
                  </a:lnTo>
                  <a:lnTo>
                    <a:pt x="186" y="327"/>
                  </a:lnTo>
                  <a:lnTo>
                    <a:pt x="106" y="308"/>
                  </a:lnTo>
                  <a:lnTo>
                    <a:pt x="133" y="584"/>
                  </a:lnTo>
                  <a:lnTo>
                    <a:pt x="310" y="715"/>
                  </a:lnTo>
                  <a:lnTo>
                    <a:pt x="292" y="1015"/>
                  </a:lnTo>
                  <a:lnTo>
                    <a:pt x="300" y="1255"/>
                  </a:lnTo>
                  <a:lnTo>
                    <a:pt x="167" y="1245"/>
                  </a:lnTo>
                  <a:lnTo>
                    <a:pt x="167" y="1245"/>
                  </a:lnTo>
                  <a:close/>
                </a:path>
              </a:pathLst>
            </a:custGeom>
            <a:solidFill>
              <a:srgbClr val="216B21"/>
            </a:solidFill>
            <a:ln w="9525">
              <a:noFill/>
              <a:round/>
              <a:headEnd/>
              <a:tailEnd/>
            </a:ln>
          </p:spPr>
          <p:txBody>
            <a:bodyPr/>
            <a:lstStyle/>
            <a:p>
              <a:endParaRPr lang="en-US"/>
            </a:p>
          </p:txBody>
        </p:sp>
        <p:sp>
          <p:nvSpPr>
            <p:cNvPr id="717912" name="Freeform 88"/>
            <p:cNvSpPr>
              <a:spLocks/>
            </p:cNvSpPr>
            <p:nvPr/>
          </p:nvSpPr>
          <p:spPr bwMode="auto">
            <a:xfrm>
              <a:off x="2296" y="3354"/>
              <a:ext cx="204" cy="318"/>
            </a:xfrm>
            <a:custGeom>
              <a:avLst/>
              <a:gdLst/>
              <a:ahLst/>
              <a:cxnLst>
                <a:cxn ang="0">
                  <a:pos x="142" y="637"/>
                </a:cxn>
                <a:cxn ang="0">
                  <a:pos x="137" y="443"/>
                </a:cxn>
                <a:cxn ang="0">
                  <a:pos x="53" y="438"/>
                </a:cxn>
                <a:cxn ang="0">
                  <a:pos x="0" y="363"/>
                </a:cxn>
                <a:cxn ang="0">
                  <a:pos x="0" y="196"/>
                </a:cxn>
                <a:cxn ang="0">
                  <a:pos x="57" y="160"/>
                </a:cxn>
                <a:cxn ang="0">
                  <a:pos x="93" y="187"/>
                </a:cxn>
                <a:cxn ang="0">
                  <a:pos x="106" y="331"/>
                </a:cxn>
                <a:cxn ang="0">
                  <a:pos x="142" y="337"/>
                </a:cxn>
                <a:cxn ang="0">
                  <a:pos x="150" y="116"/>
                </a:cxn>
                <a:cxn ang="0">
                  <a:pos x="199" y="80"/>
                </a:cxn>
                <a:cxn ang="0">
                  <a:pos x="243" y="97"/>
                </a:cxn>
                <a:cxn ang="0">
                  <a:pos x="253" y="217"/>
                </a:cxn>
                <a:cxn ang="0">
                  <a:pos x="296" y="200"/>
                </a:cxn>
                <a:cxn ang="0">
                  <a:pos x="300" y="33"/>
                </a:cxn>
                <a:cxn ang="0">
                  <a:pos x="350" y="0"/>
                </a:cxn>
                <a:cxn ang="0">
                  <a:pos x="407" y="23"/>
                </a:cxn>
                <a:cxn ang="0">
                  <a:pos x="407" y="234"/>
                </a:cxn>
                <a:cxn ang="0">
                  <a:pos x="353" y="306"/>
                </a:cxn>
                <a:cxn ang="0">
                  <a:pos x="260" y="324"/>
                </a:cxn>
                <a:cxn ang="0">
                  <a:pos x="253" y="633"/>
                </a:cxn>
                <a:cxn ang="0">
                  <a:pos x="142" y="637"/>
                </a:cxn>
                <a:cxn ang="0">
                  <a:pos x="142" y="637"/>
                </a:cxn>
              </a:cxnLst>
              <a:rect l="0" t="0" r="r" b="b"/>
              <a:pathLst>
                <a:path w="407" h="637">
                  <a:moveTo>
                    <a:pt x="142" y="637"/>
                  </a:moveTo>
                  <a:lnTo>
                    <a:pt x="137" y="443"/>
                  </a:lnTo>
                  <a:lnTo>
                    <a:pt x="53" y="438"/>
                  </a:lnTo>
                  <a:lnTo>
                    <a:pt x="0" y="363"/>
                  </a:lnTo>
                  <a:lnTo>
                    <a:pt x="0" y="196"/>
                  </a:lnTo>
                  <a:lnTo>
                    <a:pt x="57" y="160"/>
                  </a:lnTo>
                  <a:lnTo>
                    <a:pt x="93" y="187"/>
                  </a:lnTo>
                  <a:lnTo>
                    <a:pt x="106" y="331"/>
                  </a:lnTo>
                  <a:lnTo>
                    <a:pt x="142" y="337"/>
                  </a:lnTo>
                  <a:lnTo>
                    <a:pt x="150" y="116"/>
                  </a:lnTo>
                  <a:lnTo>
                    <a:pt x="199" y="80"/>
                  </a:lnTo>
                  <a:lnTo>
                    <a:pt x="243" y="97"/>
                  </a:lnTo>
                  <a:lnTo>
                    <a:pt x="253" y="217"/>
                  </a:lnTo>
                  <a:lnTo>
                    <a:pt x="296" y="200"/>
                  </a:lnTo>
                  <a:lnTo>
                    <a:pt x="300" y="33"/>
                  </a:lnTo>
                  <a:lnTo>
                    <a:pt x="350" y="0"/>
                  </a:lnTo>
                  <a:lnTo>
                    <a:pt x="407" y="23"/>
                  </a:lnTo>
                  <a:lnTo>
                    <a:pt x="407" y="234"/>
                  </a:lnTo>
                  <a:lnTo>
                    <a:pt x="353" y="306"/>
                  </a:lnTo>
                  <a:lnTo>
                    <a:pt x="260" y="324"/>
                  </a:lnTo>
                  <a:lnTo>
                    <a:pt x="253" y="633"/>
                  </a:lnTo>
                  <a:lnTo>
                    <a:pt x="142" y="637"/>
                  </a:lnTo>
                  <a:lnTo>
                    <a:pt x="142" y="637"/>
                  </a:lnTo>
                  <a:close/>
                </a:path>
              </a:pathLst>
            </a:custGeom>
            <a:solidFill>
              <a:srgbClr val="757833"/>
            </a:solidFill>
            <a:ln w="9525">
              <a:noFill/>
              <a:round/>
              <a:headEnd/>
              <a:tailEnd/>
            </a:ln>
          </p:spPr>
          <p:txBody>
            <a:bodyPr/>
            <a:lstStyle/>
            <a:p>
              <a:endParaRPr lang="en-US"/>
            </a:p>
          </p:txBody>
        </p:sp>
        <p:sp>
          <p:nvSpPr>
            <p:cNvPr id="717913" name="Freeform 89"/>
            <p:cNvSpPr>
              <a:spLocks/>
            </p:cNvSpPr>
            <p:nvPr/>
          </p:nvSpPr>
          <p:spPr bwMode="auto">
            <a:xfrm>
              <a:off x="3191" y="3378"/>
              <a:ext cx="202" cy="281"/>
            </a:xfrm>
            <a:custGeom>
              <a:avLst/>
              <a:gdLst/>
              <a:ahLst/>
              <a:cxnLst>
                <a:cxn ang="0">
                  <a:pos x="136" y="561"/>
                </a:cxn>
                <a:cxn ang="0">
                  <a:pos x="114" y="384"/>
                </a:cxn>
                <a:cxn ang="0">
                  <a:pos x="57" y="370"/>
                </a:cxn>
                <a:cxn ang="0">
                  <a:pos x="0" y="334"/>
                </a:cxn>
                <a:cxn ang="0">
                  <a:pos x="13" y="180"/>
                </a:cxn>
                <a:cxn ang="0">
                  <a:pos x="60" y="177"/>
                </a:cxn>
                <a:cxn ang="0">
                  <a:pos x="96" y="211"/>
                </a:cxn>
                <a:cxn ang="0">
                  <a:pos x="96" y="300"/>
                </a:cxn>
                <a:cxn ang="0">
                  <a:pos x="144" y="300"/>
                </a:cxn>
                <a:cxn ang="0">
                  <a:pos x="157" y="70"/>
                </a:cxn>
                <a:cxn ang="0">
                  <a:pos x="220" y="57"/>
                </a:cxn>
                <a:cxn ang="0">
                  <a:pos x="247" y="87"/>
                </a:cxn>
                <a:cxn ang="0">
                  <a:pos x="254" y="180"/>
                </a:cxn>
                <a:cxn ang="0">
                  <a:pos x="300" y="167"/>
                </a:cxn>
                <a:cxn ang="0">
                  <a:pos x="311" y="21"/>
                </a:cxn>
                <a:cxn ang="0">
                  <a:pos x="365" y="0"/>
                </a:cxn>
                <a:cxn ang="0">
                  <a:pos x="404" y="34"/>
                </a:cxn>
                <a:cxn ang="0">
                  <a:pos x="391" y="220"/>
                </a:cxn>
                <a:cxn ang="0">
                  <a:pos x="344" y="251"/>
                </a:cxn>
                <a:cxn ang="0">
                  <a:pos x="264" y="260"/>
                </a:cxn>
                <a:cxn ang="0">
                  <a:pos x="241" y="370"/>
                </a:cxn>
                <a:cxn ang="0">
                  <a:pos x="241" y="561"/>
                </a:cxn>
                <a:cxn ang="0">
                  <a:pos x="136" y="561"/>
                </a:cxn>
                <a:cxn ang="0">
                  <a:pos x="136" y="561"/>
                </a:cxn>
              </a:cxnLst>
              <a:rect l="0" t="0" r="r" b="b"/>
              <a:pathLst>
                <a:path w="404" h="561">
                  <a:moveTo>
                    <a:pt x="136" y="561"/>
                  </a:moveTo>
                  <a:lnTo>
                    <a:pt x="114" y="384"/>
                  </a:lnTo>
                  <a:lnTo>
                    <a:pt x="57" y="370"/>
                  </a:lnTo>
                  <a:lnTo>
                    <a:pt x="0" y="334"/>
                  </a:lnTo>
                  <a:lnTo>
                    <a:pt x="13" y="180"/>
                  </a:lnTo>
                  <a:lnTo>
                    <a:pt x="60" y="177"/>
                  </a:lnTo>
                  <a:lnTo>
                    <a:pt x="96" y="211"/>
                  </a:lnTo>
                  <a:lnTo>
                    <a:pt x="96" y="300"/>
                  </a:lnTo>
                  <a:lnTo>
                    <a:pt x="144" y="300"/>
                  </a:lnTo>
                  <a:lnTo>
                    <a:pt x="157" y="70"/>
                  </a:lnTo>
                  <a:lnTo>
                    <a:pt x="220" y="57"/>
                  </a:lnTo>
                  <a:lnTo>
                    <a:pt x="247" y="87"/>
                  </a:lnTo>
                  <a:lnTo>
                    <a:pt x="254" y="180"/>
                  </a:lnTo>
                  <a:lnTo>
                    <a:pt x="300" y="167"/>
                  </a:lnTo>
                  <a:lnTo>
                    <a:pt x="311" y="21"/>
                  </a:lnTo>
                  <a:lnTo>
                    <a:pt x="365" y="0"/>
                  </a:lnTo>
                  <a:lnTo>
                    <a:pt x="404" y="34"/>
                  </a:lnTo>
                  <a:lnTo>
                    <a:pt x="391" y="220"/>
                  </a:lnTo>
                  <a:lnTo>
                    <a:pt x="344" y="251"/>
                  </a:lnTo>
                  <a:lnTo>
                    <a:pt x="264" y="260"/>
                  </a:lnTo>
                  <a:lnTo>
                    <a:pt x="241" y="370"/>
                  </a:lnTo>
                  <a:lnTo>
                    <a:pt x="241" y="561"/>
                  </a:lnTo>
                  <a:lnTo>
                    <a:pt x="136" y="561"/>
                  </a:lnTo>
                  <a:lnTo>
                    <a:pt x="136" y="561"/>
                  </a:lnTo>
                  <a:close/>
                </a:path>
              </a:pathLst>
            </a:custGeom>
            <a:solidFill>
              <a:srgbClr val="757833"/>
            </a:solidFill>
            <a:ln w="9525">
              <a:noFill/>
              <a:round/>
              <a:headEnd/>
              <a:tailEnd/>
            </a:ln>
          </p:spPr>
          <p:txBody>
            <a:bodyPr/>
            <a:lstStyle/>
            <a:p>
              <a:endParaRPr lang="en-US"/>
            </a:p>
          </p:txBody>
        </p:sp>
        <p:sp>
          <p:nvSpPr>
            <p:cNvPr id="717914" name="Freeform 90"/>
            <p:cNvSpPr>
              <a:spLocks/>
            </p:cNvSpPr>
            <p:nvPr/>
          </p:nvSpPr>
          <p:spPr bwMode="auto">
            <a:xfrm>
              <a:off x="3921" y="3447"/>
              <a:ext cx="177" cy="225"/>
            </a:xfrm>
            <a:custGeom>
              <a:avLst/>
              <a:gdLst/>
              <a:ahLst/>
              <a:cxnLst>
                <a:cxn ang="0">
                  <a:pos x="134" y="446"/>
                </a:cxn>
                <a:cxn ang="0">
                  <a:pos x="111" y="230"/>
                </a:cxn>
                <a:cxn ang="0">
                  <a:pos x="44" y="220"/>
                </a:cxn>
                <a:cxn ang="0">
                  <a:pos x="6" y="171"/>
                </a:cxn>
                <a:cxn ang="0">
                  <a:pos x="0" y="40"/>
                </a:cxn>
                <a:cxn ang="0">
                  <a:pos x="54" y="0"/>
                </a:cxn>
                <a:cxn ang="0">
                  <a:pos x="84" y="21"/>
                </a:cxn>
                <a:cxn ang="0">
                  <a:pos x="90" y="163"/>
                </a:cxn>
                <a:cxn ang="0">
                  <a:pos x="130" y="167"/>
                </a:cxn>
                <a:cxn ang="0">
                  <a:pos x="134" y="83"/>
                </a:cxn>
                <a:cxn ang="0">
                  <a:pos x="173" y="60"/>
                </a:cxn>
                <a:cxn ang="0">
                  <a:pos x="208" y="87"/>
                </a:cxn>
                <a:cxn ang="0">
                  <a:pos x="204" y="243"/>
                </a:cxn>
                <a:cxn ang="0">
                  <a:pos x="253" y="233"/>
                </a:cxn>
                <a:cxn ang="0">
                  <a:pos x="270" y="144"/>
                </a:cxn>
                <a:cxn ang="0">
                  <a:pos x="307" y="127"/>
                </a:cxn>
                <a:cxn ang="0">
                  <a:pos x="354" y="154"/>
                </a:cxn>
                <a:cxn ang="0">
                  <a:pos x="337" y="287"/>
                </a:cxn>
                <a:cxn ang="0">
                  <a:pos x="221" y="327"/>
                </a:cxn>
                <a:cxn ang="0">
                  <a:pos x="240" y="450"/>
                </a:cxn>
                <a:cxn ang="0">
                  <a:pos x="134" y="446"/>
                </a:cxn>
                <a:cxn ang="0">
                  <a:pos x="134" y="446"/>
                </a:cxn>
              </a:cxnLst>
              <a:rect l="0" t="0" r="r" b="b"/>
              <a:pathLst>
                <a:path w="354" h="450">
                  <a:moveTo>
                    <a:pt x="134" y="446"/>
                  </a:moveTo>
                  <a:lnTo>
                    <a:pt x="111" y="230"/>
                  </a:lnTo>
                  <a:lnTo>
                    <a:pt x="44" y="220"/>
                  </a:lnTo>
                  <a:lnTo>
                    <a:pt x="6" y="171"/>
                  </a:lnTo>
                  <a:lnTo>
                    <a:pt x="0" y="40"/>
                  </a:lnTo>
                  <a:lnTo>
                    <a:pt x="54" y="0"/>
                  </a:lnTo>
                  <a:lnTo>
                    <a:pt x="84" y="21"/>
                  </a:lnTo>
                  <a:lnTo>
                    <a:pt x="90" y="163"/>
                  </a:lnTo>
                  <a:lnTo>
                    <a:pt x="130" y="167"/>
                  </a:lnTo>
                  <a:lnTo>
                    <a:pt x="134" y="83"/>
                  </a:lnTo>
                  <a:lnTo>
                    <a:pt x="173" y="60"/>
                  </a:lnTo>
                  <a:lnTo>
                    <a:pt x="208" y="87"/>
                  </a:lnTo>
                  <a:lnTo>
                    <a:pt x="204" y="243"/>
                  </a:lnTo>
                  <a:lnTo>
                    <a:pt x="253" y="233"/>
                  </a:lnTo>
                  <a:lnTo>
                    <a:pt x="270" y="144"/>
                  </a:lnTo>
                  <a:lnTo>
                    <a:pt x="307" y="127"/>
                  </a:lnTo>
                  <a:lnTo>
                    <a:pt x="354" y="154"/>
                  </a:lnTo>
                  <a:lnTo>
                    <a:pt x="337" y="287"/>
                  </a:lnTo>
                  <a:lnTo>
                    <a:pt x="221" y="327"/>
                  </a:lnTo>
                  <a:lnTo>
                    <a:pt x="240" y="450"/>
                  </a:lnTo>
                  <a:lnTo>
                    <a:pt x="134" y="446"/>
                  </a:lnTo>
                  <a:lnTo>
                    <a:pt x="134" y="446"/>
                  </a:lnTo>
                  <a:close/>
                </a:path>
              </a:pathLst>
            </a:custGeom>
            <a:solidFill>
              <a:srgbClr val="599E29"/>
            </a:solidFill>
            <a:ln w="9525">
              <a:noFill/>
              <a:round/>
              <a:headEnd/>
              <a:tailEnd/>
            </a:ln>
          </p:spPr>
          <p:txBody>
            <a:bodyPr/>
            <a:lstStyle/>
            <a:p>
              <a:endParaRPr lang="en-US"/>
            </a:p>
          </p:txBody>
        </p:sp>
        <p:sp>
          <p:nvSpPr>
            <p:cNvPr id="717915" name="Freeform 91"/>
            <p:cNvSpPr>
              <a:spLocks/>
            </p:cNvSpPr>
            <p:nvPr/>
          </p:nvSpPr>
          <p:spPr bwMode="auto">
            <a:xfrm>
              <a:off x="2797" y="3527"/>
              <a:ext cx="72" cy="52"/>
            </a:xfrm>
            <a:custGeom>
              <a:avLst/>
              <a:gdLst/>
              <a:ahLst/>
              <a:cxnLst>
                <a:cxn ang="0">
                  <a:pos x="0" y="0"/>
                </a:cxn>
                <a:cxn ang="0">
                  <a:pos x="142" y="17"/>
                </a:cxn>
                <a:cxn ang="0">
                  <a:pos x="116" y="105"/>
                </a:cxn>
                <a:cxn ang="0">
                  <a:pos x="0" y="97"/>
                </a:cxn>
                <a:cxn ang="0">
                  <a:pos x="0" y="0"/>
                </a:cxn>
                <a:cxn ang="0">
                  <a:pos x="0" y="0"/>
                </a:cxn>
              </a:cxnLst>
              <a:rect l="0" t="0" r="r" b="b"/>
              <a:pathLst>
                <a:path w="142" h="105">
                  <a:moveTo>
                    <a:pt x="0" y="0"/>
                  </a:moveTo>
                  <a:lnTo>
                    <a:pt x="142" y="17"/>
                  </a:lnTo>
                  <a:lnTo>
                    <a:pt x="116" y="105"/>
                  </a:lnTo>
                  <a:lnTo>
                    <a:pt x="0" y="97"/>
                  </a:lnTo>
                  <a:lnTo>
                    <a:pt x="0" y="0"/>
                  </a:lnTo>
                  <a:lnTo>
                    <a:pt x="0" y="0"/>
                  </a:lnTo>
                  <a:close/>
                </a:path>
              </a:pathLst>
            </a:custGeom>
            <a:solidFill>
              <a:srgbClr val="4F4300"/>
            </a:solidFill>
            <a:ln w="9525">
              <a:noFill/>
              <a:round/>
              <a:headEnd/>
              <a:tailEnd/>
            </a:ln>
          </p:spPr>
          <p:txBody>
            <a:bodyPr/>
            <a:lstStyle/>
            <a:p>
              <a:endParaRPr lang="en-US"/>
            </a:p>
          </p:txBody>
        </p:sp>
        <p:sp>
          <p:nvSpPr>
            <p:cNvPr id="717916" name="Freeform 92"/>
            <p:cNvSpPr>
              <a:spLocks/>
            </p:cNvSpPr>
            <p:nvPr/>
          </p:nvSpPr>
          <p:spPr bwMode="auto">
            <a:xfrm>
              <a:off x="2732" y="3725"/>
              <a:ext cx="115" cy="62"/>
            </a:xfrm>
            <a:custGeom>
              <a:avLst/>
              <a:gdLst/>
              <a:ahLst/>
              <a:cxnLst>
                <a:cxn ang="0">
                  <a:pos x="8" y="0"/>
                </a:cxn>
                <a:cxn ang="0">
                  <a:pos x="230" y="0"/>
                </a:cxn>
                <a:cxn ang="0">
                  <a:pos x="221" y="123"/>
                </a:cxn>
                <a:cxn ang="0">
                  <a:pos x="0" y="106"/>
                </a:cxn>
                <a:cxn ang="0">
                  <a:pos x="8" y="0"/>
                </a:cxn>
                <a:cxn ang="0">
                  <a:pos x="8" y="0"/>
                </a:cxn>
              </a:cxnLst>
              <a:rect l="0" t="0" r="r" b="b"/>
              <a:pathLst>
                <a:path w="230" h="123">
                  <a:moveTo>
                    <a:pt x="8" y="0"/>
                  </a:moveTo>
                  <a:lnTo>
                    <a:pt x="230" y="0"/>
                  </a:lnTo>
                  <a:lnTo>
                    <a:pt x="221" y="123"/>
                  </a:lnTo>
                  <a:lnTo>
                    <a:pt x="0" y="106"/>
                  </a:lnTo>
                  <a:lnTo>
                    <a:pt x="8" y="0"/>
                  </a:lnTo>
                  <a:lnTo>
                    <a:pt x="8" y="0"/>
                  </a:lnTo>
                  <a:close/>
                </a:path>
              </a:pathLst>
            </a:custGeom>
            <a:solidFill>
              <a:srgbClr val="4F4300"/>
            </a:solidFill>
            <a:ln w="9525">
              <a:noFill/>
              <a:round/>
              <a:headEnd/>
              <a:tailEnd/>
            </a:ln>
          </p:spPr>
          <p:txBody>
            <a:bodyPr/>
            <a:lstStyle/>
            <a:p>
              <a:endParaRPr lang="en-US"/>
            </a:p>
          </p:txBody>
        </p:sp>
        <p:sp>
          <p:nvSpPr>
            <p:cNvPr id="717917" name="Freeform 93"/>
            <p:cNvSpPr>
              <a:spLocks/>
            </p:cNvSpPr>
            <p:nvPr/>
          </p:nvSpPr>
          <p:spPr bwMode="auto">
            <a:xfrm>
              <a:off x="2749" y="3000"/>
              <a:ext cx="93" cy="67"/>
            </a:xfrm>
            <a:custGeom>
              <a:avLst/>
              <a:gdLst/>
              <a:ahLst/>
              <a:cxnLst>
                <a:cxn ang="0">
                  <a:pos x="150" y="19"/>
                </a:cxn>
                <a:cxn ang="0">
                  <a:pos x="9" y="0"/>
                </a:cxn>
                <a:cxn ang="0">
                  <a:pos x="0" y="97"/>
                </a:cxn>
                <a:cxn ang="0">
                  <a:pos x="186" y="133"/>
                </a:cxn>
                <a:cxn ang="0">
                  <a:pos x="150" y="19"/>
                </a:cxn>
                <a:cxn ang="0">
                  <a:pos x="150" y="19"/>
                </a:cxn>
              </a:cxnLst>
              <a:rect l="0" t="0" r="r" b="b"/>
              <a:pathLst>
                <a:path w="186" h="133">
                  <a:moveTo>
                    <a:pt x="150" y="19"/>
                  </a:moveTo>
                  <a:lnTo>
                    <a:pt x="9" y="0"/>
                  </a:lnTo>
                  <a:lnTo>
                    <a:pt x="0" y="97"/>
                  </a:lnTo>
                  <a:lnTo>
                    <a:pt x="186" y="133"/>
                  </a:lnTo>
                  <a:lnTo>
                    <a:pt x="150" y="19"/>
                  </a:lnTo>
                  <a:lnTo>
                    <a:pt x="150" y="19"/>
                  </a:lnTo>
                  <a:close/>
                </a:path>
              </a:pathLst>
            </a:custGeom>
            <a:solidFill>
              <a:srgbClr val="4F4300"/>
            </a:solidFill>
            <a:ln w="9525">
              <a:noFill/>
              <a:round/>
              <a:headEnd/>
              <a:tailEnd/>
            </a:ln>
          </p:spPr>
          <p:txBody>
            <a:bodyPr/>
            <a:lstStyle/>
            <a:p>
              <a:endParaRPr lang="en-US"/>
            </a:p>
          </p:txBody>
        </p:sp>
        <p:sp>
          <p:nvSpPr>
            <p:cNvPr id="717918" name="Freeform 94"/>
            <p:cNvSpPr>
              <a:spLocks/>
            </p:cNvSpPr>
            <p:nvPr/>
          </p:nvSpPr>
          <p:spPr bwMode="auto">
            <a:xfrm>
              <a:off x="2966" y="2996"/>
              <a:ext cx="92" cy="97"/>
            </a:xfrm>
            <a:custGeom>
              <a:avLst/>
              <a:gdLst/>
              <a:ahLst/>
              <a:cxnLst>
                <a:cxn ang="0">
                  <a:pos x="0" y="70"/>
                </a:cxn>
                <a:cxn ang="0">
                  <a:pos x="150" y="0"/>
                </a:cxn>
                <a:cxn ang="0">
                  <a:pos x="184" y="87"/>
                </a:cxn>
                <a:cxn ang="0">
                  <a:pos x="0" y="194"/>
                </a:cxn>
                <a:cxn ang="0">
                  <a:pos x="0" y="70"/>
                </a:cxn>
                <a:cxn ang="0">
                  <a:pos x="0" y="70"/>
                </a:cxn>
              </a:cxnLst>
              <a:rect l="0" t="0" r="r" b="b"/>
              <a:pathLst>
                <a:path w="184" h="194">
                  <a:moveTo>
                    <a:pt x="0" y="70"/>
                  </a:moveTo>
                  <a:lnTo>
                    <a:pt x="150" y="0"/>
                  </a:lnTo>
                  <a:lnTo>
                    <a:pt x="184" y="87"/>
                  </a:lnTo>
                  <a:lnTo>
                    <a:pt x="0" y="194"/>
                  </a:lnTo>
                  <a:lnTo>
                    <a:pt x="0" y="70"/>
                  </a:lnTo>
                  <a:lnTo>
                    <a:pt x="0" y="70"/>
                  </a:lnTo>
                  <a:close/>
                </a:path>
              </a:pathLst>
            </a:custGeom>
            <a:solidFill>
              <a:srgbClr val="4F4300"/>
            </a:solidFill>
            <a:ln w="9525">
              <a:noFill/>
              <a:round/>
              <a:headEnd/>
              <a:tailEnd/>
            </a:ln>
          </p:spPr>
          <p:txBody>
            <a:bodyPr/>
            <a:lstStyle/>
            <a:p>
              <a:endParaRPr lang="en-US"/>
            </a:p>
          </p:txBody>
        </p:sp>
        <p:sp>
          <p:nvSpPr>
            <p:cNvPr id="717919" name="Freeform 95"/>
            <p:cNvSpPr>
              <a:spLocks/>
            </p:cNvSpPr>
            <p:nvPr/>
          </p:nvSpPr>
          <p:spPr bwMode="auto">
            <a:xfrm>
              <a:off x="2952" y="3186"/>
              <a:ext cx="75" cy="79"/>
            </a:xfrm>
            <a:custGeom>
              <a:avLst/>
              <a:gdLst/>
              <a:ahLst/>
              <a:cxnLst>
                <a:cxn ang="0">
                  <a:pos x="0" y="0"/>
                </a:cxn>
                <a:cxn ang="0">
                  <a:pos x="151" y="34"/>
                </a:cxn>
                <a:cxn ang="0">
                  <a:pos x="133" y="158"/>
                </a:cxn>
                <a:cxn ang="0">
                  <a:pos x="10" y="123"/>
                </a:cxn>
                <a:cxn ang="0">
                  <a:pos x="0" y="0"/>
                </a:cxn>
                <a:cxn ang="0">
                  <a:pos x="0" y="0"/>
                </a:cxn>
              </a:cxnLst>
              <a:rect l="0" t="0" r="r" b="b"/>
              <a:pathLst>
                <a:path w="151" h="158">
                  <a:moveTo>
                    <a:pt x="0" y="0"/>
                  </a:moveTo>
                  <a:lnTo>
                    <a:pt x="151" y="34"/>
                  </a:lnTo>
                  <a:lnTo>
                    <a:pt x="133" y="158"/>
                  </a:lnTo>
                  <a:lnTo>
                    <a:pt x="10" y="123"/>
                  </a:lnTo>
                  <a:lnTo>
                    <a:pt x="0" y="0"/>
                  </a:lnTo>
                  <a:lnTo>
                    <a:pt x="0" y="0"/>
                  </a:lnTo>
                  <a:close/>
                </a:path>
              </a:pathLst>
            </a:custGeom>
            <a:solidFill>
              <a:srgbClr val="4F4300"/>
            </a:solidFill>
            <a:ln w="9525">
              <a:noFill/>
              <a:round/>
              <a:headEnd/>
              <a:tailEnd/>
            </a:ln>
          </p:spPr>
          <p:txBody>
            <a:bodyPr/>
            <a:lstStyle/>
            <a:p>
              <a:endParaRPr lang="en-US"/>
            </a:p>
          </p:txBody>
        </p:sp>
        <p:sp>
          <p:nvSpPr>
            <p:cNvPr id="717920" name="Freeform 96"/>
            <p:cNvSpPr>
              <a:spLocks/>
            </p:cNvSpPr>
            <p:nvPr/>
          </p:nvSpPr>
          <p:spPr bwMode="auto">
            <a:xfrm>
              <a:off x="2520" y="3248"/>
              <a:ext cx="123" cy="71"/>
            </a:xfrm>
            <a:custGeom>
              <a:avLst/>
              <a:gdLst/>
              <a:ahLst/>
              <a:cxnLst>
                <a:cxn ang="0">
                  <a:pos x="248" y="35"/>
                </a:cxn>
                <a:cxn ang="0">
                  <a:pos x="8" y="0"/>
                </a:cxn>
                <a:cxn ang="0">
                  <a:pos x="0" y="97"/>
                </a:cxn>
                <a:cxn ang="0">
                  <a:pos x="238" y="141"/>
                </a:cxn>
                <a:cxn ang="0">
                  <a:pos x="248" y="35"/>
                </a:cxn>
                <a:cxn ang="0">
                  <a:pos x="248" y="35"/>
                </a:cxn>
              </a:cxnLst>
              <a:rect l="0" t="0" r="r" b="b"/>
              <a:pathLst>
                <a:path w="248" h="141">
                  <a:moveTo>
                    <a:pt x="248" y="35"/>
                  </a:moveTo>
                  <a:lnTo>
                    <a:pt x="8" y="0"/>
                  </a:lnTo>
                  <a:lnTo>
                    <a:pt x="0" y="97"/>
                  </a:lnTo>
                  <a:lnTo>
                    <a:pt x="238" y="141"/>
                  </a:lnTo>
                  <a:lnTo>
                    <a:pt x="248" y="35"/>
                  </a:lnTo>
                  <a:lnTo>
                    <a:pt x="248" y="35"/>
                  </a:lnTo>
                  <a:close/>
                </a:path>
              </a:pathLst>
            </a:custGeom>
            <a:solidFill>
              <a:srgbClr val="4F4300"/>
            </a:solidFill>
            <a:ln w="9525">
              <a:noFill/>
              <a:round/>
              <a:headEnd/>
              <a:tailEnd/>
            </a:ln>
          </p:spPr>
          <p:txBody>
            <a:bodyPr/>
            <a:lstStyle/>
            <a:p>
              <a:endParaRPr lang="en-US"/>
            </a:p>
          </p:txBody>
        </p:sp>
        <p:sp>
          <p:nvSpPr>
            <p:cNvPr id="717921" name="Freeform 97"/>
            <p:cNvSpPr>
              <a:spLocks/>
            </p:cNvSpPr>
            <p:nvPr/>
          </p:nvSpPr>
          <p:spPr bwMode="auto">
            <a:xfrm>
              <a:off x="3839" y="3279"/>
              <a:ext cx="102" cy="61"/>
            </a:xfrm>
            <a:custGeom>
              <a:avLst/>
              <a:gdLst/>
              <a:ahLst/>
              <a:cxnLst>
                <a:cxn ang="0">
                  <a:pos x="0" y="10"/>
                </a:cxn>
                <a:cxn ang="0">
                  <a:pos x="194" y="0"/>
                </a:cxn>
                <a:cxn ang="0">
                  <a:pos x="203" y="107"/>
                </a:cxn>
                <a:cxn ang="0">
                  <a:pos x="0" y="124"/>
                </a:cxn>
                <a:cxn ang="0">
                  <a:pos x="0" y="10"/>
                </a:cxn>
                <a:cxn ang="0">
                  <a:pos x="0" y="10"/>
                </a:cxn>
              </a:cxnLst>
              <a:rect l="0" t="0" r="r" b="b"/>
              <a:pathLst>
                <a:path w="203" h="124">
                  <a:moveTo>
                    <a:pt x="0" y="10"/>
                  </a:moveTo>
                  <a:lnTo>
                    <a:pt x="194" y="0"/>
                  </a:lnTo>
                  <a:lnTo>
                    <a:pt x="203" y="107"/>
                  </a:lnTo>
                  <a:lnTo>
                    <a:pt x="0" y="124"/>
                  </a:lnTo>
                  <a:lnTo>
                    <a:pt x="0" y="10"/>
                  </a:lnTo>
                  <a:lnTo>
                    <a:pt x="0" y="10"/>
                  </a:lnTo>
                  <a:close/>
                </a:path>
              </a:pathLst>
            </a:custGeom>
            <a:solidFill>
              <a:srgbClr val="125212"/>
            </a:solidFill>
            <a:ln w="9525">
              <a:noFill/>
              <a:round/>
              <a:headEnd/>
              <a:tailEnd/>
            </a:ln>
          </p:spPr>
          <p:txBody>
            <a:bodyPr/>
            <a:lstStyle/>
            <a:p>
              <a:endParaRPr lang="en-US"/>
            </a:p>
          </p:txBody>
        </p:sp>
        <p:sp>
          <p:nvSpPr>
            <p:cNvPr id="717922" name="Freeform 98"/>
            <p:cNvSpPr>
              <a:spLocks/>
            </p:cNvSpPr>
            <p:nvPr/>
          </p:nvSpPr>
          <p:spPr bwMode="auto">
            <a:xfrm>
              <a:off x="3575" y="3200"/>
              <a:ext cx="82" cy="83"/>
            </a:xfrm>
            <a:custGeom>
              <a:avLst/>
              <a:gdLst/>
              <a:ahLst/>
              <a:cxnLst>
                <a:cxn ang="0">
                  <a:pos x="157" y="78"/>
                </a:cxn>
                <a:cxn ang="0">
                  <a:pos x="34" y="0"/>
                </a:cxn>
                <a:cxn ang="0">
                  <a:pos x="0" y="88"/>
                </a:cxn>
                <a:cxn ang="0">
                  <a:pos x="163" y="168"/>
                </a:cxn>
                <a:cxn ang="0">
                  <a:pos x="157" y="78"/>
                </a:cxn>
                <a:cxn ang="0">
                  <a:pos x="157" y="78"/>
                </a:cxn>
              </a:cxnLst>
              <a:rect l="0" t="0" r="r" b="b"/>
              <a:pathLst>
                <a:path w="163" h="168">
                  <a:moveTo>
                    <a:pt x="157" y="78"/>
                  </a:moveTo>
                  <a:lnTo>
                    <a:pt x="34" y="0"/>
                  </a:lnTo>
                  <a:lnTo>
                    <a:pt x="0" y="88"/>
                  </a:lnTo>
                  <a:lnTo>
                    <a:pt x="163" y="168"/>
                  </a:lnTo>
                  <a:lnTo>
                    <a:pt x="157" y="78"/>
                  </a:lnTo>
                  <a:lnTo>
                    <a:pt x="157" y="78"/>
                  </a:lnTo>
                  <a:close/>
                </a:path>
              </a:pathLst>
            </a:custGeom>
            <a:solidFill>
              <a:srgbClr val="125212"/>
            </a:solidFill>
            <a:ln w="9525">
              <a:noFill/>
              <a:round/>
              <a:headEnd/>
              <a:tailEnd/>
            </a:ln>
          </p:spPr>
          <p:txBody>
            <a:bodyPr/>
            <a:lstStyle/>
            <a:p>
              <a:endParaRPr lang="en-US"/>
            </a:p>
          </p:txBody>
        </p:sp>
        <p:sp>
          <p:nvSpPr>
            <p:cNvPr id="717923" name="Freeform 99"/>
            <p:cNvSpPr>
              <a:spLocks/>
            </p:cNvSpPr>
            <p:nvPr/>
          </p:nvSpPr>
          <p:spPr bwMode="auto">
            <a:xfrm>
              <a:off x="3451" y="3487"/>
              <a:ext cx="84" cy="43"/>
            </a:xfrm>
            <a:custGeom>
              <a:avLst/>
              <a:gdLst/>
              <a:ahLst/>
              <a:cxnLst>
                <a:cxn ang="0">
                  <a:pos x="168" y="18"/>
                </a:cxn>
                <a:cxn ang="0">
                  <a:pos x="0" y="0"/>
                </a:cxn>
                <a:cxn ang="0">
                  <a:pos x="0" y="71"/>
                </a:cxn>
                <a:cxn ang="0">
                  <a:pos x="158" y="88"/>
                </a:cxn>
                <a:cxn ang="0">
                  <a:pos x="168" y="18"/>
                </a:cxn>
                <a:cxn ang="0">
                  <a:pos x="168" y="18"/>
                </a:cxn>
              </a:cxnLst>
              <a:rect l="0" t="0" r="r" b="b"/>
              <a:pathLst>
                <a:path w="168" h="88">
                  <a:moveTo>
                    <a:pt x="168" y="18"/>
                  </a:moveTo>
                  <a:lnTo>
                    <a:pt x="0" y="0"/>
                  </a:lnTo>
                  <a:lnTo>
                    <a:pt x="0" y="71"/>
                  </a:lnTo>
                  <a:lnTo>
                    <a:pt x="158" y="88"/>
                  </a:lnTo>
                  <a:lnTo>
                    <a:pt x="168" y="18"/>
                  </a:lnTo>
                  <a:lnTo>
                    <a:pt x="168" y="18"/>
                  </a:lnTo>
                  <a:close/>
                </a:path>
              </a:pathLst>
            </a:custGeom>
            <a:solidFill>
              <a:srgbClr val="125212"/>
            </a:solidFill>
            <a:ln w="9525">
              <a:noFill/>
              <a:round/>
              <a:headEnd/>
              <a:tailEnd/>
            </a:ln>
          </p:spPr>
          <p:txBody>
            <a:bodyPr/>
            <a:lstStyle/>
            <a:p>
              <a:endParaRPr lang="en-US"/>
            </a:p>
          </p:txBody>
        </p:sp>
        <p:sp>
          <p:nvSpPr>
            <p:cNvPr id="717924" name="Freeform 100"/>
            <p:cNvSpPr>
              <a:spLocks/>
            </p:cNvSpPr>
            <p:nvPr/>
          </p:nvSpPr>
          <p:spPr bwMode="auto">
            <a:xfrm>
              <a:off x="4378" y="3261"/>
              <a:ext cx="110" cy="53"/>
            </a:xfrm>
            <a:custGeom>
              <a:avLst/>
              <a:gdLst/>
              <a:ahLst/>
              <a:cxnLst>
                <a:cxn ang="0">
                  <a:pos x="17" y="0"/>
                </a:cxn>
                <a:cxn ang="0">
                  <a:pos x="220" y="0"/>
                </a:cxn>
                <a:cxn ang="0">
                  <a:pos x="220" y="105"/>
                </a:cxn>
                <a:cxn ang="0">
                  <a:pos x="0" y="105"/>
                </a:cxn>
                <a:cxn ang="0">
                  <a:pos x="17" y="0"/>
                </a:cxn>
                <a:cxn ang="0">
                  <a:pos x="17" y="0"/>
                </a:cxn>
              </a:cxnLst>
              <a:rect l="0" t="0" r="r" b="b"/>
              <a:pathLst>
                <a:path w="220" h="105">
                  <a:moveTo>
                    <a:pt x="17" y="0"/>
                  </a:moveTo>
                  <a:lnTo>
                    <a:pt x="220" y="0"/>
                  </a:lnTo>
                  <a:lnTo>
                    <a:pt x="220" y="105"/>
                  </a:lnTo>
                  <a:lnTo>
                    <a:pt x="0" y="105"/>
                  </a:lnTo>
                  <a:lnTo>
                    <a:pt x="17" y="0"/>
                  </a:lnTo>
                  <a:lnTo>
                    <a:pt x="17" y="0"/>
                  </a:lnTo>
                  <a:close/>
                </a:path>
              </a:pathLst>
            </a:custGeom>
            <a:solidFill>
              <a:srgbClr val="4F4300"/>
            </a:solidFill>
            <a:ln w="9525">
              <a:noFill/>
              <a:round/>
              <a:headEnd/>
              <a:tailEnd/>
            </a:ln>
          </p:spPr>
          <p:txBody>
            <a:bodyPr/>
            <a:lstStyle/>
            <a:p>
              <a:endParaRPr lang="en-US"/>
            </a:p>
          </p:txBody>
        </p:sp>
        <p:sp>
          <p:nvSpPr>
            <p:cNvPr id="717925" name="Freeform 101"/>
            <p:cNvSpPr>
              <a:spLocks/>
            </p:cNvSpPr>
            <p:nvPr/>
          </p:nvSpPr>
          <p:spPr bwMode="auto">
            <a:xfrm>
              <a:off x="4086" y="3376"/>
              <a:ext cx="107" cy="62"/>
            </a:xfrm>
            <a:custGeom>
              <a:avLst/>
              <a:gdLst/>
              <a:ahLst/>
              <a:cxnLst>
                <a:cxn ang="0">
                  <a:pos x="213" y="17"/>
                </a:cxn>
                <a:cxn ang="0">
                  <a:pos x="10" y="0"/>
                </a:cxn>
                <a:cxn ang="0">
                  <a:pos x="0" y="78"/>
                </a:cxn>
                <a:cxn ang="0">
                  <a:pos x="200" y="124"/>
                </a:cxn>
                <a:cxn ang="0">
                  <a:pos x="213" y="17"/>
                </a:cxn>
                <a:cxn ang="0">
                  <a:pos x="213" y="17"/>
                </a:cxn>
              </a:cxnLst>
              <a:rect l="0" t="0" r="r" b="b"/>
              <a:pathLst>
                <a:path w="213" h="124">
                  <a:moveTo>
                    <a:pt x="213" y="17"/>
                  </a:moveTo>
                  <a:lnTo>
                    <a:pt x="10" y="0"/>
                  </a:lnTo>
                  <a:lnTo>
                    <a:pt x="0" y="78"/>
                  </a:lnTo>
                  <a:lnTo>
                    <a:pt x="200" y="124"/>
                  </a:lnTo>
                  <a:lnTo>
                    <a:pt x="213" y="17"/>
                  </a:lnTo>
                  <a:lnTo>
                    <a:pt x="213" y="17"/>
                  </a:lnTo>
                  <a:close/>
                </a:path>
              </a:pathLst>
            </a:custGeom>
            <a:solidFill>
              <a:srgbClr val="4F4300"/>
            </a:solidFill>
            <a:ln w="9525">
              <a:noFill/>
              <a:round/>
              <a:headEnd/>
              <a:tailEnd/>
            </a:ln>
          </p:spPr>
          <p:txBody>
            <a:bodyPr/>
            <a:lstStyle/>
            <a:p>
              <a:endParaRPr lang="en-US"/>
            </a:p>
          </p:txBody>
        </p:sp>
        <p:sp>
          <p:nvSpPr>
            <p:cNvPr id="717926" name="Freeform 102"/>
            <p:cNvSpPr>
              <a:spLocks/>
            </p:cNvSpPr>
            <p:nvPr/>
          </p:nvSpPr>
          <p:spPr bwMode="auto">
            <a:xfrm>
              <a:off x="4537" y="3464"/>
              <a:ext cx="75" cy="88"/>
            </a:xfrm>
            <a:custGeom>
              <a:avLst/>
              <a:gdLst/>
              <a:ahLst/>
              <a:cxnLst>
                <a:cxn ang="0">
                  <a:pos x="0" y="72"/>
                </a:cxn>
                <a:cxn ang="0">
                  <a:pos x="107" y="0"/>
                </a:cxn>
                <a:cxn ang="0">
                  <a:pos x="150" y="89"/>
                </a:cxn>
                <a:cxn ang="0">
                  <a:pos x="27" y="177"/>
                </a:cxn>
                <a:cxn ang="0">
                  <a:pos x="0" y="72"/>
                </a:cxn>
                <a:cxn ang="0">
                  <a:pos x="0" y="72"/>
                </a:cxn>
              </a:cxnLst>
              <a:rect l="0" t="0" r="r" b="b"/>
              <a:pathLst>
                <a:path w="150" h="177">
                  <a:moveTo>
                    <a:pt x="0" y="72"/>
                  </a:moveTo>
                  <a:lnTo>
                    <a:pt x="107" y="0"/>
                  </a:lnTo>
                  <a:lnTo>
                    <a:pt x="150" y="89"/>
                  </a:lnTo>
                  <a:lnTo>
                    <a:pt x="27" y="177"/>
                  </a:lnTo>
                  <a:lnTo>
                    <a:pt x="0" y="72"/>
                  </a:lnTo>
                  <a:lnTo>
                    <a:pt x="0" y="72"/>
                  </a:lnTo>
                  <a:close/>
                </a:path>
              </a:pathLst>
            </a:custGeom>
            <a:solidFill>
              <a:srgbClr val="4F4300"/>
            </a:solidFill>
            <a:ln w="9525">
              <a:noFill/>
              <a:round/>
              <a:headEnd/>
              <a:tailEnd/>
            </a:ln>
          </p:spPr>
          <p:txBody>
            <a:bodyPr/>
            <a:lstStyle/>
            <a:p>
              <a:endParaRPr lang="en-US"/>
            </a:p>
          </p:txBody>
        </p:sp>
        <p:sp>
          <p:nvSpPr>
            <p:cNvPr id="717927" name="Freeform 103"/>
            <p:cNvSpPr>
              <a:spLocks/>
            </p:cNvSpPr>
            <p:nvPr/>
          </p:nvSpPr>
          <p:spPr bwMode="auto">
            <a:xfrm>
              <a:off x="4226" y="3650"/>
              <a:ext cx="90" cy="62"/>
            </a:xfrm>
            <a:custGeom>
              <a:avLst/>
              <a:gdLst/>
              <a:ahLst/>
              <a:cxnLst>
                <a:cxn ang="0">
                  <a:pos x="180" y="18"/>
                </a:cxn>
                <a:cxn ang="0">
                  <a:pos x="0" y="0"/>
                </a:cxn>
                <a:cxn ang="0">
                  <a:pos x="13" y="124"/>
                </a:cxn>
                <a:cxn ang="0">
                  <a:pos x="180" y="107"/>
                </a:cxn>
                <a:cxn ang="0">
                  <a:pos x="180" y="18"/>
                </a:cxn>
                <a:cxn ang="0">
                  <a:pos x="180" y="18"/>
                </a:cxn>
              </a:cxnLst>
              <a:rect l="0" t="0" r="r" b="b"/>
              <a:pathLst>
                <a:path w="180" h="124">
                  <a:moveTo>
                    <a:pt x="180" y="18"/>
                  </a:moveTo>
                  <a:lnTo>
                    <a:pt x="0" y="0"/>
                  </a:lnTo>
                  <a:lnTo>
                    <a:pt x="13" y="124"/>
                  </a:lnTo>
                  <a:lnTo>
                    <a:pt x="180" y="107"/>
                  </a:lnTo>
                  <a:lnTo>
                    <a:pt x="180" y="18"/>
                  </a:lnTo>
                  <a:lnTo>
                    <a:pt x="180" y="18"/>
                  </a:lnTo>
                  <a:close/>
                </a:path>
              </a:pathLst>
            </a:custGeom>
            <a:solidFill>
              <a:srgbClr val="4F4300"/>
            </a:solidFill>
            <a:ln w="9525">
              <a:noFill/>
              <a:round/>
              <a:headEnd/>
              <a:tailEnd/>
            </a:ln>
          </p:spPr>
          <p:txBody>
            <a:bodyPr/>
            <a:lstStyle/>
            <a:p>
              <a:endParaRPr lang="en-US"/>
            </a:p>
          </p:txBody>
        </p:sp>
        <p:sp>
          <p:nvSpPr>
            <p:cNvPr id="717928" name="Freeform 104"/>
            <p:cNvSpPr>
              <a:spLocks/>
            </p:cNvSpPr>
            <p:nvPr/>
          </p:nvSpPr>
          <p:spPr bwMode="auto">
            <a:xfrm>
              <a:off x="4333" y="3434"/>
              <a:ext cx="93" cy="75"/>
            </a:xfrm>
            <a:custGeom>
              <a:avLst/>
              <a:gdLst/>
              <a:ahLst/>
              <a:cxnLst>
                <a:cxn ang="0">
                  <a:pos x="187" y="53"/>
                </a:cxn>
                <a:cxn ang="0">
                  <a:pos x="46" y="0"/>
                </a:cxn>
                <a:cxn ang="0">
                  <a:pos x="0" y="80"/>
                </a:cxn>
                <a:cxn ang="0">
                  <a:pos x="151" y="150"/>
                </a:cxn>
                <a:cxn ang="0">
                  <a:pos x="187" y="53"/>
                </a:cxn>
                <a:cxn ang="0">
                  <a:pos x="187" y="53"/>
                </a:cxn>
              </a:cxnLst>
              <a:rect l="0" t="0" r="r" b="b"/>
              <a:pathLst>
                <a:path w="187" h="150">
                  <a:moveTo>
                    <a:pt x="187" y="53"/>
                  </a:moveTo>
                  <a:lnTo>
                    <a:pt x="46" y="0"/>
                  </a:lnTo>
                  <a:lnTo>
                    <a:pt x="0" y="80"/>
                  </a:lnTo>
                  <a:lnTo>
                    <a:pt x="151" y="150"/>
                  </a:lnTo>
                  <a:lnTo>
                    <a:pt x="187" y="53"/>
                  </a:lnTo>
                  <a:lnTo>
                    <a:pt x="187" y="53"/>
                  </a:lnTo>
                  <a:close/>
                </a:path>
              </a:pathLst>
            </a:custGeom>
            <a:solidFill>
              <a:srgbClr val="4F4300"/>
            </a:solidFill>
            <a:ln w="9525">
              <a:noFill/>
              <a:round/>
              <a:headEnd/>
              <a:tailEnd/>
            </a:ln>
          </p:spPr>
          <p:txBody>
            <a:bodyPr/>
            <a:lstStyle/>
            <a:p>
              <a:endParaRPr lang="en-US"/>
            </a:p>
          </p:txBody>
        </p:sp>
        <p:sp>
          <p:nvSpPr>
            <p:cNvPr id="717929" name="Freeform 105"/>
            <p:cNvSpPr>
              <a:spLocks/>
            </p:cNvSpPr>
            <p:nvPr/>
          </p:nvSpPr>
          <p:spPr bwMode="auto">
            <a:xfrm>
              <a:off x="4258" y="3128"/>
              <a:ext cx="93" cy="97"/>
            </a:xfrm>
            <a:custGeom>
              <a:avLst/>
              <a:gdLst/>
              <a:ahLst/>
              <a:cxnLst>
                <a:cxn ang="0">
                  <a:pos x="187" y="116"/>
                </a:cxn>
                <a:cxn ang="0">
                  <a:pos x="63" y="0"/>
                </a:cxn>
                <a:cxn ang="0">
                  <a:pos x="0" y="63"/>
                </a:cxn>
                <a:cxn ang="0">
                  <a:pos x="116" y="194"/>
                </a:cxn>
                <a:cxn ang="0">
                  <a:pos x="187" y="116"/>
                </a:cxn>
                <a:cxn ang="0">
                  <a:pos x="187" y="116"/>
                </a:cxn>
              </a:cxnLst>
              <a:rect l="0" t="0" r="r" b="b"/>
              <a:pathLst>
                <a:path w="187" h="194">
                  <a:moveTo>
                    <a:pt x="187" y="116"/>
                  </a:moveTo>
                  <a:lnTo>
                    <a:pt x="63" y="0"/>
                  </a:lnTo>
                  <a:lnTo>
                    <a:pt x="0" y="63"/>
                  </a:lnTo>
                  <a:lnTo>
                    <a:pt x="116" y="194"/>
                  </a:lnTo>
                  <a:lnTo>
                    <a:pt x="187" y="116"/>
                  </a:lnTo>
                  <a:lnTo>
                    <a:pt x="187" y="116"/>
                  </a:lnTo>
                  <a:close/>
                </a:path>
              </a:pathLst>
            </a:custGeom>
            <a:solidFill>
              <a:srgbClr val="4F4300"/>
            </a:solidFill>
            <a:ln w="9525">
              <a:noFill/>
              <a:round/>
              <a:headEnd/>
              <a:tailEnd/>
            </a:ln>
          </p:spPr>
          <p:txBody>
            <a:bodyPr/>
            <a:lstStyle/>
            <a:p>
              <a:endParaRPr lang="en-US"/>
            </a:p>
          </p:txBody>
        </p:sp>
        <p:sp>
          <p:nvSpPr>
            <p:cNvPr id="717930" name="Freeform 106"/>
            <p:cNvSpPr>
              <a:spLocks/>
            </p:cNvSpPr>
            <p:nvPr/>
          </p:nvSpPr>
          <p:spPr bwMode="auto">
            <a:xfrm>
              <a:off x="3672" y="3672"/>
              <a:ext cx="79" cy="49"/>
            </a:xfrm>
            <a:custGeom>
              <a:avLst/>
              <a:gdLst/>
              <a:ahLst/>
              <a:cxnLst>
                <a:cxn ang="0">
                  <a:pos x="10" y="0"/>
                </a:cxn>
                <a:cxn ang="0">
                  <a:pos x="158" y="17"/>
                </a:cxn>
                <a:cxn ang="0">
                  <a:pos x="151" y="97"/>
                </a:cxn>
                <a:cxn ang="0">
                  <a:pos x="0" y="89"/>
                </a:cxn>
                <a:cxn ang="0">
                  <a:pos x="10" y="0"/>
                </a:cxn>
                <a:cxn ang="0">
                  <a:pos x="10" y="0"/>
                </a:cxn>
              </a:cxnLst>
              <a:rect l="0" t="0" r="r" b="b"/>
              <a:pathLst>
                <a:path w="158" h="97">
                  <a:moveTo>
                    <a:pt x="10" y="0"/>
                  </a:moveTo>
                  <a:lnTo>
                    <a:pt x="158" y="17"/>
                  </a:lnTo>
                  <a:lnTo>
                    <a:pt x="151" y="97"/>
                  </a:lnTo>
                  <a:lnTo>
                    <a:pt x="0" y="89"/>
                  </a:lnTo>
                  <a:lnTo>
                    <a:pt x="10" y="0"/>
                  </a:lnTo>
                  <a:lnTo>
                    <a:pt x="10" y="0"/>
                  </a:lnTo>
                  <a:close/>
                </a:path>
              </a:pathLst>
            </a:custGeom>
            <a:solidFill>
              <a:srgbClr val="125212"/>
            </a:solidFill>
            <a:ln w="9525">
              <a:noFill/>
              <a:round/>
              <a:headEnd/>
              <a:tailEnd/>
            </a:ln>
          </p:spPr>
          <p:txBody>
            <a:bodyPr/>
            <a:lstStyle/>
            <a:p>
              <a:endParaRPr lang="en-US"/>
            </a:p>
          </p:txBody>
        </p:sp>
      </p:grpSp>
      <p:grpSp>
        <p:nvGrpSpPr>
          <p:cNvPr id="5" name="Group 107"/>
          <p:cNvGrpSpPr>
            <a:grpSpLocks/>
          </p:cNvGrpSpPr>
          <p:nvPr/>
        </p:nvGrpSpPr>
        <p:grpSpPr bwMode="auto">
          <a:xfrm>
            <a:off x="4953000" y="2438400"/>
            <a:ext cx="3048000" cy="2817813"/>
            <a:chOff x="3216" y="1159"/>
            <a:chExt cx="1920" cy="1797"/>
          </a:xfrm>
        </p:grpSpPr>
        <p:pic>
          <p:nvPicPr>
            <p:cNvPr id="717932" name="Picture 108" descr="sensor"/>
            <p:cNvPicPr>
              <a:picLocks noChangeAspect="1" noChangeArrowheads="1"/>
            </p:cNvPicPr>
            <p:nvPr/>
          </p:nvPicPr>
          <p:blipFill>
            <a:blip r:embed="rId4" cstate="print"/>
            <a:srcRect/>
            <a:stretch>
              <a:fillRect/>
            </a:stretch>
          </p:blipFill>
          <p:spPr bwMode="auto">
            <a:xfrm>
              <a:off x="3216" y="1159"/>
              <a:ext cx="1920" cy="1797"/>
            </a:xfrm>
            <a:prstGeom prst="rect">
              <a:avLst/>
            </a:prstGeom>
            <a:noFill/>
            <a:ln/>
            <a:effectLst/>
          </p:spPr>
        </p:pic>
        <p:sp>
          <p:nvSpPr>
            <p:cNvPr id="717933" name="Rectangle 109"/>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sp>
        <p:nvSpPr>
          <p:cNvPr id="717934" name="Text Box 110"/>
          <p:cNvSpPr txBox="1">
            <a:spLocks noChangeArrowheads="1"/>
          </p:cNvSpPr>
          <p:nvPr/>
        </p:nvSpPr>
        <p:spPr bwMode="auto">
          <a:xfrm>
            <a:off x="7772400" y="3276600"/>
            <a:ext cx="838691" cy="369332"/>
          </a:xfrm>
          <a:prstGeom prst="rect">
            <a:avLst/>
          </a:prstGeom>
          <a:noFill/>
          <a:ln w="9525">
            <a:noFill/>
            <a:miter lim="800000"/>
            <a:headEnd/>
            <a:tailEnd/>
          </a:ln>
          <a:effectLst/>
        </p:spPr>
        <p:txBody>
          <a:bodyPr wrap="none">
            <a:spAutoFit/>
          </a:bodyPr>
          <a:lstStyle/>
          <a:p>
            <a:pPr>
              <a:spcBef>
                <a:spcPct val="0"/>
              </a:spcBef>
              <a:buFontTx/>
              <a:buNone/>
            </a:pPr>
            <a:r>
              <a:rPr lang="en-US" sz="1800">
                <a:solidFill>
                  <a:schemeClr val="tx1"/>
                </a:solidFill>
              </a:rPr>
              <a:t>Power</a:t>
            </a:r>
          </a:p>
        </p:txBody>
      </p:sp>
      <p:sp>
        <p:nvSpPr>
          <p:cNvPr id="717935" name="Text Box 111"/>
          <p:cNvSpPr txBox="1">
            <a:spLocks noChangeArrowheads="1"/>
          </p:cNvSpPr>
          <p:nvPr/>
        </p:nvSpPr>
        <p:spPr bwMode="auto">
          <a:xfrm>
            <a:off x="4006850" y="4191000"/>
            <a:ext cx="1223412" cy="369332"/>
          </a:xfrm>
          <a:prstGeom prst="rect">
            <a:avLst/>
          </a:prstGeom>
          <a:noFill/>
          <a:ln w="9525">
            <a:noFill/>
            <a:miter lim="800000"/>
            <a:headEnd/>
            <a:tailEnd/>
          </a:ln>
          <a:effectLst/>
        </p:spPr>
        <p:txBody>
          <a:bodyPr wrap="none">
            <a:spAutoFit/>
          </a:bodyPr>
          <a:lstStyle/>
          <a:p>
            <a:pPr>
              <a:spcBef>
                <a:spcPct val="0"/>
              </a:spcBef>
              <a:buFontTx/>
              <a:buNone/>
            </a:pPr>
            <a:r>
              <a:rPr lang="en-US" sz="1800" dirty="0">
                <a:solidFill>
                  <a:schemeClr val="tx1"/>
                </a:solidFill>
              </a:rPr>
              <a:t>Processor</a:t>
            </a:r>
          </a:p>
        </p:txBody>
      </p:sp>
      <p:grpSp>
        <p:nvGrpSpPr>
          <p:cNvPr id="6" name="Group 112"/>
          <p:cNvGrpSpPr>
            <a:grpSpLocks/>
          </p:cNvGrpSpPr>
          <p:nvPr/>
        </p:nvGrpSpPr>
        <p:grpSpPr bwMode="auto">
          <a:xfrm rot="7984916">
            <a:off x="5530850" y="1782763"/>
            <a:ext cx="838200" cy="774700"/>
            <a:chOff x="3183" y="1057"/>
            <a:chExt cx="1953" cy="1942"/>
          </a:xfrm>
        </p:grpSpPr>
        <p:pic>
          <p:nvPicPr>
            <p:cNvPr id="717937" name="Picture 113" descr="sensor"/>
            <p:cNvPicPr>
              <a:picLocks noChangeAspect="1" noChangeArrowheads="1"/>
            </p:cNvPicPr>
            <p:nvPr/>
          </p:nvPicPr>
          <p:blipFill>
            <a:blip r:embed="rId5" cstate="print"/>
            <a:srcRect/>
            <a:stretch>
              <a:fillRect/>
            </a:stretch>
          </p:blipFill>
          <p:spPr bwMode="auto">
            <a:xfrm rot="3992458">
              <a:off x="3100" y="1140"/>
              <a:ext cx="1942" cy="1775"/>
            </a:xfrm>
            <a:prstGeom prst="rect">
              <a:avLst/>
            </a:prstGeom>
            <a:noFill/>
            <a:ln>
              <a:noFill/>
            </a:ln>
          </p:spPr>
        </p:pic>
        <p:sp>
          <p:nvSpPr>
            <p:cNvPr id="717938" name="Rectangle 114"/>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 name="Group 115"/>
          <p:cNvGrpSpPr>
            <a:grpSpLocks/>
          </p:cNvGrpSpPr>
          <p:nvPr/>
        </p:nvGrpSpPr>
        <p:grpSpPr bwMode="auto">
          <a:xfrm rot="8875878">
            <a:off x="4495800" y="2286000"/>
            <a:ext cx="838200" cy="774700"/>
            <a:chOff x="3216" y="1188"/>
            <a:chExt cx="1920" cy="1775"/>
          </a:xfrm>
        </p:grpSpPr>
        <p:pic>
          <p:nvPicPr>
            <p:cNvPr id="717940" name="Picture 116" descr="sensor"/>
            <p:cNvPicPr>
              <a:picLocks noChangeAspect="1" noChangeArrowheads="1"/>
            </p:cNvPicPr>
            <p:nvPr/>
          </p:nvPicPr>
          <p:blipFill>
            <a:blip r:embed="rId6" cstate="print"/>
            <a:srcRect/>
            <a:stretch>
              <a:fillRect/>
            </a:stretch>
          </p:blipFill>
          <p:spPr bwMode="auto">
            <a:xfrm>
              <a:off x="3216" y="1188"/>
              <a:ext cx="1920" cy="1775"/>
            </a:xfrm>
            <a:prstGeom prst="rect">
              <a:avLst/>
            </a:prstGeom>
            <a:noFill/>
            <a:ln w="9525">
              <a:noFill/>
              <a:miter lim="800000"/>
              <a:headEnd/>
              <a:tailEnd/>
            </a:ln>
          </p:spPr>
        </p:pic>
        <p:sp>
          <p:nvSpPr>
            <p:cNvPr id="717941" name="Rectangle 117"/>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8" name="Group 118"/>
          <p:cNvGrpSpPr>
            <a:grpSpLocks/>
          </p:cNvGrpSpPr>
          <p:nvPr/>
        </p:nvGrpSpPr>
        <p:grpSpPr bwMode="auto">
          <a:xfrm rot="12125620">
            <a:off x="4038600" y="2133600"/>
            <a:ext cx="609600" cy="563563"/>
            <a:chOff x="3216" y="1188"/>
            <a:chExt cx="1920" cy="1775"/>
          </a:xfrm>
        </p:grpSpPr>
        <p:pic>
          <p:nvPicPr>
            <p:cNvPr id="717943" name="Picture 119" descr="sensor"/>
            <p:cNvPicPr>
              <a:picLocks noChangeAspect="1" noChangeArrowheads="1"/>
            </p:cNvPicPr>
            <p:nvPr/>
          </p:nvPicPr>
          <p:blipFill>
            <a:blip r:embed="rId7" cstate="print"/>
            <a:srcRect/>
            <a:stretch>
              <a:fillRect/>
            </a:stretch>
          </p:blipFill>
          <p:spPr bwMode="auto">
            <a:xfrm>
              <a:off x="3216" y="1188"/>
              <a:ext cx="1920" cy="1775"/>
            </a:xfrm>
            <a:prstGeom prst="rect">
              <a:avLst/>
            </a:prstGeom>
            <a:noFill/>
            <a:ln w="9525">
              <a:noFill/>
              <a:miter lim="800000"/>
              <a:headEnd/>
              <a:tailEnd/>
            </a:ln>
          </p:spPr>
        </p:pic>
        <p:sp>
          <p:nvSpPr>
            <p:cNvPr id="717944" name="Rectangle 120"/>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9" name="Group 121"/>
          <p:cNvGrpSpPr>
            <a:grpSpLocks/>
          </p:cNvGrpSpPr>
          <p:nvPr/>
        </p:nvGrpSpPr>
        <p:grpSpPr bwMode="auto">
          <a:xfrm rot="-615227">
            <a:off x="4648200" y="1676400"/>
            <a:ext cx="609600" cy="563563"/>
            <a:chOff x="3216" y="1188"/>
            <a:chExt cx="1920" cy="1775"/>
          </a:xfrm>
        </p:grpSpPr>
        <p:pic>
          <p:nvPicPr>
            <p:cNvPr id="717946" name="Picture 122" descr="sensor"/>
            <p:cNvPicPr>
              <a:picLocks noChangeAspect="1" noChangeArrowheads="1"/>
            </p:cNvPicPr>
            <p:nvPr/>
          </p:nvPicPr>
          <p:blipFill>
            <a:blip r:embed="rId7" cstate="print"/>
            <a:srcRect/>
            <a:stretch>
              <a:fillRect/>
            </a:stretch>
          </p:blipFill>
          <p:spPr bwMode="auto">
            <a:xfrm>
              <a:off x="3216" y="1188"/>
              <a:ext cx="1920" cy="1775"/>
            </a:xfrm>
            <a:prstGeom prst="rect">
              <a:avLst/>
            </a:prstGeom>
            <a:noFill/>
            <a:ln w="9525">
              <a:noFill/>
              <a:miter lim="800000"/>
              <a:headEnd/>
              <a:tailEnd/>
            </a:ln>
          </p:spPr>
        </p:pic>
        <p:sp>
          <p:nvSpPr>
            <p:cNvPr id="717947" name="Rectangle 123"/>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10" name="Group 124"/>
          <p:cNvGrpSpPr>
            <a:grpSpLocks/>
          </p:cNvGrpSpPr>
          <p:nvPr/>
        </p:nvGrpSpPr>
        <p:grpSpPr bwMode="auto">
          <a:xfrm rot="16200000">
            <a:off x="3961607" y="1677193"/>
            <a:ext cx="609600" cy="563563"/>
            <a:chOff x="3216" y="1188"/>
            <a:chExt cx="1920" cy="1775"/>
          </a:xfrm>
        </p:grpSpPr>
        <p:pic>
          <p:nvPicPr>
            <p:cNvPr id="717949" name="Picture 125" descr="sensor"/>
            <p:cNvPicPr>
              <a:picLocks noChangeAspect="1" noChangeArrowheads="1"/>
            </p:cNvPicPr>
            <p:nvPr/>
          </p:nvPicPr>
          <p:blipFill>
            <a:blip r:embed="rId7" cstate="print"/>
            <a:srcRect/>
            <a:stretch>
              <a:fillRect/>
            </a:stretch>
          </p:blipFill>
          <p:spPr bwMode="auto">
            <a:xfrm>
              <a:off x="3216" y="1188"/>
              <a:ext cx="1920" cy="1775"/>
            </a:xfrm>
            <a:prstGeom prst="rect">
              <a:avLst/>
            </a:prstGeom>
            <a:noFill/>
            <a:ln w="9525">
              <a:noFill/>
              <a:miter lim="800000"/>
              <a:headEnd/>
              <a:tailEnd/>
            </a:ln>
          </p:spPr>
        </p:pic>
        <p:sp>
          <p:nvSpPr>
            <p:cNvPr id="717950" name="Rectangle 126"/>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11" name="Group 127"/>
          <p:cNvGrpSpPr>
            <a:grpSpLocks/>
          </p:cNvGrpSpPr>
          <p:nvPr/>
        </p:nvGrpSpPr>
        <p:grpSpPr bwMode="auto">
          <a:xfrm rot="10107695">
            <a:off x="3808413" y="2125663"/>
            <a:ext cx="304800" cy="457200"/>
            <a:chOff x="3216" y="1188"/>
            <a:chExt cx="1920" cy="1775"/>
          </a:xfrm>
        </p:grpSpPr>
        <p:pic>
          <p:nvPicPr>
            <p:cNvPr id="717952" name="Picture 128" descr="sensor"/>
            <p:cNvPicPr>
              <a:picLocks noChangeAspect="1" noChangeArrowheads="1"/>
            </p:cNvPicPr>
            <p:nvPr/>
          </p:nvPicPr>
          <p:blipFill>
            <a:blip r:embed="rId8" cstate="print"/>
            <a:srcRect/>
            <a:stretch>
              <a:fillRect/>
            </a:stretch>
          </p:blipFill>
          <p:spPr bwMode="auto">
            <a:xfrm>
              <a:off x="3216" y="1188"/>
              <a:ext cx="1920" cy="1775"/>
            </a:xfrm>
            <a:prstGeom prst="rect">
              <a:avLst/>
            </a:prstGeom>
            <a:noFill/>
            <a:ln w="9525">
              <a:noFill/>
              <a:miter lim="800000"/>
              <a:headEnd/>
              <a:tailEnd/>
            </a:ln>
          </p:spPr>
        </p:pic>
        <p:sp>
          <p:nvSpPr>
            <p:cNvPr id="717953" name="Rectangle 129"/>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12" name="Group 130"/>
          <p:cNvGrpSpPr>
            <a:grpSpLocks/>
          </p:cNvGrpSpPr>
          <p:nvPr/>
        </p:nvGrpSpPr>
        <p:grpSpPr bwMode="auto">
          <a:xfrm rot="-356812">
            <a:off x="3429000" y="1905000"/>
            <a:ext cx="254000" cy="304800"/>
            <a:chOff x="3216" y="1188"/>
            <a:chExt cx="1920" cy="1775"/>
          </a:xfrm>
        </p:grpSpPr>
        <p:pic>
          <p:nvPicPr>
            <p:cNvPr id="717955" name="Picture 131" descr="sensor"/>
            <p:cNvPicPr>
              <a:picLocks noChangeAspect="1" noChangeArrowheads="1"/>
            </p:cNvPicPr>
            <p:nvPr/>
          </p:nvPicPr>
          <p:blipFill>
            <a:blip r:embed="rId9" cstate="print"/>
            <a:srcRect/>
            <a:stretch>
              <a:fillRect/>
            </a:stretch>
          </p:blipFill>
          <p:spPr bwMode="auto">
            <a:xfrm>
              <a:off x="3216" y="1188"/>
              <a:ext cx="1920" cy="1775"/>
            </a:xfrm>
            <a:prstGeom prst="rect">
              <a:avLst/>
            </a:prstGeom>
            <a:noFill/>
            <a:ln w="9525">
              <a:noFill/>
              <a:miter lim="800000"/>
              <a:headEnd/>
              <a:tailEnd/>
            </a:ln>
          </p:spPr>
        </p:pic>
        <p:sp>
          <p:nvSpPr>
            <p:cNvPr id="717956" name="Rectangle 132"/>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13" name="Group 133"/>
          <p:cNvGrpSpPr>
            <a:grpSpLocks/>
          </p:cNvGrpSpPr>
          <p:nvPr/>
        </p:nvGrpSpPr>
        <p:grpSpPr bwMode="auto">
          <a:xfrm rot="-356812">
            <a:off x="3505200" y="2133600"/>
            <a:ext cx="254000" cy="304800"/>
            <a:chOff x="3216" y="1188"/>
            <a:chExt cx="1920" cy="1775"/>
          </a:xfrm>
        </p:grpSpPr>
        <p:pic>
          <p:nvPicPr>
            <p:cNvPr id="717958" name="Picture 134" descr="sensor"/>
            <p:cNvPicPr>
              <a:picLocks noChangeAspect="1" noChangeArrowheads="1"/>
            </p:cNvPicPr>
            <p:nvPr/>
          </p:nvPicPr>
          <p:blipFill>
            <a:blip r:embed="rId9" cstate="print"/>
            <a:srcRect/>
            <a:stretch>
              <a:fillRect/>
            </a:stretch>
          </p:blipFill>
          <p:spPr bwMode="auto">
            <a:xfrm>
              <a:off x="3216" y="1188"/>
              <a:ext cx="1920" cy="1775"/>
            </a:xfrm>
            <a:prstGeom prst="rect">
              <a:avLst/>
            </a:prstGeom>
            <a:noFill/>
            <a:ln w="9525">
              <a:noFill/>
              <a:miter lim="800000"/>
              <a:headEnd/>
              <a:tailEnd/>
            </a:ln>
          </p:spPr>
        </p:pic>
        <p:sp>
          <p:nvSpPr>
            <p:cNvPr id="717959" name="Rectangle 135"/>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14" name="Group 136"/>
          <p:cNvGrpSpPr>
            <a:grpSpLocks/>
          </p:cNvGrpSpPr>
          <p:nvPr/>
        </p:nvGrpSpPr>
        <p:grpSpPr bwMode="auto">
          <a:xfrm rot="-356812">
            <a:off x="3619500" y="1790700"/>
            <a:ext cx="381000" cy="457200"/>
            <a:chOff x="3216" y="1188"/>
            <a:chExt cx="1920" cy="1775"/>
          </a:xfrm>
        </p:grpSpPr>
        <p:pic>
          <p:nvPicPr>
            <p:cNvPr id="717961" name="Picture 137" descr="sensor"/>
            <p:cNvPicPr>
              <a:picLocks noChangeAspect="1" noChangeArrowheads="1"/>
            </p:cNvPicPr>
            <p:nvPr/>
          </p:nvPicPr>
          <p:blipFill>
            <a:blip r:embed="rId10" cstate="print"/>
            <a:srcRect/>
            <a:stretch>
              <a:fillRect/>
            </a:stretch>
          </p:blipFill>
          <p:spPr bwMode="auto">
            <a:xfrm>
              <a:off x="3216" y="1188"/>
              <a:ext cx="1920" cy="1775"/>
            </a:xfrm>
            <a:prstGeom prst="rect">
              <a:avLst/>
            </a:prstGeom>
            <a:noFill/>
            <a:ln w="9525">
              <a:noFill/>
              <a:miter lim="800000"/>
              <a:headEnd/>
              <a:tailEnd/>
            </a:ln>
          </p:spPr>
        </p:pic>
        <p:sp>
          <p:nvSpPr>
            <p:cNvPr id="717962" name="Rectangle 138"/>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15" name="Group 139"/>
          <p:cNvGrpSpPr>
            <a:grpSpLocks/>
          </p:cNvGrpSpPr>
          <p:nvPr/>
        </p:nvGrpSpPr>
        <p:grpSpPr bwMode="auto">
          <a:xfrm rot="-356812">
            <a:off x="3200400" y="1981200"/>
            <a:ext cx="254000" cy="304800"/>
            <a:chOff x="3216" y="1188"/>
            <a:chExt cx="1920" cy="1775"/>
          </a:xfrm>
        </p:grpSpPr>
        <p:pic>
          <p:nvPicPr>
            <p:cNvPr id="717964" name="Picture 140" descr="sensor"/>
            <p:cNvPicPr>
              <a:picLocks noChangeAspect="1" noChangeArrowheads="1"/>
            </p:cNvPicPr>
            <p:nvPr/>
          </p:nvPicPr>
          <p:blipFill>
            <a:blip r:embed="rId9" cstate="print"/>
            <a:srcRect/>
            <a:stretch>
              <a:fillRect/>
            </a:stretch>
          </p:blipFill>
          <p:spPr bwMode="auto">
            <a:xfrm>
              <a:off x="3216" y="1188"/>
              <a:ext cx="1920" cy="1775"/>
            </a:xfrm>
            <a:prstGeom prst="rect">
              <a:avLst/>
            </a:prstGeom>
            <a:noFill/>
            <a:ln w="9525">
              <a:noFill/>
              <a:miter lim="800000"/>
              <a:headEnd/>
              <a:tailEnd/>
            </a:ln>
          </p:spPr>
        </p:pic>
        <p:sp>
          <p:nvSpPr>
            <p:cNvPr id="717965" name="Rectangle 141"/>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16" name="Group 142"/>
          <p:cNvGrpSpPr>
            <a:grpSpLocks/>
          </p:cNvGrpSpPr>
          <p:nvPr/>
        </p:nvGrpSpPr>
        <p:grpSpPr bwMode="auto">
          <a:xfrm rot="-356812">
            <a:off x="2971800" y="1905000"/>
            <a:ext cx="228600" cy="228600"/>
            <a:chOff x="3216" y="1188"/>
            <a:chExt cx="1920" cy="1775"/>
          </a:xfrm>
        </p:grpSpPr>
        <p:pic>
          <p:nvPicPr>
            <p:cNvPr id="717967" name="Picture 143" descr="sensor"/>
            <p:cNvPicPr>
              <a:picLocks noChangeAspect="1" noChangeArrowheads="1"/>
            </p:cNvPicPr>
            <p:nvPr/>
          </p:nvPicPr>
          <p:blipFill>
            <a:blip r:embed="rId11" cstate="print"/>
            <a:srcRect/>
            <a:stretch>
              <a:fillRect/>
            </a:stretch>
          </p:blipFill>
          <p:spPr bwMode="auto">
            <a:xfrm>
              <a:off x="3216" y="1188"/>
              <a:ext cx="1920" cy="1775"/>
            </a:xfrm>
            <a:prstGeom prst="rect">
              <a:avLst/>
            </a:prstGeom>
            <a:noFill/>
            <a:ln w="9525">
              <a:noFill/>
              <a:miter lim="800000"/>
              <a:headEnd/>
              <a:tailEnd/>
            </a:ln>
          </p:spPr>
        </p:pic>
        <p:sp>
          <p:nvSpPr>
            <p:cNvPr id="717968" name="Rectangle 144"/>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17" name="Group 145"/>
          <p:cNvGrpSpPr>
            <a:grpSpLocks/>
          </p:cNvGrpSpPr>
          <p:nvPr/>
        </p:nvGrpSpPr>
        <p:grpSpPr bwMode="auto">
          <a:xfrm rot="-356812">
            <a:off x="2971800" y="2133600"/>
            <a:ext cx="228600" cy="228600"/>
            <a:chOff x="3216" y="1188"/>
            <a:chExt cx="1920" cy="1775"/>
          </a:xfrm>
        </p:grpSpPr>
        <p:pic>
          <p:nvPicPr>
            <p:cNvPr id="717970" name="Picture 146" descr="sensor"/>
            <p:cNvPicPr>
              <a:picLocks noChangeAspect="1" noChangeArrowheads="1"/>
            </p:cNvPicPr>
            <p:nvPr/>
          </p:nvPicPr>
          <p:blipFill>
            <a:blip r:embed="rId11" cstate="print"/>
            <a:srcRect/>
            <a:stretch>
              <a:fillRect/>
            </a:stretch>
          </p:blipFill>
          <p:spPr bwMode="auto">
            <a:xfrm>
              <a:off x="3216" y="1188"/>
              <a:ext cx="1920" cy="1775"/>
            </a:xfrm>
            <a:prstGeom prst="rect">
              <a:avLst/>
            </a:prstGeom>
            <a:noFill/>
            <a:ln w="9525">
              <a:noFill/>
              <a:miter lim="800000"/>
              <a:headEnd/>
              <a:tailEnd/>
            </a:ln>
          </p:spPr>
        </p:pic>
        <p:sp>
          <p:nvSpPr>
            <p:cNvPr id="717971" name="Rectangle 147"/>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18" name="Group 148"/>
          <p:cNvGrpSpPr>
            <a:grpSpLocks/>
          </p:cNvGrpSpPr>
          <p:nvPr/>
        </p:nvGrpSpPr>
        <p:grpSpPr bwMode="auto">
          <a:xfrm>
            <a:off x="533400" y="228600"/>
            <a:ext cx="3352800" cy="2457450"/>
            <a:chOff x="2310" y="2160"/>
            <a:chExt cx="1139" cy="835"/>
          </a:xfrm>
        </p:grpSpPr>
        <p:sp>
          <p:nvSpPr>
            <p:cNvPr id="717973" name="AutoShape 149"/>
            <p:cNvSpPr>
              <a:spLocks noChangeAspect="1" noChangeArrowheads="1" noTextEdit="1"/>
            </p:cNvSpPr>
            <p:nvPr/>
          </p:nvSpPr>
          <p:spPr bwMode="auto">
            <a:xfrm>
              <a:off x="2310" y="2160"/>
              <a:ext cx="1139" cy="835"/>
            </a:xfrm>
            <a:prstGeom prst="rect">
              <a:avLst/>
            </a:prstGeom>
            <a:noFill/>
            <a:ln w="9525">
              <a:noFill/>
              <a:miter lim="800000"/>
              <a:headEnd/>
              <a:tailEnd/>
            </a:ln>
          </p:spPr>
          <p:txBody>
            <a:bodyPr/>
            <a:lstStyle/>
            <a:p>
              <a:endParaRPr lang="en-US"/>
            </a:p>
          </p:txBody>
        </p:sp>
        <p:sp>
          <p:nvSpPr>
            <p:cNvPr id="717974" name="Freeform 150"/>
            <p:cNvSpPr>
              <a:spLocks/>
            </p:cNvSpPr>
            <p:nvPr/>
          </p:nvSpPr>
          <p:spPr bwMode="auto">
            <a:xfrm>
              <a:off x="2311" y="2316"/>
              <a:ext cx="1133" cy="641"/>
            </a:xfrm>
            <a:custGeom>
              <a:avLst/>
              <a:gdLst/>
              <a:ahLst/>
              <a:cxnLst>
                <a:cxn ang="0">
                  <a:pos x="0" y="106"/>
                </a:cxn>
                <a:cxn ang="0">
                  <a:pos x="15" y="110"/>
                </a:cxn>
                <a:cxn ang="0">
                  <a:pos x="38" y="114"/>
                </a:cxn>
                <a:cxn ang="0">
                  <a:pos x="70" y="119"/>
                </a:cxn>
                <a:cxn ang="0">
                  <a:pos x="106" y="127"/>
                </a:cxn>
                <a:cxn ang="0">
                  <a:pos x="152" y="134"/>
                </a:cxn>
                <a:cxn ang="0">
                  <a:pos x="201" y="144"/>
                </a:cxn>
                <a:cxn ang="0">
                  <a:pos x="255" y="155"/>
                </a:cxn>
                <a:cxn ang="0">
                  <a:pos x="310" y="169"/>
                </a:cxn>
                <a:cxn ang="0">
                  <a:pos x="367" y="180"/>
                </a:cxn>
                <a:cxn ang="0">
                  <a:pos x="426" y="193"/>
                </a:cxn>
                <a:cxn ang="0">
                  <a:pos x="483" y="209"/>
                </a:cxn>
                <a:cxn ang="0">
                  <a:pos x="540" y="224"/>
                </a:cxn>
                <a:cxn ang="0">
                  <a:pos x="593" y="237"/>
                </a:cxn>
                <a:cxn ang="0">
                  <a:pos x="643" y="252"/>
                </a:cxn>
                <a:cxn ang="0">
                  <a:pos x="688" y="267"/>
                </a:cxn>
                <a:cxn ang="0">
                  <a:pos x="728" y="283"/>
                </a:cxn>
                <a:cxn ang="0">
                  <a:pos x="768" y="296"/>
                </a:cxn>
                <a:cxn ang="0">
                  <a:pos x="804" y="311"/>
                </a:cxn>
                <a:cxn ang="0">
                  <a:pos x="838" y="328"/>
                </a:cxn>
                <a:cxn ang="0">
                  <a:pos x="871" y="342"/>
                </a:cxn>
                <a:cxn ang="0">
                  <a:pos x="901" y="357"/>
                </a:cxn>
                <a:cxn ang="0">
                  <a:pos x="928" y="370"/>
                </a:cxn>
                <a:cxn ang="0">
                  <a:pos x="954" y="383"/>
                </a:cxn>
                <a:cxn ang="0">
                  <a:pos x="975" y="397"/>
                </a:cxn>
                <a:cxn ang="0">
                  <a:pos x="994" y="408"/>
                </a:cxn>
                <a:cxn ang="0">
                  <a:pos x="1013" y="418"/>
                </a:cxn>
                <a:cxn ang="0">
                  <a:pos x="1036" y="433"/>
                </a:cxn>
                <a:cxn ang="0">
                  <a:pos x="1055" y="444"/>
                </a:cxn>
                <a:cxn ang="0">
                  <a:pos x="1466" y="695"/>
                </a:cxn>
                <a:cxn ang="0">
                  <a:pos x="1772" y="889"/>
                </a:cxn>
                <a:cxn ang="0">
                  <a:pos x="1751" y="904"/>
                </a:cxn>
                <a:cxn ang="0">
                  <a:pos x="1730" y="913"/>
                </a:cxn>
                <a:cxn ang="0">
                  <a:pos x="1704" y="921"/>
                </a:cxn>
                <a:cxn ang="0">
                  <a:pos x="1685" y="925"/>
                </a:cxn>
                <a:cxn ang="0">
                  <a:pos x="1664" y="929"/>
                </a:cxn>
                <a:cxn ang="0">
                  <a:pos x="1637" y="931"/>
                </a:cxn>
                <a:cxn ang="0">
                  <a:pos x="1610" y="934"/>
                </a:cxn>
                <a:cxn ang="0">
                  <a:pos x="1578" y="934"/>
                </a:cxn>
                <a:cxn ang="0">
                  <a:pos x="1542" y="934"/>
                </a:cxn>
                <a:cxn ang="0">
                  <a:pos x="1504" y="932"/>
                </a:cxn>
                <a:cxn ang="0">
                  <a:pos x="1462" y="929"/>
                </a:cxn>
                <a:cxn ang="0">
                  <a:pos x="1418" y="925"/>
                </a:cxn>
                <a:cxn ang="0">
                  <a:pos x="1373" y="921"/>
                </a:cxn>
                <a:cxn ang="0">
                  <a:pos x="1327" y="915"/>
                </a:cxn>
                <a:cxn ang="0">
                  <a:pos x="1282" y="910"/>
                </a:cxn>
                <a:cxn ang="0">
                  <a:pos x="1236" y="904"/>
                </a:cxn>
                <a:cxn ang="0">
                  <a:pos x="1194" y="898"/>
                </a:cxn>
                <a:cxn ang="0">
                  <a:pos x="1152" y="893"/>
                </a:cxn>
                <a:cxn ang="0">
                  <a:pos x="1116" y="885"/>
                </a:cxn>
                <a:cxn ang="0">
                  <a:pos x="1084" y="881"/>
                </a:cxn>
                <a:cxn ang="0">
                  <a:pos x="1055" y="875"/>
                </a:cxn>
                <a:cxn ang="0">
                  <a:pos x="1031" y="872"/>
                </a:cxn>
                <a:cxn ang="0">
                  <a:pos x="1012" y="870"/>
                </a:cxn>
                <a:cxn ang="0">
                  <a:pos x="283" y="1282"/>
                </a:cxn>
              </a:cxnLst>
              <a:rect l="0" t="0" r="r" b="b"/>
              <a:pathLst>
                <a:path w="2266" h="1282">
                  <a:moveTo>
                    <a:pt x="481" y="636"/>
                  </a:moveTo>
                  <a:lnTo>
                    <a:pt x="93" y="305"/>
                  </a:lnTo>
                  <a:lnTo>
                    <a:pt x="0" y="106"/>
                  </a:lnTo>
                  <a:lnTo>
                    <a:pt x="0" y="106"/>
                  </a:lnTo>
                  <a:lnTo>
                    <a:pt x="4" y="108"/>
                  </a:lnTo>
                  <a:lnTo>
                    <a:pt x="8" y="108"/>
                  </a:lnTo>
                  <a:lnTo>
                    <a:pt x="11" y="108"/>
                  </a:lnTo>
                  <a:lnTo>
                    <a:pt x="15" y="110"/>
                  </a:lnTo>
                  <a:lnTo>
                    <a:pt x="21" y="110"/>
                  </a:lnTo>
                  <a:lnTo>
                    <a:pt x="25" y="110"/>
                  </a:lnTo>
                  <a:lnTo>
                    <a:pt x="32" y="112"/>
                  </a:lnTo>
                  <a:lnTo>
                    <a:pt x="38" y="114"/>
                  </a:lnTo>
                  <a:lnTo>
                    <a:pt x="46" y="114"/>
                  </a:lnTo>
                  <a:lnTo>
                    <a:pt x="53" y="115"/>
                  </a:lnTo>
                  <a:lnTo>
                    <a:pt x="61" y="117"/>
                  </a:lnTo>
                  <a:lnTo>
                    <a:pt x="70" y="119"/>
                  </a:lnTo>
                  <a:lnTo>
                    <a:pt x="80" y="121"/>
                  </a:lnTo>
                  <a:lnTo>
                    <a:pt x="87" y="123"/>
                  </a:lnTo>
                  <a:lnTo>
                    <a:pt x="97" y="125"/>
                  </a:lnTo>
                  <a:lnTo>
                    <a:pt x="106" y="127"/>
                  </a:lnTo>
                  <a:lnTo>
                    <a:pt x="118" y="129"/>
                  </a:lnTo>
                  <a:lnTo>
                    <a:pt x="127" y="131"/>
                  </a:lnTo>
                  <a:lnTo>
                    <a:pt x="139" y="133"/>
                  </a:lnTo>
                  <a:lnTo>
                    <a:pt x="152" y="134"/>
                  </a:lnTo>
                  <a:lnTo>
                    <a:pt x="163" y="136"/>
                  </a:lnTo>
                  <a:lnTo>
                    <a:pt x="175" y="138"/>
                  </a:lnTo>
                  <a:lnTo>
                    <a:pt x="188" y="142"/>
                  </a:lnTo>
                  <a:lnTo>
                    <a:pt x="201" y="144"/>
                  </a:lnTo>
                  <a:lnTo>
                    <a:pt x="215" y="146"/>
                  </a:lnTo>
                  <a:lnTo>
                    <a:pt x="226" y="150"/>
                  </a:lnTo>
                  <a:lnTo>
                    <a:pt x="239" y="152"/>
                  </a:lnTo>
                  <a:lnTo>
                    <a:pt x="255" y="155"/>
                  </a:lnTo>
                  <a:lnTo>
                    <a:pt x="268" y="159"/>
                  </a:lnTo>
                  <a:lnTo>
                    <a:pt x="281" y="161"/>
                  </a:lnTo>
                  <a:lnTo>
                    <a:pt x="297" y="165"/>
                  </a:lnTo>
                  <a:lnTo>
                    <a:pt x="310" y="169"/>
                  </a:lnTo>
                  <a:lnTo>
                    <a:pt x="325" y="171"/>
                  </a:lnTo>
                  <a:lnTo>
                    <a:pt x="338" y="174"/>
                  </a:lnTo>
                  <a:lnTo>
                    <a:pt x="354" y="176"/>
                  </a:lnTo>
                  <a:lnTo>
                    <a:pt x="367" y="180"/>
                  </a:lnTo>
                  <a:lnTo>
                    <a:pt x="382" y="184"/>
                  </a:lnTo>
                  <a:lnTo>
                    <a:pt x="395" y="188"/>
                  </a:lnTo>
                  <a:lnTo>
                    <a:pt x="411" y="191"/>
                  </a:lnTo>
                  <a:lnTo>
                    <a:pt x="426" y="193"/>
                  </a:lnTo>
                  <a:lnTo>
                    <a:pt x="441" y="197"/>
                  </a:lnTo>
                  <a:lnTo>
                    <a:pt x="454" y="201"/>
                  </a:lnTo>
                  <a:lnTo>
                    <a:pt x="470" y="205"/>
                  </a:lnTo>
                  <a:lnTo>
                    <a:pt x="483" y="209"/>
                  </a:lnTo>
                  <a:lnTo>
                    <a:pt x="498" y="212"/>
                  </a:lnTo>
                  <a:lnTo>
                    <a:pt x="511" y="216"/>
                  </a:lnTo>
                  <a:lnTo>
                    <a:pt x="525" y="220"/>
                  </a:lnTo>
                  <a:lnTo>
                    <a:pt x="540" y="224"/>
                  </a:lnTo>
                  <a:lnTo>
                    <a:pt x="553" y="228"/>
                  </a:lnTo>
                  <a:lnTo>
                    <a:pt x="567" y="229"/>
                  </a:lnTo>
                  <a:lnTo>
                    <a:pt x="580" y="235"/>
                  </a:lnTo>
                  <a:lnTo>
                    <a:pt x="593" y="237"/>
                  </a:lnTo>
                  <a:lnTo>
                    <a:pt x="606" y="243"/>
                  </a:lnTo>
                  <a:lnTo>
                    <a:pt x="618" y="245"/>
                  </a:lnTo>
                  <a:lnTo>
                    <a:pt x="631" y="248"/>
                  </a:lnTo>
                  <a:lnTo>
                    <a:pt x="643" y="252"/>
                  </a:lnTo>
                  <a:lnTo>
                    <a:pt x="654" y="258"/>
                  </a:lnTo>
                  <a:lnTo>
                    <a:pt x="665" y="260"/>
                  </a:lnTo>
                  <a:lnTo>
                    <a:pt x="677" y="264"/>
                  </a:lnTo>
                  <a:lnTo>
                    <a:pt x="688" y="267"/>
                  </a:lnTo>
                  <a:lnTo>
                    <a:pt x="700" y="271"/>
                  </a:lnTo>
                  <a:lnTo>
                    <a:pt x="709" y="275"/>
                  </a:lnTo>
                  <a:lnTo>
                    <a:pt x="719" y="279"/>
                  </a:lnTo>
                  <a:lnTo>
                    <a:pt x="728" y="283"/>
                  </a:lnTo>
                  <a:lnTo>
                    <a:pt x="738" y="286"/>
                  </a:lnTo>
                  <a:lnTo>
                    <a:pt x="747" y="288"/>
                  </a:lnTo>
                  <a:lnTo>
                    <a:pt x="759" y="294"/>
                  </a:lnTo>
                  <a:lnTo>
                    <a:pt x="768" y="296"/>
                  </a:lnTo>
                  <a:lnTo>
                    <a:pt x="778" y="302"/>
                  </a:lnTo>
                  <a:lnTo>
                    <a:pt x="785" y="304"/>
                  </a:lnTo>
                  <a:lnTo>
                    <a:pt x="795" y="307"/>
                  </a:lnTo>
                  <a:lnTo>
                    <a:pt x="804" y="311"/>
                  </a:lnTo>
                  <a:lnTo>
                    <a:pt x="814" y="317"/>
                  </a:lnTo>
                  <a:lnTo>
                    <a:pt x="821" y="321"/>
                  </a:lnTo>
                  <a:lnTo>
                    <a:pt x="831" y="324"/>
                  </a:lnTo>
                  <a:lnTo>
                    <a:pt x="838" y="328"/>
                  </a:lnTo>
                  <a:lnTo>
                    <a:pt x="846" y="332"/>
                  </a:lnTo>
                  <a:lnTo>
                    <a:pt x="856" y="336"/>
                  </a:lnTo>
                  <a:lnTo>
                    <a:pt x="863" y="340"/>
                  </a:lnTo>
                  <a:lnTo>
                    <a:pt x="871" y="342"/>
                  </a:lnTo>
                  <a:lnTo>
                    <a:pt x="878" y="347"/>
                  </a:lnTo>
                  <a:lnTo>
                    <a:pt x="886" y="349"/>
                  </a:lnTo>
                  <a:lnTo>
                    <a:pt x="894" y="353"/>
                  </a:lnTo>
                  <a:lnTo>
                    <a:pt x="901" y="357"/>
                  </a:lnTo>
                  <a:lnTo>
                    <a:pt x="909" y="362"/>
                  </a:lnTo>
                  <a:lnTo>
                    <a:pt x="915" y="364"/>
                  </a:lnTo>
                  <a:lnTo>
                    <a:pt x="922" y="368"/>
                  </a:lnTo>
                  <a:lnTo>
                    <a:pt x="928" y="370"/>
                  </a:lnTo>
                  <a:lnTo>
                    <a:pt x="935" y="376"/>
                  </a:lnTo>
                  <a:lnTo>
                    <a:pt x="941" y="378"/>
                  </a:lnTo>
                  <a:lnTo>
                    <a:pt x="949" y="381"/>
                  </a:lnTo>
                  <a:lnTo>
                    <a:pt x="954" y="383"/>
                  </a:lnTo>
                  <a:lnTo>
                    <a:pt x="960" y="387"/>
                  </a:lnTo>
                  <a:lnTo>
                    <a:pt x="964" y="391"/>
                  </a:lnTo>
                  <a:lnTo>
                    <a:pt x="970" y="393"/>
                  </a:lnTo>
                  <a:lnTo>
                    <a:pt x="975" y="397"/>
                  </a:lnTo>
                  <a:lnTo>
                    <a:pt x="981" y="400"/>
                  </a:lnTo>
                  <a:lnTo>
                    <a:pt x="985" y="402"/>
                  </a:lnTo>
                  <a:lnTo>
                    <a:pt x="991" y="404"/>
                  </a:lnTo>
                  <a:lnTo>
                    <a:pt x="994" y="408"/>
                  </a:lnTo>
                  <a:lnTo>
                    <a:pt x="1000" y="412"/>
                  </a:lnTo>
                  <a:lnTo>
                    <a:pt x="1004" y="414"/>
                  </a:lnTo>
                  <a:lnTo>
                    <a:pt x="1010" y="416"/>
                  </a:lnTo>
                  <a:lnTo>
                    <a:pt x="1013" y="418"/>
                  </a:lnTo>
                  <a:lnTo>
                    <a:pt x="1017" y="421"/>
                  </a:lnTo>
                  <a:lnTo>
                    <a:pt x="1023" y="425"/>
                  </a:lnTo>
                  <a:lnTo>
                    <a:pt x="1031" y="429"/>
                  </a:lnTo>
                  <a:lnTo>
                    <a:pt x="1036" y="433"/>
                  </a:lnTo>
                  <a:lnTo>
                    <a:pt x="1042" y="437"/>
                  </a:lnTo>
                  <a:lnTo>
                    <a:pt x="1046" y="438"/>
                  </a:lnTo>
                  <a:lnTo>
                    <a:pt x="1050" y="442"/>
                  </a:lnTo>
                  <a:lnTo>
                    <a:pt x="1055" y="444"/>
                  </a:lnTo>
                  <a:lnTo>
                    <a:pt x="1057" y="446"/>
                  </a:lnTo>
                  <a:lnTo>
                    <a:pt x="2266" y="0"/>
                  </a:lnTo>
                  <a:lnTo>
                    <a:pt x="2246" y="148"/>
                  </a:lnTo>
                  <a:lnTo>
                    <a:pt x="1466" y="695"/>
                  </a:lnTo>
                  <a:lnTo>
                    <a:pt x="1778" y="885"/>
                  </a:lnTo>
                  <a:lnTo>
                    <a:pt x="1778" y="885"/>
                  </a:lnTo>
                  <a:lnTo>
                    <a:pt x="1776" y="887"/>
                  </a:lnTo>
                  <a:lnTo>
                    <a:pt x="1772" y="889"/>
                  </a:lnTo>
                  <a:lnTo>
                    <a:pt x="1768" y="893"/>
                  </a:lnTo>
                  <a:lnTo>
                    <a:pt x="1763" y="896"/>
                  </a:lnTo>
                  <a:lnTo>
                    <a:pt x="1757" y="902"/>
                  </a:lnTo>
                  <a:lnTo>
                    <a:pt x="1751" y="904"/>
                  </a:lnTo>
                  <a:lnTo>
                    <a:pt x="1747" y="906"/>
                  </a:lnTo>
                  <a:lnTo>
                    <a:pt x="1742" y="908"/>
                  </a:lnTo>
                  <a:lnTo>
                    <a:pt x="1738" y="912"/>
                  </a:lnTo>
                  <a:lnTo>
                    <a:pt x="1730" y="913"/>
                  </a:lnTo>
                  <a:lnTo>
                    <a:pt x="1723" y="915"/>
                  </a:lnTo>
                  <a:lnTo>
                    <a:pt x="1715" y="917"/>
                  </a:lnTo>
                  <a:lnTo>
                    <a:pt x="1707" y="919"/>
                  </a:lnTo>
                  <a:lnTo>
                    <a:pt x="1704" y="921"/>
                  </a:lnTo>
                  <a:lnTo>
                    <a:pt x="1698" y="921"/>
                  </a:lnTo>
                  <a:lnTo>
                    <a:pt x="1694" y="923"/>
                  </a:lnTo>
                  <a:lnTo>
                    <a:pt x="1690" y="923"/>
                  </a:lnTo>
                  <a:lnTo>
                    <a:pt x="1685" y="925"/>
                  </a:lnTo>
                  <a:lnTo>
                    <a:pt x="1679" y="927"/>
                  </a:lnTo>
                  <a:lnTo>
                    <a:pt x="1673" y="927"/>
                  </a:lnTo>
                  <a:lnTo>
                    <a:pt x="1669" y="929"/>
                  </a:lnTo>
                  <a:lnTo>
                    <a:pt x="1664" y="929"/>
                  </a:lnTo>
                  <a:lnTo>
                    <a:pt x="1656" y="929"/>
                  </a:lnTo>
                  <a:lnTo>
                    <a:pt x="1650" y="931"/>
                  </a:lnTo>
                  <a:lnTo>
                    <a:pt x="1645" y="931"/>
                  </a:lnTo>
                  <a:lnTo>
                    <a:pt x="1637" y="931"/>
                  </a:lnTo>
                  <a:lnTo>
                    <a:pt x="1631" y="932"/>
                  </a:lnTo>
                  <a:lnTo>
                    <a:pt x="1624" y="932"/>
                  </a:lnTo>
                  <a:lnTo>
                    <a:pt x="1618" y="934"/>
                  </a:lnTo>
                  <a:lnTo>
                    <a:pt x="1610" y="934"/>
                  </a:lnTo>
                  <a:lnTo>
                    <a:pt x="1601" y="934"/>
                  </a:lnTo>
                  <a:lnTo>
                    <a:pt x="1593" y="934"/>
                  </a:lnTo>
                  <a:lnTo>
                    <a:pt x="1586" y="934"/>
                  </a:lnTo>
                  <a:lnTo>
                    <a:pt x="1578" y="934"/>
                  </a:lnTo>
                  <a:lnTo>
                    <a:pt x="1571" y="934"/>
                  </a:lnTo>
                  <a:lnTo>
                    <a:pt x="1561" y="934"/>
                  </a:lnTo>
                  <a:lnTo>
                    <a:pt x="1553" y="936"/>
                  </a:lnTo>
                  <a:lnTo>
                    <a:pt x="1542" y="934"/>
                  </a:lnTo>
                  <a:lnTo>
                    <a:pt x="1534" y="934"/>
                  </a:lnTo>
                  <a:lnTo>
                    <a:pt x="1523" y="932"/>
                  </a:lnTo>
                  <a:lnTo>
                    <a:pt x="1513" y="932"/>
                  </a:lnTo>
                  <a:lnTo>
                    <a:pt x="1504" y="932"/>
                  </a:lnTo>
                  <a:lnTo>
                    <a:pt x="1493" y="931"/>
                  </a:lnTo>
                  <a:lnTo>
                    <a:pt x="1483" y="931"/>
                  </a:lnTo>
                  <a:lnTo>
                    <a:pt x="1474" y="931"/>
                  </a:lnTo>
                  <a:lnTo>
                    <a:pt x="1462" y="929"/>
                  </a:lnTo>
                  <a:lnTo>
                    <a:pt x="1451" y="929"/>
                  </a:lnTo>
                  <a:lnTo>
                    <a:pt x="1441" y="927"/>
                  </a:lnTo>
                  <a:lnTo>
                    <a:pt x="1430" y="927"/>
                  </a:lnTo>
                  <a:lnTo>
                    <a:pt x="1418" y="925"/>
                  </a:lnTo>
                  <a:lnTo>
                    <a:pt x="1407" y="925"/>
                  </a:lnTo>
                  <a:lnTo>
                    <a:pt x="1396" y="923"/>
                  </a:lnTo>
                  <a:lnTo>
                    <a:pt x="1384" y="923"/>
                  </a:lnTo>
                  <a:lnTo>
                    <a:pt x="1373" y="921"/>
                  </a:lnTo>
                  <a:lnTo>
                    <a:pt x="1361" y="919"/>
                  </a:lnTo>
                  <a:lnTo>
                    <a:pt x="1350" y="919"/>
                  </a:lnTo>
                  <a:lnTo>
                    <a:pt x="1339" y="917"/>
                  </a:lnTo>
                  <a:lnTo>
                    <a:pt x="1327" y="915"/>
                  </a:lnTo>
                  <a:lnTo>
                    <a:pt x="1316" y="913"/>
                  </a:lnTo>
                  <a:lnTo>
                    <a:pt x="1304" y="913"/>
                  </a:lnTo>
                  <a:lnTo>
                    <a:pt x="1293" y="912"/>
                  </a:lnTo>
                  <a:lnTo>
                    <a:pt x="1282" y="910"/>
                  </a:lnTo>
                  <a:lnTo>
                    <a:pt x="1270" y="910"/>
                  </a:lnTo>
                  <a:lnTo>
                    <a:pt x="1259" y="906"/>
                  </a:lnTo>
                  <a:lnTo>
                    <a:pt x="1247" y="906"/>
                  </a:lnTo>
                  <a:lnTo>
                    <a:pt x="1236" y="904"/>
                  </a:lnTo>
                  <a:lnTo>
                    <a:pt x="1226" y="902"/>
                  </a:lnTo>
                  <a:lnTo>
                    <a:pt x="1215" y="902"/>
                  </a:lnTo>
                  <a:lnTo>
                    <a:pt x="1205" y="900"/>
                  </a:lnTo>
                  <a:lnTo>
                    <a:pt x="1194" y="898"/>
                  </a:lnTo>
                  <a:lnTo>
                    <a:pt x="1185" y="896"/>
                  </a:lnTo>
                  <a:lnTo>
                    <a:pt x="1173" y="894"/>
                  </a:lnTo>
                  <a:lnTo>
                    <a:pt x="1164" y="893"/>
                  </a:lnTo>
                  <a:lnTo>
                    <a:pt x="1152" y="893"/>
                  </a:lnTo>
                  <a:lnTo>
                    <a:pt x="1145" y="891"/>
                  </a:lnTo>
                  <a:lnTo>
                    <a:pt x="1135" y="889"/>
                  </a:lnTo>
                  <a:lnTo>
                    <a:pt x="1126" y="889"/>
                  </a:lnTo>
                  <a:lnTo>
                    <a:pt x="1116" y="885"/>
                  </a:lnTo>
                  <a:lnTo>
                    <a:pt x="1107" y="885"/>
                  </a:lnTo>
                  <a:lnTo>
                    <a:pt x="1097" y="883"/>
                  </a:lnTo>
                  <a:lnTo>
                    <a:pt x="1089" y="883"/>
                  </a:lnTo>
                  <a:lnTo>
                    <a:pt x="1084" y="881"/>
                  </a:lnTo>
                  <a:lnTo>
                    <a:pt x="1076" y="881"/>
                  </a:lnTo>
                  <a:lnTo>
                    <a:pt x="1069" y="879"/>
                  </a:lnTo>
                  <a:lnTo>
                    <a:pt x="1061" y="877"/>
                  </a:lnTo>
                  <a:lnTo>
                    <a:pt x="1055" y="875"/>
                  </a:lnTo>
                  <a:lnTo>
                    <a:pt x="1048" y="875"/>
                  </a:lnTo>
                  <a:lnTo>
                    <a:pt x="1042" y="874"/>
                  </a:lnTo>
                  <a:lnTo>
                    <a:pt x="1036" y="874"/>
                  </a:lnTo>
                  <a:lnTo>
                    <a:pt x="1031" y="872"/>
                  </a:lnTo>
                  <a:lnTo>
                    <a:pt x="1027" y="872"/>
                  </a:lnTo>
                  <a:lnTo>
                    <a:pt x="1021" y="872"/>
                  </a:lnTo>
                  <a:lnTo>
                    <a:pt x="1019" y="872"/>
                  </a:lnTo>
                  <a:lnTo>
                    <a:pt x="1012" y="870"/>
                  </a:lnTo>
                  <a:lnTo>
                    <a:pt x="1008" y="868"/>
                  </a:lnTo>
                  <a:lnTo>
                    <a:pt x="1004" y="868"/>
                  </a:lnTo>
                  <a:lnTo>
                    <a:pt x="1004" y="868"/>
                  </a:lnTo>
                  <a:lnTo>
                    <a:pt x="283" y="1282"/>
                  </a:lnTo>
                  <a:lnTo>
                    <a:pt x="713" y="777"/>
                  </a:lnTo>
                  <a:lnTo>
                    <a:pt x="481" y="636"/>
                  </a:lnTo>
                  <a:lnTo>
                    <a:pt x="481" y="636"/>
                  </a:lnTo>
                  <a:close/>
                </a:path>
              </a:pathLst>
            </a:custGeom>
            <a:solidFill>
              <a:srgbClr val="7394C2"/>
            </a:solidFill>
            <a:ln w="9525">
              <a:noFill/>
              <a:round/>
              <a:headEnd/>
              <a:tailEnd/>
            </a:ln>
          </p:spPr>
          <p:txBody>
            <a:bodyPr/>
            <a:lstStyle/>
            <a:p>
              <a:endParaRPr lang="en-US"/>
            </a:p>
          </p:txBody>
        </p:sp>
        <p:sp>
          <p:nvSpPr>
            <p:cNvPr id="717975" name="Freeform 151"/>
            <p:cNvSpPr>
              <a:spLocks/>
            </p:cNvSpPr>
            <p:nvPr/>
          </p:nvSpPr>
          <p:spPr bwMode="auto">
            <a:xfrm>
              <a:off x="2364" y="2440"/>
              <a:ext cx="697" cy="309"/>
            </a:xfrm>
            <a:custGeom>
              <a:avLst/>
              <a:gdLst/>
              <a:ahLst/>
              <a:cxnLst>
                <a:cxn ang="0">
                  <a:pos x="105" y="4"/>
                </a:cxn>
                <a:cxn ang="0">
                  <a:pos x="122" y="16"/>
                </a:cxn>
                <a:cxn ang="0">
                  <a:pos x="141" y="33"/>
                </a:cxn>
                <a:cxn ang="0">
                  <a:pos x="168" y="50"/>
                </a:cxn>
                <a:cxn ang="0">
                  <a:pos x="198" y="73"/>
                </a:cxn>
                <a:cxn ang="0">
                  <a:pos x="234" y="97"/>
                </a:cxn>
                <a:cxn ang="0">
                  <a:pos x="274" y="126"/>
                </a:cxn>
                <a:cxn ang="0">
                  <a:pos x="318" y="152"/>
                </a:cxn>
                <a:cxn ang="0">
                  <a:pos x="367" y="183"/>
                </a:cxn>
                <a:cxn ang="0">
                  <a:pos x="419" y="213"/>
                </a:cxn>
                <a:cxn ang="0">
                  <a:pos x="474" y="246"/>
                </a:cxn>
                <a:cxn ang="0">
                  <a:pos x="529" y="276"/>
                </a:cxn>
                <a:cxn ang="0">
                  <a:pos x="590" y="306"/>
                </a:cxn>
                <a:cxn ang="0">
                  <a:pos x="651" y="337"/>
                </a:cxn>
                <a:cxn ang="0">
                  <a:pos x="715" y="365"/>
                </a:cxn>
                <a:cxn ang="0">
                  <a:pos x="780" y="390"/>
                </a:cxn>
                <a:cxn ang="0">
                  <a:pos x="845" y="415"/>
                </a:cxn>
                <a:cxn ang="0">
                  <a:pos x="906" y="439"/>
                </a:cxn>
                <a:cxn ang="0">
                  <a:pos x="966" y="462"/>
                </a:cxn>
                <a:cxn ang="0">
                  <a:pos x="1023" y="485"/>
                </a:cxn>
                <a:cxn ang="0">
                  <a:pos x="1079" y="504"/>
                </a:cxn>
                <a:cxn ang="0">
                  <a:pos x="1130" y="523"/>
                </a:cxn>
                <a:cxn ang="0">
                  <a:pos x="1181" y="540"/>
                </a:cxn>
                <a:cxn ang="0">
                  <a:pos x="1225" y="555"/>
                </a:cxn>
                <a:cxn ang="0">
                  <a:pos x="1265" y="569"/>
                </a:cxn>
                <a:cxn ang="0">
                  <a:pos x="1301" y="582"/>
                </a:cxn>
                <a:cxn ang="0">
                  <a:pos x="1331" y="591"/>
                </a:cxn>
                <a:cxn ang="0">
                  <a:pos x="1354" y="599"/>
                </a:cxn>
                <a:cxn ang="0">
                  <a:pos x="1373" y="607"/>
                </a:cxn>
                <a:cxn ang="0">
                  <a:pos x="1392" y="612"/>
                </a:cxn>
                <a:cxn ang="0">
                  <a:pos x="1387" y="612"/>
                </a:cxn>
                <a:cxn ang="0">
                  <a:pos x="1364" y="614"/>
                </a:cxn>
                <a:cxn ang="0">
                  <a:pos x="1345" y="616"/>
                </a:cxn>
                <a:cxn ang="0">
                  <a:pos x="1322" y="618"/>
                </a:cxn>
                <a:cxn ang="0">
                  <a:pos x="1293" y="618"/>
                </a:cxn>
                <a:cxn ang="0">
                  <a:pos x="1263" y="618"/>
                </a:cxn>
                <a:cxn ang="0">
                  <a:pos x="1229" y="618"/>
                </a:cxn>
                <a:cxn ang="0">
                  <a:pos x="1191" y="616"/>
                </a:cxn>
                <a:cxn ang="0">
                  <a:pos x="1151" y="614"/>
                </a:cxn>
                <a:cxn ang="0">
                  <a:pos x="1107" y="608"/>
                </a:cxn>
                <a:cxn ang="0">
                  <a:pos x="1061" y="603"/>
                </a:cxn>
                <a:cxn ang="0">
                  <a:pos x="1014" y="595"/>
                </a:cxn>
                <a:cxn ang="0">
                  <a:pos x="966" y="586"/>
                </a:cxn>
                <a:cxn ang="0">
                  <a:pos x="915" y="574"/>
                </a:cxn>
                <a:cxn ang="0">
                  <a:pos x="864" y="559"/>
                </a:cxn>
                <a:cxn ang="0">
                  <a:pos x="807" y="536"/>
                </a:cxn>
                <a:cxn ang="0">
                  <a:pos x="744" y="510"/>
                </a:cxn>
                <a:cxn ang="0">
                  <a:pos x="677" y="479"/>
                </a:cxn>
                <a:cxn ang="0">
                  <a:pos x="607" y="443"/>
                </a:cxn>
                <a:cxn ang="0">
                  <a:pos x="533" y="405"/>
                </a:cxn>
                <a:cxn ang="0">
                  <a:pos x="461" y="365"/>
                </a:cxn>
                <a:cxn ang="0">
                  <a:pos x="386" y="323"/>
                </a:cxn>
                <a:cxn ang="0">
                  <a:pos x="318" y="284"/>
                </a:cxn>
                <a:cxn ang="0">
                  <a:pos x="249" y="246"/>
                </a:cxn>
                <a:cxn ang="0">
                  <a:pos x="189" y="208"/>
                </a:cxn>
                <a:cxn ang="0">
                  <a:pos x="133" y="173"/>
                </a:cxn>
                <a:cxn ang="0">
                  <a:pos x="88" y="143"/>
                </a:cxn>
                <a:cxn ang="0">
                  <a:pos x="48" y="120"/>
                </a:cxn>
                <a:cxn ang="0">
                  <a:pos x="19" y="101"/>
                </a:cxn>
                <a:cxn ang="0">
                  <a:pos x="2" y="92"/>
                </a:cxn>
              </a:cxnLst>
              <a:rect l="0" t="0" r="r" b="b"/>
              <a:pathLst>
                <a:path w="1394" h="618">
                  <a:moveTo>
                    <a:pt x="0" y="90"/>
                  </a:moveTo>
                  <a:lnTo>
                    <a:pt x="99" y="0"/>
                  </a:lnTo>
                  <a:lnTo>
                    <a:pt x="101" y="2"/>
                  </a:lnTo>
                  <a:lnTo>
                    <a:pt x="105" y="4"/>
                  </a:lnTo>
                  <a:lnTo>
                    <a:pt x="111" y="10"/>
                  </a:lnTo>
                  <a:lnTo>
                    <a:pt x="113" y="10"/>
                  </a:lnTo>
                  <a:lnTo>
                    <a:pt x="116" y="12"/>
                  </a:lnTo>
                  <a:lnTo>
                    <a:pt x="122" y="16"/>
                  </a:lnTo>
                  <a:lnTo>
                    <a:pt x="126" y="19"/>
                  </a:lnTo>
                  <a:lnTo>
                    <a:pt x="130" y="23"/>
                  </a:lnTo>
                  <a:lnTo>
                    <a:pt x="135" y="27"/>
                  </a:lnTo>
                  <a:lnTo>
                    <a:pt x="141" y="33"/>
                  </a:lnTo>
                  <a:lnTo>
                    <a:pt x="149" y="37"/>
                  </a:lnTo>
                  <a:lnTo>
                    <a:pt x="154" y="40"/>
                  </a:lnTo>
                  <a:lnTo>
                    <a:pt x="160" y="46"/>
                  </a:lnTo>
                  <a:lnTo>
                    <a:pt x="168" y="50"/>
                  </a:lnTo>
                  <a:lnTo>
                    <a:pt x="175" y="56"/>
                  </a:lnTo>
                  <a:lnTo>
                    <a:pt x="181" y="61"/>
                  </a:lnTo>
                  <a:lnTo>
                    <a:pt x="191" y="67"/>
                  </a:lnTo>
                  <a:lnTo>
                    <a:pt x="198" y="73"/>
                  </a:lnTo>
                  <a:lnTo>
                    <a:pt x="208" y="80"/>
                  </a:lnTo>
                  <a:lnTo>
                    <a:pt x="215" y="84"/>
                  </a:lnTo>
                  <a:lnTo>
                    <a:pt x="225" y="92"/>
                  </a:lnTo>
                  <a:lnTo>
                    <a:pt x="234" y="97"/>
                  </a:lnTo>
                  <a:lnTo>
                    <a:pt x="244" y="105"/>
                  </a:lnTo>
                  <a:lnTo>
                    <a:pt x="253" y="111"/>
                  </a:lnTo>
                  <a:lnTo>
                    <a:pt x="263" y="118"/>
                  </a:lnTo>
                  <a:lnTo>
                    <a:pt x="274" y="126"/>
                  </a:lnTo>
                  <a:lnTo>
                    <a:pt x="286" y="132"/>
                  </a:lnTo>
                  <a:lnTo>
                    <a:pt x="295" y="139"/>
                  </a:lnTo>
                  <a:lnTo>
                    <a:pt x="307" y="147"/>
                  </a:lnTo>
                  <a:lnTo>
                    <a:pt x="318" y="152"/>
                  </a:lnTo>
                  <a:lnTo>
                    <a:pt x="329" y="160"/>
                  </a:lnTo>
                  <a:lnTo>
                    <a:pt x="343" y="168"/>
                  </a:lnTo>
                  <a:lnTo>
                    <a:pt x="354" y="175"/>
                  </a:lnTo>
                  <a:lnTo>
                    <a:pt x="367" y="183"/>
                  </a:lnTo>
                  <a:lnTo>
                    <a:pt x="379" y="190"/>
                  </a:lnTo>
                  <a:lnTo>
                    <a:pt x="392" y="198"/>
                  </a:lnTo>
                  <a:lnTo>
                    <a:pt x="405" y="208"/>
                  </a:lnTo>
                  <a:lnTo>
                    <a:pt x="419" y="213"/>
                  </a:lnTo>
                  <a:lnTo>
                    <a:pt x="432" y="223"/>
                  </a:lnTo>
                  <a:lnTo>
                    <a:pt x="445" y="230"/>
                  </a:lnTo>
                  <a:lnTo>
                    <a:pt x="459" y="238"/>
                  </a:lnTo>
                  <a:lnTo>
                    <a:pt x="474" y="246"/>
                  </a:lnTo>
                  <a:lnTo>
                    <a:pt x="487" y="253"/>
                  </a:lnTo>
                  <a:lnTo>
                    <a:pt x="500" y="261"/>
                  </a:lnTo>
                  <a:lnTo>
                    <a:pt x="514" y="268"/>
                  </a:lnTo>
                  <a:lnTo>
                    <a:pt x="529" y="276"/>
                  </a:lnTo>
                  <a:lnTo>
                    <a:pt x="544" y="284"/>
                  </a:lnTo>
                  <a:lnTo>
                    <a:pt x="559" y="291"/>
                  </a:lnTo>
                  <a:lnTo>
                    <a:pt x="575" y="299"/>
                  </a:lnTo>
                  <a:lnTo>
                    <a:pt x="590" y="306"/>
                  </a:lnTo>
                  <a:lnTo>
                    <a:pt x="605" y="316"/>
                  </a:lnTo>
                  <a:lnTo>
                    <a:pt x="620" y="322"/>
                  </a:lnTo>
                  <a:lnTo>
                    <a:pt x="635" y="329"/>
                  </a:lnTo>
                  <a:lnTo>
                    <a:pt x="651" y="337"/>
                  </a:lnTo>
                  <a:lnTo>
                    <a:pt x="668" y="344"/>
                  </a:lnTo>
                  <a:lnTo>
                    <a:pt x="683" y="352"/>
                  </a:lnTo>
                  <a:lnTo>
                    <a:pt x="700" y="360"/>
                  </a:lnTo>
                  <a:lnTo>
                    <a:pt x="715" y="365"/>
                  </a:lnTo>
                  <a:lnTo>
                    <a:pt x="732" y="373"/>
                  </a:lnTo>
                  <a:lnTo>
                    <a:pt x="748" y="379"/>
                  </a:lnTo>
                  <a:lnTo>
                    <a:pt x="765" y="384"/>
                  </a:lnTo>
                  <a:lnTo>
                    <a:pt x="780" y="390"/>
                  </a:lnTo>
                  <a:lnTo>
                    <a:pt x="797" y="396"/>
                  </a:lnTo>
                  <a:lnTo>
                    <a:pt x="812" y="403"/>
                  </a:lnTo>
                  <a:lnTo>
                    <a:pt x="829" y="409"/>
                  </a:lnTo>
                  <a:lnTo>
                    <a:pt x="845" y="415"/>
                  </a:lnTo>
                  <a:lnTo>
                    <a:pt x="860" y="422"/>
                  </a:lnTo>
                  <a:lnTo>
                    <a:pt x="875" y="428"/>
                  </a:lnTo>
                  <a:lnTo>
                    <a:pt x="890" y="434"/>
                  </a:lnTo>
                  <a:lnTo>
                    <a:pt x="906" y="439"/>
                  </a:lnTo>
                  <a:lnTo>
                    <a:pt x="921" y="445"/>
                  </a:lnTo>
                  <a:lnTo>
                    <a:pt x="936" y="451"/>
                  </a:lnTo>
                  <a:lnTo>
                    <a:pt x="951" y="456"/>
                  </a:lnTo>
                  <a:lnTo>
                    <a:pt x="966" y="462"/>
                  </a:lnTo>
                  <a:lnTo>
                    <a:pt x="980" y="468"/>
                  </a:lnTo>
                  <a:lnTo>
                    <a:pt x="995" y="474"/>
                  </a:lnTo>
                  <a:lnTo>
                    <a:pt x="1008" y="479"/>
                  </a:lnTo>
                  <a:lnTo>
                    <a:pt x="1023" y="485"/>
                  </a:lnTo>
                  <a:lnTo>
                    <a:pt x="1039" y="491"/>
                  </a:lnTo>
                  <a:lnTo>
                    <a:pt x="1052" y="494"/>
                  </a:lnTo>
                  <a:lnTo>
                    <a:pt x="1065" y="498"/>
                  </a:lnTo>
                  <a:lnTo>
                    <a:pt x="1079" y="504"/>
                  </a:lnTo>
                  <a:lnTo>
                    <a:pt x="1094" y="510"/>
                  </a:lnTo>
                  <a:lnTo>
                    <a:pt x="1105" y="513"/>
                  </a:lnTo>
                  <a:lnTo>
                    <a:pt x="1118" y="517"/>
                  </a:lnTo>
                  <a:lnTo>
                    <a:pt x="1130" y="523"/>
                  </a:lnTo>
                  <a:lnTo>
                    <a:pt x="1143" y="527"/>
                  </a:lnTo>
                  <a:lnTo>
                    <a:pt x="1156" y="531"/>
                  </a:lnTo>
                  <a:lnTo>
                    <a:pt x="1168" y="534"/>
                  </a:lnTo>
                  <a:lnTo>
                    <a:pt x="1181" y="540"/>
                  </a:lnTo>
                  <a:lnTo>
                    <a:pt x="1193" y="544"/>
                  </a:lnTo>
                  <a:lnTo>
                    <a:pt x="1204" y="548"/>
                  </a:lnTo>
                  <a:lnTo>
                    <a:pt x="1215" y="551"/>
                  </a:lnTo>
                  <a:lnTo>
                    <a:pt x="1225" y="555"/>
                  </a:lnTo>
                  <a:lnTo>
                    <a:pt x="1234" y="559"/>
                  </a:lnTo>
                  <a:lnTo>
                    <a:pt x="1246" y="561"/>
                  </a:lnTo>
                  <a:lnTo>
                    <a:pt x="1255" y="565"/>
                  </a:lnTo>
                  <a:lnTo>
                    <a:pt x="1265" y="569"/>
                  </a:lnTo>
                  <a:lnTo>
                    <a:pt x="1274" y="572"/>
                  </a:lnTo>
                  <a:lnTo>
                    <a:pt x="1284" y="574"/>
                  </a:lnTo>
                  <a:lnTo>
                    <a:pt x="1292" y="578"/>
                  </a:lnTo>
                  <a:lnTo>
                    <a:pt x="1301" y="582"/>
                  </a:lnTo>
                  <a:lnTo>
                    <a:pt x="1309" y="584"/>
                  </a:lnTo>
                  <a:lnTo>
                    <a:pt x="1316" y="586"/>
                  </a:lnTo>
                  <a:lnTo>
                    <a:pt x="1324" y="589"/>
                  </a:lnTo>
                  <a:lnTo>
                    <a:pt x="1331" y="591"/>
                  </a:lnTo>
                  <a:lnTo>
                    <a:pt x="1339" y="595"/>
                  </a:lnTo>
                  <a:lnTo>
                    <a:pt x="1343" y="595"/>
                  </a:lnTo>
                  <a:lnTo>
                    <a:pt x="1349" y="597"/>
                  </a:lnTo>
                  <a:lnTo>
                    <a:pt x="1354" y="599"/>
                  </a:lnTo>
                  <a:lnTo>
                    <a:pt x="1360" y="601"/>
                  </a:lnTo>
                  <a:lnTo>
                    <a:pt x="1366" y="603"/>
                  </a:lnTo>
                  <a:lnTo>
                    <a:pt x="1369" y="605"/>
                  </a:lnTo>
                  <a:lnTo>
                    <a:pt x="1373" y="607"/>
                  </a:lnTo>
                  <a:lnTo>
                    <a:pt x="1379" y="608"/>
                  </a:lnTo>
                  <a:lnTo>
                    <a:pt x="1385" y="608"/>
                  </a:lnTo>
                  <a:lnTo>
                    <a:pt x="1390" y="612"/>
                  </a:lnTo>
                  <a:lnTo>
                    <a:pt x="1392" y="612"/>
                  </a:lnTo>
                  <a:lnTo>
                    <a:pt x="1394" y="612"/>
                  </a:lnTo>
                  <a:lnTo>
                    <a:pt x="1392" y="612"/>
                  </a:lnTo>
                  <a:lnTo>
                    <a:pt x="1390" y="612"/>
                  </a:lnTo>
                  <a:lnTo>
                    <a:pt x="1387" y="612"/>
                  </a:lnTo>
                  <a:lnTo>
                    <a:pt x="1381" y="614"/>
                  </a:lnTo>
                  <a:lnTo>
                    <a:pt x="1375" y="614"/>
                  </a:lnTo>
                  <a:lnTo>
                    <a:pt x="1369" y="614"/>
                  </a:lnTo>
                  <a:lnTo>
                    <a:pt x="1364" y="614"/>
                  </a:lnTo>
                  <a:lnTo>
                    <a:pt x="1360" y="616"/>
                  </a:lnTo>
                  <a:lnTo>
                    <a:pt x="1354" y="616"/>
                  </a:lnTo>
                  <a:lnTo>
                    <a:pt x="1350" y="616"/>
                  </a:lnTo>
                  <a:lnTo>
                    <a:pt x="1345" y="616"/>
                  </a:lnTo>
                  <a:lnTo>
                    <a:pt x="1341" y="616"/>
                  </a:lnTo>
                  <a:lnTo>
                    <a:pt x="1333" y="616"/>
                  </a:lnTo>
                  <a:lnTo>
                    <a:pt x="1328" y="618"/>
                  </a:lnTo>
                  <a:lnTo>
                    <a:pt x="1322" y="618"/>
                  </a:lnTo>
                  <a:lnTo>
                    <a:pt x="1316" y="618"/>
                  </a:lnTo>
                  <a:lnTo>
                    <a:pt x="1309" y="618"/>
                  </a:lnTo>
                  <a:lnTo>
                    <a:pt x="1303" y="618"/>
                  </a:lnTo>
                  <a:lnTo>
                    <a:pt x="1293" y="618"/>
                  </a:lnTo>
                  <a:lnTo>
                    <a:pt x="1288" y="618"/>
                  </a:lnTo>
                  <a:lnTo>
                    <a:pt x="1280" y="618"/>
                  </a:lnTo>
                  <a:lnTo>
                    <a:pt x="1272" y="618"/>
                  </a:lnTo>
                  <a:lnTo>
                    <a:pt x="1263" y="618"/>
                  </a:lnTo>
                  <a:lnTo>
                    <a:pt x="1255" y="618"/>
                  </a:lnTo>
                  <a:lnTo>
                    <a:pt x="1246" y="618"/>
                  </a:lnTo>
                  <a:lnTo>
                    <a:pt x="1238" y="618"/>
                  </a:lnTo>
                  <a:lnTo>
                    <a:pt x="1229" y="618"/>
                  </a:lnTo>
                  <a:lnTo>
                    <a:pt x="1219" y="618"/>
                  </a:lnTo>
                  <a:lnTo>
                    <a:pt x="1210" y="618"/>
                  </a:lnTo>
                  <a:lnTo>
                    <a:pt x="1202" y="618"/>
                  </a:lnTo>
                  <a:lnTo>
                    <a:pt x="1191" y="616"/>
                  </a:lnTo>
                  <a:lnTo>
                    <a:pt x="1181" y="616"/>
                  </a:lnTo>
                  <a:lnTo>
                    <a:pt x="1172" y="616"/>
                  </a:lnTo>
                  <a:lnTo>
                    <a:pt x="1160" y="616"/>
                  </a:lnTo>
                  <a:lnTo>
                    <a:pt x="1151" y="614"/>
                  </a:lnTo>
                  <a:lnTo>
                    <a:pt x="1139" y="612"/>
                  </a:lnTo>
                  <a:lnTo>
                    <a:pt x="1128" y="612"/>
                  </a:lnTo>
                  <a:lnTo>
                    <a:pt x="1118" y="610"/>
                  </a:lnTo>
                  <a:lnTo>
                    <a:pt x="1107" y="608"/>
                  </a:lnTo>
                  <a:lnTo>
                    <a:pt x="1098" y="608"/>
                  </a:lnTo>
                  <a:lnTo>
                    <a:pt x="1084" y="607"/>
                  </a:lnTo>
                  <a:lnTo>
                    <a:pt x="1075" y="607"/>
                  </a:lnTo>
                  <a:lnTo>
                    <a:pt x="1061" y="603"/>
                  </a:lnTo>
                  <a:lnTo>
                    <a:pt x="1050" y="603"/>
                  </a:lnTo>
                  <a:lnTo>
                    <a:pt x="1039" y="599"/>
                  </a:lnTo>
                  <a:lnTo>
                    <a:pt x="1027" y="599"/>
                  </a:lnTo>
                  <a:lnTo>
                    <a:pt x="1014" y="595"/>
                  </a:lnTo>
                  <a:lnTo>
                    <a:pt x="1002" y="593"/>
                  </a:lnTo>
                  <a:lnTo>
                    <a:pt x="989" y="591"/>
                  </a:lnTo>
                  <a:lnTo>
                    <a:pt x="978" y="589"/>
                  </a:lnTo>
                  <a:lnTo>
                    <a:pt x="966" y="586"/>
                  </a:lnTo>
                  <a:lnTo>
                    <a:pt x="953" y="582"/>
                  </a:lnTo>
                  <a:lnTo>
                    <a:pt x="942" y="580"/>
                  </a:lnTo>
                  <a:lnTo>
                    <a:pt x="928" y="578"/>
                  </a:lnTo>
                  <a:lnTo>
                    <a:pt x="915" y="574"/>
                  </a:lnTo>
                  <a:lnTo>
                    <a:pt x="904" y="570"/>
                  </a:lnTo>
                  <a:lnTo>
                    <a:pt x="890" y="567"/>
                  </a:lnTo>
                  <a:lnTo>
                    <a:pt x="879" y="563"/>
                  </a:lnTo>
                  <a:lnTo>
                    <a:pt x="864" y="559"/>
                  </a:lnTo>
                  <a:lnTo>
                    <a:pt x="850" y="553"/>
                  </a:lnTo>
                  <a:lnTo>
                    <a:pt x="837" y="548"/>
                  </a:lnTo>
                  <a:lnTo>
                    <a:pt x="822" y="544"/>
                  </a:lnTo>
                  <a:lnTo>
                    <a:pt x="807" y="536"/>
                  </a:lnTo>
                  <a:lnTo>
                    <a:pt x="791" y="531"/>
                  </a:lnTo>
                  <a:lnTo>
                    <a:pt x="776" y="523"/>
                  </a:lnTo>
                  <a:lnTo>
                    <a:pt x="761" y="517"/>
                  </a:lnTo>
                  <a:lnTo>
                    <a:pt x="744" y="510"/>
                  </a:lnTo>
                  <a:lnTo>
                    <a:pt x="729" y="502"/>
                  </a:lnTo>
                  <a:lnTo>
                    <a:pt x="712" y="494"/>
                  </a:lnTo>
                  <a:lnTo>
                    <a:pt x="694" y="487"/>
                  </a:lnTo>
                  <a:lnTo>
                    <a:pt x="677" y="479"/>
                  </a:lnTo>
                  <a:lnTo>
                    <a:pt x="658" y="470"/>
                  </a:lnTo>
                  <a:lnTo>
                    <a:pt x="641" y="462"/>
                  </a:lnTo>
                  <a:lnTo>
                    <a:pt x="624" y="453"/>
                  </a:lnTo>
                  <a:lnTo>
                    <a:pt x="607" y="443"/>
                  </a:lnTo>
                  <a:lnTo>
                    <a:pt x="588" y="434"/>
                  </a:lnTo>
                  <a:lnTo>
                    <a:pt x="569" y="424"/>
                  </a:lnTo>
                  <a:lnTo>
                    <a:pt x="552" y="415"/>
                  </a:lnTo>
                  <a:lnTo>
                    <a:pt x="533" y="405"/>
                  </a:lnTo>
                  <a:lnTo>
                    <a:pt x="514" y="394"/>
                  </a:lnTo>
                  <a:lnTo>
                    <a:pt x="497" y="384"/>
                  </a:lnTo>
                  <a:lnTo>
                    <a:pt x="480" y="375"/>
                  </a:lnTo>
                  <a:lnTo>
                    <a:pt x="461" y="365"/>
                  </a:lnTo>
                  <a:lnTo>
                    <a:pt x="442" y="356"/>
                  </a:lnTo>
                  <a:lnTo>
                    <a:pt x="423" y="344"/>
                  </a:lnTo>
                  <a:lnTo>
                    <a:pt x="405" y="335"/>
                  </a:lnTo>
                  <a:lnTo>
                    <a:pt x="386" y="323"/>
                  </a:lnTo>
                  <a:lnTo>
                    <a:pt x="369" y="314"/>
                  </a:lnTo>
                  <a:lnTo>
                    <a:pt x="352" y="304"/>
                  </a:lnTo>
                  <a:lnTo>
                    <a:pt x="335" y="295"/>
                  </a:lnTo>
                  <a:lnTo>
                    <a:pt x="318" y="284"/>
                  </a:lnTo>
                  <a:lnTo>
                    <a:pt x="301" y="274"/>
                  </a:lnTo>
                  <a:lnTo>
                    <a:pt x="284" y="263"/>
                  </a:lnTo>
                  <a:lnTo>
                    <a:pt x="267" y="253"/>
                  </a:lnTo>
                  <a:lnTo>
                    <a:pt x="249" y="246"/>
                  </a:lnTo>
                  <a:lnTo>
                    <a:pt x="234" y="234"/>
                  </a:lnTo>
                  <a:lnTo>
                    <a:pt x="219" y="225"/>
                  </a:lnTo>
                  <a:lnTo>
                    <a:pt x="204" y="217"/>
                  </a:lnTo>
                  <a:lnTo>
                    <a:pt x="189" y="208"/>
                  </a:lnTo>
                  <a:lnTo>
                    <a:pt x="175" y="198"/>
                  </a:lnTo>
                  <a:lnTo>
                    <a:pt x="160" y="190"/>
                  </a:lnTo>
                  <a:lnTo>
                    <a:pt x="147" y="181"/>
                  </a:lnTo>
                  <a:lnTo>
                    <a:pt x="133" y="173"/>
                  </a:lnTo>
                  <a:lnTo>
                    <a:pt x="122" y="166"/>
                  </a:lnTo>
                  <a:lnTo>
                    <a:pt x="109" y="158"/>
                  </a:lnTo>
                  <a:lnTo>
                    <a:pt x="99" y="152"/>
                  </a:lnTo>
                  <a:lnTo>
                    <a:pt x="88" y="143"/>
                  </a:lnTo>
                  <a:lnTo>
                    <a:pt x="76" y="137"/>
                  </a:lnTo>
                  <a:lnTo>
                    <a:pt x="67" y="132"/>
                  </a:lnTo>
                  <a:lnTo>
                    <a:pt x="57" y="126"/>
                  </a:lnTo>
                  <a:lnTo>
                    <a:pt x="48" y="120"/>
                  </a:lnTo>
                  <a:lnTo>
                    <a:pt x="40" y="114"/>
                  </a:lnTo>
                  <a:lnTo>
                    <a:pt x="33" y="111"/>
                  </a:lnTo>
                  <a:lnTo>
                    <a:pt x="25" y="107"/>
                  </a:lnTo>
                  <a:lnTo>
                    <a:pt x="19" y="101"/>
                  </a:lnTo>
                  <a:lnTo>
                    <a:pt x="14" y="99"/>
                  </a:lnTo>
                  <a:lnTo>
                    <a:pt x="8" y="95"/>
                  </a:lnTo>
                  <a:lnTo>
                    <a:pt x="6" y="94"/>
                  </a:lnTo>
                  <a:lnTo>
                    <a:pt x="2" y="92"/>
                  </a:lnTo>
                  <a:lnTo>
                    <a:pt x="0" y="90"/>
                  </a:lnTo>
                  <a:lnTo>
                    <a:pt x="0" y="90"/>
                  </a:lnTo>
                  <a:close/>
                </a:path>
              </a:pathLst>
            </a:custGeom>
            <a:solidFill>
              <a:srgbClr val="8FCCF0"/>
            </a:solidFill>
            <a:ln w="9525">
              <a:noFill/>
              <a:round/>
              <a:headEnd/>
              <a:tailEnd/>
            </a:ln>
          </p:spPr>
          <p:txBody>
            <a:bodyPr/>
            <a:lstStyle/>
            <a:p>
              <a:endParaRPr lang="en-US"/>
            </a:p>
          </p:txBody>
        </p:sp>
        <p:sp>
          <p:nvSpPr>
            <p:cNvPr id="717976" name="Freeform 152"/>
            <p:cNvSpPr>
              <a:spLocks/>
            </p:cNvSpPr>
            <p:nvPr/>
          </p:nvSpPr>
          <p:spPr bwMode="auto">
            <a:xfrm>
              <a:off x="2377" y="2277"/>
              <a:ext cx="105" cy="44"/>
            </a:xfrm>
            <a:custGeom>
              <a:avLst/>
              <a:gdLst/>
              <a:ahLst/>
              <a:cxnLst>
                <a:cxn ang="0">
                  <a:pos x="2" y="85"/>
                </a:cxn>
                <a:cxn ang="0">
                  <a:pos x="12" y="81"/>
                </a:cxn>
                <a:cxn ang="0">
                  <a:pos x="21" y="78"/>
                </a:cxn>
                <a:cxn ang="0">
                  <a:pos x="34" y="74"/>
                </a:cxn>
                <a:cxn ang="0">
                  <a:pos x="46" y="70"/>
                </a:cxn>
                <a:cxn ang="0">
                  <a:pos x="55" y="70"/>
                </a:cxn>
                <a:cxn ang="0">
                  <a:pos x="63" y="68"/>
                </a:cxn>
                <a:cxn ang="0">
                  <a:pos x="72" y="66"/>
                </a:cxn>
                <a:cxn ang="0">
                  <a:pos x="82" y="66"/>
                </a:cxn>
                <a:cxn ang="0">
                  <a:pos x="93" y="66"/>
                </a:cxn>
                <a:cxn ang="0">
                  <a:pos x="103" y="66"/>
                </a:cxn>
                <a:cxn ang="0">
                  <a:pos x="112" y="66"/>
                </a:cxn>
                <a:cxn ang="0">
                  <a:pos x="122" y="66"/>
                </a:cxn>
                <a:cxn ang="0">
                  <a:pos x="131" y="66"/>
                </a:cxn>
                <a:cxn ang="0">
                  <a:pos x="141" y="66"/>
                </a:cxn>
                <a:cxn ang="0">
                  <a:pos x="150" y="68"/>
                </a:cxn>
                <a:cxn ang="0">
                  <a:pos x="160" y="70"/>
                </a:cxn>
                <a:cxn ang="0">
                  <a:pos x="169" y="70"/>
                </a:cxn>
                <a:cxn ang="0">
                  <a:pos x="181" y="74"/>
                </a:cxn>
                <a:cxn ang="0">
                  <a:pos x="194" y="76"/>
                </a:cxn>
                <a:cxn ang="0">
                  <a:pos x="204" y="78"/>
                </a:cxn>
                <a:cxn ang="0">
                  <a:pos x="209" y="79"/>
                </a:cxn>
                <a:cxn ang="0">
                  <a:pos x="209" y="78"/>
                </a:cxn>
                <a:cxn ang="0">
                  <a:pos x="204" y="72"/>
                </a:cxn>
                <a:cxn ang="0">
                  <a:pos x="192" y="60"/>
                </a:cxn>
                <a:cxn ang="0">
                  <a:pos x="177" y="47"/>
                </a:cxn>
                <a:cxn ang="0">
                  <a:pos x="164" y="36"/>
                </a:cxn>
                <a:cxn ang="0">
                  <a:pos x="154" y="26"/>
                </a:cxn>
                <a:cxn ang="0">
                  <a:pos x="143" y="21"/>
                </a:cxn>
                <a:cxn ang="0">
                  <a:pos x="133" y="15"/>
                </a:cxn>
                <a:cxn ang="0">
                  <a:pos x="124" y="9"/>
                </a:cxn>
                <a:cxn ang="0">
                  <a:pos x="112" y="3"/>
                </a:cxn>
                <a:cxn ang="0">
                  <a:pos x="103" y="2"/>
                </a:cxn>
                <a:cxn ang="0">
                  <a:pos x="93" y="0"/>
                </a:cxn>
                <a:cxn ang="0">
                  <a:pos x="84" y="0"/>
                </a:cxn>
                <a:cxn ang="0">
                  <a:pos x="72" y="2"/>
                </a:cxn>
                <a:cxn ang="0">
                  <a:pos x="63" y="5"/>
                </a:cxn>
                <a:cxn ang="0">
                  <a:pos x="55" y="9"/>
                </a:cxn>
                <a:cxn ang="0">
                  <a:pos x="44" y="19"/>
                </a:cxn>
                <a:cxn ang="0">
                  <a:pos x="29" y="34"/>
                </a:cxn>
                <a:cxn ang="0">
                  <a:pos x="17" y="51"/>
                </a:cxn>
                <a:cxn ang="0">
                  <a:pos x="8" y="64"/>
                </a:cxn>
                <a:cxn ang="0">
                  <a:pos x="4" y="78"/>
                </a:cxn>
                <a:cxn ang="0">
                  <a:pos x="0" y="85"/>
                </a:cxn>
                <a:cxn ang="0">
                  <a:pos x="0" y="87"/>
                </a:cxn>
              </a:cxnLst>
              <a:rect l="0" t="0" r="r" b="b"/>
              <a:pathLst>
                <a:path w="211" h="87">
                  <a:moveTo>
                    <a:pt x="0" y="87"/>
                  </a:moveTo>
                  <a:lnTo>
                    <a:pt x="2" y="85"/>
                  </a:lnTo>
                  <a:lnTo>
                    <a:pt x="8" y="83"/>
                  </a:lnTo>
                  <a:lnTo>
                    <a:pt x="12" y="81"/>
                  </a:lnTo>
                  <a:lnTo>
                    <a:pt x="15" y="79"/>
                  </a:lnTo>
                  <a:lnTo>
                    <a:pt x="21" y="78"/>
                  </a:lnTo>
                  <a:lnTo>
                    <a:pt x="29" y="76"/>
                  </a:lnTo>
                  <a:lnTo>
                    <a:pt x="34" y="74"/>
                  </a:lnTo>
                  <a:lnTo>
                    <a:pt x="42" y="72"/>
                  </a:lnTo>
                  <a:lnTo>
                    <a:pt x="46" y="70"/>
                  </a:lnTo>
                  <a:lnTo>
                    <a:pt x="50" y="70"/>
                  </a:lnTo>
                  <a:lnTo>
                    <a:pt x="55" y="70"/>
                  </a:lnTo>
                  <a:lnTo>
                    <a:pt x="59" y="70"/>
                  </a:lnTo>
                  <a:lnTo>
                    <a:pt x="63" y="68"/>
                  </a:lnTo>
                  <a:lnTo>
                    <a:pt x="69" y="68"/>
                  </a:lnTo>
                  <a:lnTo>
                    <a:pt x="72" y="66"/>
                  </a:lnTo>
                  <a:lnTo>
                    <a:pt x="78" y="66"/>
                  </a:lnTo>
                  <a:lnTo>
                    <a:pt x="82" y="66"/>
                  </a:lnTo>
                  <a:lnTo>
                    <a:pt x="88" y="66"/>
                  </a:lnTo>
                  <a:lnTo>
                    <a:pt x="93" y="66"/>
                  </a:lnTo>
                  <a:lnTo>
                    <a:pt x="99" y="66"/>
                  </a:lnTo>
                  <a:lnTo>
                    <a:pt x="103" y="66"/>
                  </a:lnTo>
                  <a:lnTo>
                    <a:pt x="107" y="66"/>
                  </a:lnTo>
                  <a:lnTo>
                    <a:pt x="112" y="66"/>
                  </a:lnTo>
                  <a:lnTo>
                    <a:pt x="116" y="66"/>
                  </a:lnTo>
                  <a:lnTo>
                    <a:pt x="122" y="66"/>
                  </a:lnTo>
                  <a:lnTo>
                    <a:pt x="128" y="66"/>
                  </a:lnTo>
                  <a:lnTo>
                    <a:pt x="131" y="66"/>
                  </a:lnTo>
                  <a:lnTo>
                    <a:pt x="137" y="66"/>
                  </a:lnTo>
                  <a:lnTo>
                    <a:pt x="141" y="66"/>
                  </a:lnTo>
                  <a:lnTo>
                    <a:pt x="147" y="68"/>
                  </a:lnTo>
                  <a:lnTo>
                    <a:pt x="150" y="68"/>
                  </a:lnTo>
                  <a:lnTo>
                    <a:pt x="156" y="70"/>
                  </a:lnTo>
                  <a:lnTo>
                    <a:pt x="160" y="70"/>
                  </a:lnTo>
                  <a:lnTo>
                    <a:pt x="164" y="70"/>
                  </a:lnTo>
                  <a:lnTo>
                    <a:pt x="169" y="70"/>
                  </a:lnTo>
                  <a:lnTo>
                    <a:pt x="173" y="72"/>
                  </a:lnTo>
                  <a:lnTo>
                    <a:pt x="181" y="74"/>
                  </a:lnTo>
                  <a:lnTo>
                    <a:pt x="188" y="74"/>
                  </a:lnTo>
                  <a:lnTo>
                    <a:pt x="194" y="76"/>
                  </a:lnTo>
                  <a:lnTo>
                    <a:pt x="200" y="78"/>
                  </a:lnTo>
                  <a:lnTo>
                    <a:pt x="204" y="78"/>
                  </a:lnTo>
                  <a:lnTo>
                    <a:pt x="207" y="78"/>
                  </a:lnTo>
                  <a:lnTo>
                    <a:pt x="209" y="79"/>
                  </a:lnTo>
                  <a:lnTo>
                    <a:pt x="211" y="79"/>
                  </a:lnTo>
                  <a:lnTo>
                    <a:pt x="209" y="78"/>
                  </a:lnTo>
                  <a:lnTo>
                    <a:pt x="207" y="76"/>
                  </a:lnTo>
                  <a:lnTo>
                    <a:pt x="204" y="72"/>
                  </a:lnTo>
                  <a:lnTo>
                    <a:pt x="198" y="66"/>
                  </a:lnTo>
                  <a:lnTo>
                    <a:pt x="192" y="60"/>
                  </a:lnTo>
                  <a:lnTo>
                    <a:pt x="185" y="55"/>
                  </a:lnTo>
                  <a:lnTo>
                    <a:pt x="177" y="47"/>
                  </a:lnTo>
                  <a:lnTo>
                    <a:pt x="169" y="40"/>
                  </a:lnTo>
                  <a:lnTo>
                    <a:pt x="164" y="36"/>
                  </a:lnTo>
                  <a:lnTo>
                    <a:pt x="158" y="32"/>
                  </a:lnTo>
                  <a:lnTo>
                    <a:pt x="154" y="26"/>
                  </a:lnTo>
                  <a:lnTo>
                    <a:pt x="148" y="24"/>
                  </a:lnTo>
                  <a:lnTo>
                    <a:pt x="143" y="21"/>
                  </a:lnTo>
                  <a:lnTo>
                    <a:pt x="139" y="17"/>
                  </a:lnTo>
                  <a:lnTo>
                    <a:pt x="133" y="15"/>
                  </a:lnTo>
                  <a:lnTo>
                    <a:pt x="129" y="11"/>
                  </a:lnTo>
                  <a:lnTo>
                    <a:pt x="124" y="9"/>
                  </a:lnTo>
                  <a:lnTo>
                    <a:pt x="118" y="5"/>
                  </a:lnTo>
                  <a:lnTo>
                    <a:pt x="112" y="3"/>
                  </a:lnTo>
                  <a:lnTo>
                    <a:pt x="108" y="3"/>
                  </a:lnTo>
                  <a:lnTo>
                    <a:pt x="103" y="2"/>
                  </a:lnTo>
                  <a:lnTo>
                    <a:pt x="97" y="0"/>
                  </a:lnTo>
                  <a:lnTo>
                    <a:pt x="93" y="0"/>
                  </a:lnTo>
                  <a:lnTo>
                    <a:pt x="88" y="0"/>
                  </a:lnTo>
                  <a:lnTo>
                    <a:pt x="84" y="0"/>
                  </a:lnTo>
                  <a:lnTo>
                    <a:pt x="78" y="0"/>
                  </a:lnTo>
                  <a:lnTo>
                    <a:pt x="72" y="2"/>
                  </a:lnTo>
                  <a:lnTo>
                    <a:pt x="69" y="3"/>
                  </a:lnTo>
                  <a:lnTo>
                    <a:pt x="63" y="5"/>
                  </a:lnTo>
                  <a:lnTo>
                    <a:pt x="59" y="7"/>
                  </a:lnTo>
                  <a:lnTo>
                    <a:pt x="55" y="9"/>
                  </a:lnTo>
                  <a:lnTo>
                    <a:pt x="51" y="13"/>
                  </a:lnTo>
                  <a:lnTo>
                    <a:pt x="44" y="19"/>
                  </a:lnTo>
                  <a:lnTo>
                    <a:pt x="36" y="26"/>
                  </a:lnTo>
                  <a:lnTo>
                    <a:pt x="29" y="34"/>
                  </a:lnTo>
                  <a:lnTo>
                    <a:pt x="25" y="43"/>
                  </a:lnTo>
                  <a:lnTo>
                    <a:pt x="17" y="51"/>
                  </a:lnTo>
                  <a:lnTo>
                    <a:pt x="13" y="59"/>
                  </a:lnTo>
                  <a:lnTo>
                    <a:pt x="8" y="64"/>
                  </a:lnTo>
                  <a:lnTo>
                    <a:pt x="6" y="72"/>
                  </a:lnTo>
                  <a:lnTo>
                    <a:pt x="4" y="78"/>
                  </a:lnTo>
                  <a:lnTo>
                    <a:pt x="0" y="81"/>
                  </a:lnTo>
                  <a:lnTo>
                    <a:pt x="0" y="85"/>
                  </a:lnTo>
                  <a:lnTo>
                    <a:pt x="0" y="87"/>
                  </a:lnTo>
                  <a:lnTo>
                    <a:pt x="0" y="87"/>
                  </a:lnTo>
                  <a:close/>
                </a:path>
              </a:pathLst>
            </a:custGeom>
            <a:solidFill>
              <a:srgbClr val="414B8B"/>
            </a:solidFill>
            <a:ln w="9525">
              <a:noFill/>
              <a:round/>
              <a:headEnd/>
              <a:tailEnd/>
            </a:ln>
          </p:spPr>
          <p:txBody>
            <a:bodyPr/>
            <a:lstStyle/>
            <a:p>
              <a:endParaRPr lang="en-US"/>
            </a:p>
          </p:txBody>
        </p:sp>
        <p:sp>
          <p:nvSpPr>
            <p:cNvPr id="717977" name="Freeform 153"/>
            <p:cNvSpPr>
              <a:spLocks/>
            </p:cNvSpPr>
            <p:nvPr/>
          </p:nvSpPr>
          <p:spPr bwMode="auto">
            <a:xfrm>
              <a:off x="2318" y="2333"/>
              <a:ext cx="48" cy="60"/>
            </a:xfrm>
            <a:custGeom>
              <a:avLst/>
              <a:gdLst/>
              <a:ahLst/>
              <a:cxnLst>
                <a:cxn ang="0">
                  <a:pos x="0" y="40"/>
                </a:cxn>
                <a:cxn ang="0">
                  <a:pos x="2" y="38"/>
                </a:cxn>
                <a:cxn ang="0">
                  <a:pos x="6" y="34"/>
                </a:cxn>
                <a:cxn ang="0">
                  <a:pos x="8" y="30"/>
                </a:cxn>
                <a:cxn ang="0">
                  <a:pos x="14" y="26"/>
                </a:cxn>
                <a:cxn ang="0">
                  <a:pos x="17" y="24"/>
                </a:cxn>
                <a:cxn ang="0">
                  <a:pos x="23" y="21"/>
                </a:cxn>
                <a:cxn ang="0">
                  <a:pos x="27" y="17"/>
                </a:cxn>
                <a:cxn ang="0">
                  <a:pos x="33" y="13"/>
                </a:cxn>
                <a:cxn ang="0">
                  <a:pos x="38" y="9"/>
                </a:cxn>
                <a:cxn ang="0">
                  <a:pos x="42" y="7"/>
                </a:cxn>
                <a:cxn ang="0">
                  <a:pos x="48" y="4"/>
                </a:cxn>
                <a:cxn ang="0">
                  <a:pos x="53" y="2"/>
                </a:cxn>
                <a:cxn ang="0">
                  <a:pos x="59" y="0"/>
                </a:cxn>
                <a:cxn ang="0">
                  <a:pos x="65" y="0"/>
                </a:cxn>
                <a:cxn ang="0">
                  <a:pos x="69" y="0"/>
                </a:cxn>
                <a:cxn ang="0">
                  <a:pos x="72" y="0"/>
                </a:cxn>
                <a:cxn ang="0">
                  <a:pos x="76" y="2"/>
                </a:cxn>
                <a:cxn ang="0">
                  <a:pos x="80" y="4"/>
                </a:cxn>
                <a:cxn ang="0">
                  <a:pos x="86" y="9"/>
                </a:cxn>
                <a:cxn ang="0">
                  <a:pos x="91" y="17"/>
                </a:cxn>
                <a:cxn ang="0">
                  <a:pos x="93" y="21"/>
                </a:cxn>
                <a:cxn ang="0">
                  <a:pos x="97" y="28"/>
                </a:cxn>
                <a:cxn ang="0">
                  <a:pos x="97" y="32"/>
                </a:cxn>
                <a:cxn ang="0">
                  <a:pos x="97" y="34"/>
                </a:cxn>
                <a:cxn ang="0">
                  <a:pos x="97" y="36"/>
                </a:cxn>
                <a:cxn ang="0">
                  <a:pos x="97" y="40"/>
                </a:cxn>
                <a:cxn ang="0">
                  <a:pos x="95" y="42"/>
                </a:cxn>
                <a:cxn ang="0">
                  <a:pos x="93" y="45"/>
                </a:cxn>
                <a:cxn ang="0">
                  <a:pos x="93" y="49"/>
                </a:cxn>
                <a:cxn ang="0">
                  <a:pos x="91" y="55"/>
                </a:cxn>
                <a:cxn ang="0">
                  <a:pos x="90" y="59"/>
                </a:cxn>
                <a:cxn ang="0">
                  <a:pos x="88" y="64"/>
                </a:cxn>
                <a:cxn ang="0">
                  <a:pos x="86" y="68"/>
                </a:cxn>
                <a:cxn ang="0">
                  <a:pos x="84" y="74"/>
                </a:cxn>
                <a:cxn ang="0">
                  <a:pos x="80" y="80"/>
                </a:cxn>
                <a:cxn ang="0">
                  <a:pos x="78" y="83"/>
                </a:cxn>
                <a:cxn ang="0">
                  <a:pos x="76" y="89"/>
                </a:cxn>
                <a:cxn ang="0">
                  <a:pos x="74" y="93"/>
                </a:cxn>
                <a:cxn ang="0">
                  <a:pos x="67" y="100"/>
                </a:cxn>
                <a:cxn ang="0">
                  <a:pos x="61" y="104"/>
                </a:cxn>
                <a:cxn ang="0">
                  <a:pos x="53" y="108"/>
                </a:cxn>
                <a:cxn ang="0">
                  <a:pos x="48" y="114"/>
                </a:cxn>
                <a:cxn ang="0">
                  <a:pos x="42" y="116"/>
                </a:cxn>
                <a:cxn ang="0">
                  <a:pos x="38" y="118"/>
                </a:cxn>
                <a:cxn ang="0">
                  <a:pos x="34" y="118"/>
                </a:cxn>
                <a:cxn ang="0">
                  <a:pos x="34" y="119"/>
                </a:cxn>
                <a:cxn ang="0">
                  <a:pos x="0" y="40"/>
                </a:cxn>
                <a:cxn ang="0">
                  <a:pos x="0" y="40"/>
                </a:cxn>
              </a:cxnLst>
              <a:rect l="0" t="0" r="r" b="b"/>
              <a:pathLst>
                <a:path w="97" h="119">
                  <a:moveTo>
                    <a:pt x="0" y="40"/>
                  </a:moveTo>
                  <a:lnTo>
                    <a:pt x="2" y="38"/>
                  </a:lnTo>
                  <a:lnTo>
                    <a:pt x="6" y="34"/>
                  </a:lnTo>
                  <a:lnTo>
                    <a:pt x="8" y="30"/>
                  </a:lnTo>
                  <a:lnTo>
                    <a:pt x="14" y="26"/>
                  </a:lnTo>
                  <a:lnTo>
                    <a:pt x="17" y="24"/>
                  </a:lnTo>
                  <a:lnTo>
                    <a:pt x="23" y="21"/>
                  </a:lnTo>
                  <a:lnTo>
                    <a:pt x="27" y="17"/>
                  </a:lnTo>
                  <a:lnTo>
                    <a:pt x="33" y="13"/>
                  </a:lnTo>
                  <a:lnTo>
                    <a:pt x="38" y="9"/>
                  </a:lnTo>
                  <a:lnTo>
                    <a:pt x="42" y="7"/>
                  </a:lnTo>
                  <a:lnTo>
                    <a:pt x="48" y="4"/>
                  </a:lnTo>
                  <a:lnTo>
                    <a:pt x="53" y="2"/>
                  </a:lnTo>
                  <a:lnTo>
                    <a:pt x="59" y="0"/>
                  </a:lnTo>
                  <a:lnTo>
                    <a:pt x="65" y="0"/>
                  </a:lnTo>
                  <a:lnTo>
                    <a:pt x="69" y="0"/>
                  </a:lnTo>
                  <a:lnTo>
                    <a:pt x="72" y="0"/>
                  </a:lnTo>
                  <a:lnTo>
                    <a:pt x="76" y="2"/>
                  </a:lnTo>
                  <a:lnTo>
                    <a:pt x="80" y="4"/>
                  </a:lnTo>
                  <a:lnTo>
                    <a:pt x="86" y="9"/>
                  </a:lnTo>
                  <a:lnTo>
                    <a:pt x="91" y="17"/>
                  </a:lnTo>
                  <a:lnTo>
                    <a:pt x="93" y="21"/>
                  </a:lnTo>
                  <a:lnTo>
                    <a:pt x="97" y="28"/>
                  </a:lnTo>
                  <a:lnTo>
                    <a:pt x="97" y="32"/>
                  </a:lnTo>
                  <a:lnTo>
                    <a:pt x="97" y="34"/>
                  </a:lnTo>
                  <a:lnTo>
                    <a:pt x="97" y="36"/>
                  </a:lnTo>
                  <a:lnTo>
                    <a:pt x="97" y="40"/>
                  </a:lnTo>
                  <a:lnTo>
                    <a:pt x="95" y="42"/>
                  </a:lnTo>
                  <a:lnTo>
                    <a:pt x="93" y="45"/>
                  </a:lnTo>
                  <a:lnTo>
                    <a:pt x="93" y="49"/>
                  </a:lnTo>
                  <a:lnTo>
                    <a:pt x="91" y="55"/>
                  </a:lnTo>
                  <a:lnTo>
                    <a:pt x="90" y="59"/>
                  </a:lnTo>
                  <a:lnTo>
                    <a:pt x="88" y="64"/>
                  </a:lnTo>
                  <a:lnTo>
                    <a:pt x="86" y="68"/>
                  </a:lnTo>
                  <a:lnTo>
                    <a:pt x="84" y="74"/>
                  </a:lnTo>
                  <a:lnTo>
                    <a:pt x="80" y="80"/>
                  </a:lnTo>
                  <a:lnTo>
                    <a:pt x="78" y="83"/>
                  </a:lnTo>
                  <a:lnTo>
                    <a:pt x="76" y="89"/>
                  </a:lnTo>
                  <a:lnTo>
                    <a:pt x="74" y="93"/>
                  </a:lnTo>
                  <a:lnTo>
                    <a:pt x="67" y="100"/>
                  </a:lnTo>
                  <a:lnTo>
                    <a:pt x="61" y="104"/>
                  </a:lnTo>
                  <a:lnTo>
                    <a:pt x="53" y="108"/>
                  </a:lnTo>
                  <a:lnTo>
                    <a:pt x="48" y="114"/>
                  </a:lnTo>
                  <a:lnTo>
                    <a:pt x="42" y="116"/>
                  </a:lnTo>
                  <a:lnTo>
                    <a:pt x="38" y="118"/>
                  </a:lnTo>
                  <a:lnTo>
                    <a:pt x="34" y="118"/>
                  </a:lnTo>
                  <a:lnTo>
                    <a:pt x="34" y="119"/>
                  </a:lnTo>
                  <a:lnTo>
                    <a:pt x="0" y="40"/>
                  </a:lnTo>
                  <a:lnTo>
                    <a:pt x="0" y="40"/>
                  </a:lnTo>
                  <a:close/>
                </a:path>
              </a:pathLst>
            </a:custGeom>
            <a:solidFill>
              <a:srgbClr val="414B8B"/>
            </a:solidFill>
            <a:ln w="9525">
              <a:noFill/>
              <a:round/>
              <a:headEnd/>
              <a:tailEnd/>
            </a:ln>
          </p:spPr>
          <p:txBody>
            <a:bodyPr/>
            <a:lstStyle/>
            <a:p>
              <a:endParaRPr lang="en-US"/>
            </a:p>
          </p:txBody>
        </p:sp>
        <p:sp>
          <p:nvSpPr>
            <p:cNvPr id="717978" name="Freeform 154"/>
            <p:cNvSpPr>
              <a:spLocks/>
            </p:cNvSpPr>
            <p:nvPr/>
          </p:nvSpPr>
          <p:spPr bwMode="auto">
            <a:xfrm>
              <a:off x="2310" y="2359"/>
              <a:ext cx="901" cy="418"/>
            </a:xfrm>
            <a:custGeom>
              <a:avLst/>
              <a:gdLst/>
              <a:ahLst/>
              <a:cxnLst>
                <a:cxn ang="0">
                  <a:pos x="23" y="40"/>
                </a:cxn>
                <a:cxn ang="0">
                  <a:pos x="27" y="72"/>
                </a:cxn>
                <a:cxn ang="0">
                  <a:pos x="38" y="101"/>
                </a:cxn>
                <a:cxn ang="0">
                  <a:pos x="53" y="129"/>
                </a:cxn>
                <a:cxn ang="0">
                  <a:pos x="76" y="161"/>
                </a:cxn>
                <a:cxn ang="0">
                  <a:pos x="108" y="196"/>
                </a:cxn>
                <a:cxn ang="0">
                  <a:pos x="148" y="236"/>
                </a:cxn>
                <a:cxn ang="0">
                  <a:pos x="203" y="277"/>
                </a:cxn>
                <a:cxn ang="0">
                  <a:pos x="270" y="319"/>
                </a:cxn>
                <a:cxn ang="0">
                  <a:pos x="350" y="367"/>
                </a:cxn>
                <a:cxn ang="0">
                  <a:pos x="437" y="412"/>
                </a:cxn>
                <a:cxn ang="0">
                  <a:pos x="534" y="458"/>
                </a:cxn>
                <a:cxn ang="0">
                  <a:pos x="635" y="505"/>
                </a:cxn>
                <a:cxn ang="0">
                  <a:pos x="738" y="549"/>
                </a:cxn>
                <a:cxn ang="0">
                  <a:pos x="842" y="591"/>
                </a:cxn>
                <a:cxn ang="0">
                  <a:pos x="949" y="631"/>
                </a:cxn>
                <a:cxn ang="0">
                  <a:pos x="1050" y="667"/>
                </a:cxn>
                <a:cxn ang="0">
                  <a:pos x="1149" y="697"/>
                </a:cxn>
                <a:cxn ang="0">
                  <a:pos x="1238" y="722"/>
                </a:cxn>
                <a:cxn ang="0">
                  <a:pos x="1322" y="743"/>
                </a:cxn>
                <a:cxn ang="0">
                  <a:pos x="1394" y="756"/>
                </a:cxn>
                <a:cxn ang="0">
                  <a:pos x="1457" y="766"/>
                </a:cxn>
                <a:cxn ang="0">
                  <a:pos x="1515" y="771"/>
                </a:cxn>
                <a:cxn ang="0">
                  <a:pos x="1563" y="773"/>
                </a:cxn>
                <a:cxn ang="0">
                  <a:pos x="1601" y="773"/>
                </a:cxn>
                <a:cxn ang="0">
                  <a:pos x="1633" y="773"/>
                </a:cxn>
                <a:cxn ang="0">
                  <a:pos x="1660" y="769"/>
                </a:cxn>
                <a:cxn ang="0">
                  <a:pos x="1803" y="768"/>
                </a:cxn>
                <a:cxn ang="0">
                  <a:pos x="1772" y="817"/>
                </a:cxn>
                <a:cxn ang="0">
                  <a:pos x="1746" y="823"/>
                </a:cxn>
                <a:cxn ang="0">
                  <a:pos x="1713" y="826"/>
                </a:cxn>
                <a:cxn ang="0">
                  <a:pos x="1675" y="832"/>
                </a:cxn>
                <a:cxn ang="0">
                  <a:pos x="1628" y="836"/>
                </a:cxn>
                <a:cxn ang="0">
                  <a:pos x="1573" y="836"/>
                </a:cxn>
                <a:cxn ang="0">
                  <a:pos x="1510" y="832"/>
                </a:cxn>
                <a:cxn ang="0">
                  <a:pos x="1439" y="826"/>
                </a:cxn>
                <a:cxn ang="0">
                  <a:pos x="1360" y="815"/>
                </a:cxn>
                <a:cxn ang="0">
                  <a:pos x="1274" y="798"/>
                </a:cxn>
                <a:cxn ang="0">
                  <a:pos x="1181" y="775"/>
                </a:cxn>
                <a:cxn ang="0">
                  <a:pos x="1084" y="749"/>
                </a:cxn>
                <a:cxn ang="0">
                  <a:pos x="981" y="718"/>
                </a:cxn>
                <a:cxn ang="0">
                  <a:pos x="880" y="684"/>
                </a:cxn>
                <a:cxn ang="0">
                  <a:pos x="778" y="646"/>
                </a:cxn>
                <a:cxn ang="0">
                  <a:pos x="679" y="606"/>
                </a:cxn>
                <a:cxn ang="0">
                  <a:pos x="582" y="564"/>
                </a:cxn>
                <a:cxn ang="0">
                  <a:pos x="491" y="521"/>
                </a:cxn>
                <a:cxn ang="0">
                  <a:pos x="407" y="473"/>
                </a:cxn>
                <a:cxn ang="0">
                  <a:pos x="331" y="427"/>
                </a:cxn>
                <a:cxn ang="0">
                  <a:pos x="262" y="380"/>
                </a:cxn>
                <a:cxn ang="0">
                  <a:pos x="207" y="334"/>
                </a:cxn>
                <a:cxn ang="0">
                  <a:pos x="158" y="291"/>
                </a:cxn>
                <a:cxn ang="0">
                  <a:pos x="118" y="249"/>
                </a:cxn>
                <a:cxn ang="0">
                  <a:pos x="86" y="211"/>
                </a:cxn>
                <a:cxn ang="0">
                  <a:pos x="59" y="175"/>
                </a:cxn>
                <a:cxn ang="0">
                  <a:pos x="40" y="146"/>
                </a:cxn>
                <a:cxn ang="0">
                  <a:pos x="19" y="110"/>
                </a:cxn>
                <a:cxn ang="0">
                  <a:pos x="25" y="27"/>
                </a:cxn>
              </a:cxnLst>
              <a:rect l="0" t="0" r="r" b="b"/>
              <a:pathLst>
                <a:path w="1803" h="836">
                  <a:moveTo>
                    <a:pt x="25" y="27"/>
                  </a:moveTo>
                  <a:lnTo>
                    <a:pt x="25" y="27"/>
                  </a:lnTo>
                  <a:lnTo>
                    <a:pt x="23" y="30"/>
                  </a:lnTo>
                  <a:lnTo>
                    <a:pt x="23" y="32"/>
                  </a:lnTo>
                  <a:lnTo>
                    <a:pt x="23" y="36"/>
                  </a:lnTo>
                  <a:lnTo>
                    <a:pt x="23" y="40"/>
                  </a:lnTo>
                  <a:lnTo>
                    <a:pt x="23" y="44"/>
                  </a:lnTo>
                  <a:lnTo>
                    <a:pt x="23" y="49"/>
                  </a:lnTo>
                  <a:lnTo>
                    <a:pt x="23" y="53"/>
                  </a:lnTo>
                  <a:lnTo>
                    <a:pt x="23" y="59"/>
                  </a:lnTo>
                  <a:lnTo>
                    <a:pt x="27" y="66"/>
                  </a:lnTo>
                  <a:lnTo>
                    <a:pt x="27" y="72"/>
                  </a:lnTo>
                  <a:lnTo>
                    <a:pt x="29" y="80"/>
                  </a:lnTo>
                  <a:lnTo>
                    <a:pt x="30" y="84"/>
                  </a:lnTo>
                  <a:lnTo>
                    <a:pt x="30" y="87"/>
                  </a:lnTo>
                  <a:lnTo>
                    <a:pt x="34" y="93"/>
                  </a:lnTo>
                  <a:lnTo>
                    <a:pt x="36" y="97"/>
                  </a:lnTo>
                  <a:lnTo>
                    <a:pt x="38" y="101"/>
                  </a:lnTo>
                  <a:lnTo>
                    <a:pt x="40" y="104"/>
                  </a:lnTo>
                  <a:lnTo>
                    <a:pt x="42" y="110"/>
                  </a:lnTo>
                  <a:lnTo>
                    <a:pt x="44" y="114"/>
                  </a:lnTo>
                  <a:lnTo>
                    <a:pt x="48" y="120"/>
                  </a:lnTo>
                  <a:lnTo>
                    <a:pt x="49" y="123"/>
                  </a:lnTo>
                  <a:lnTo>
                    <a:pt x="53" y="129"/>
                  </a:lnTo>
                  <a:lnTo>
                    <a:pt x="57" y="135"/>
                  </a:lnTo>
                  <a:lnTo>
                    <a:pt x="59" y="139"/>
                  </a:lnTo>
                  <a:lnTo>
                    <a:pt x="63" y="144"/>
                  </a:lnTo>
                  <a:lnTo>
                    <a:pt x="67" y="150"/>
                  </a:lnTo>
                  <a:lnTo>
                    <a:pt x="72" y="156"/>
                  </a:lnTo>
                  <a:lnTo>
                    <a:pt x="76" y="161"/>
                  </a:lnTo>
                  <a:lnTo>
                    <a:pt x="80" y="167"/>
                  </a:lnTo>
                  <a:lnTo>
                    <a:pt x="86" y="171"/>
                  </a:lnTo>
                  <a:lnTo>
                    <a:pt x="91" y="179"/>
                  </a:lnTo>
                  <a:lnTo>
                    <a:pt x="95" y="184"/>
                  </a:lnTo>
                  <a:lnTo>
                    <a:pt x="103" y="190"/>
                  </a:lnTo>
                  <a:lnTo>
                    <a:pt x="108" y="196"/>
                  </a:lnTo>
                  <a:lnTo>
                    <a:pt x="114" y="203"/>
                  </a:lnTo>
                  <a:lnTo>
                    <a:pt x="120" y="209"/>
                  </a:lnTo>
                  <a:lnTo>
                    <a:pt x="127" y="215"/>
                  </a:lnTo>
                  <a:lnTo>
                    <a:pt x="133" y="222"/>
                  </a:lnTo>
                  <a:lnTo>
                    <a:pt x="143" y="228"/>
                  </a:lnTo>
                  <a:lnTo>
                    <a:pt x="148" y="236"/>
                  </a:lnTo>
                  <a:lnTo>
                    <a:pt x="158" y="241"/>
                  </a:lnTo>
                  <a:lnTo>
                    <a:pt x="165" y="249"/>
                  </a:lnTo>
                  <a:lnTo>
                    <a:pt x="175" y="256"/>
                  </a:lnTo>
                  <a:lnTo>
                    <a:pt x="184" y="262"/>
                  </a:lnTo>
                  <a:lnTo>
                    <a:pt x="194" y="270"/>
                  </a:lnTo>
                  <a:lnTo>
                    <a:pt x="203" y="277"/>
                  </a:lnTo>
                  <a:lnTo>
                    <a:pt x="217" y="285"/>
                  </a:lnTo>
                  <a:lnTo>
                    <a:pt x="226" y="293"/>
                  </a:lnTo>
                  <a:lnTo>
                    <a:pt x="236" y="298"/>
                  </a:lnTo>
                  <a:lnTo>
                    <a:pt x="247" y="304"/>
                  </a:lnTo>
                  <a:lnTo>
                    <a:pt x="259" y="313"/>
                  </a:lnTo>
                  <a:lnTo>
                    <a:pt x="270" y="319"/>
                  </a:lnTo>
                  <a:lnTo>
                    <a:pt x="283" y="327"/>
                  </a:lnTo>
                  <a:lnTo>
                    <a:pt x="295" y="334"/>
                  </a:lnTo>
                  <a:lnTo>
                    <a:pt x="310" y="344"/>
                  </a:lnTo>
                  <a:lnTo>
                    <a:pt x="323" y="351"/>
                  </a:lnTo>
                  <a:lnTo>
                    <a:pt x="337" y="359"/>
                  </a:lnTo>
                  <a:lnTo>
                    <a:pt x="350" y="367"/>
                  </a:lnTo>
                  <a:lnTo>
                    <a:pt x="363" y="374"/>
                  </a:lnTo>
                  <a:lnTo>
                    <a:pt x="378" y="382"/>
                  </a:lnTo>
                  <a:lnTo>
                    <a:pt x="392" y="389"/>
                  </a:lnTo>
                  <a:lnTo>
                    <a:pt x="407" y="397"/>
                  </a:lnTo>
                  <a:lnTo>
                    <a:pt x="424" y="407"/>
                  </a:lnTo>
                  <a:lnTo>
                    <a:pt x="437" y="412"/>
                  </a:lnTo>
                  <a:lnTo>
                    <a:pt x="454" y="420"/>
                  </a:lnTo>
                  <a:lnTo>
                    <a:pt x="470" y="427"/>
                  </a:lnTo>
                  <a:lnTo>
                    <a:pt x="485" y="435"/>
                  </a:lnTo>
                  <a:lnTo>
                    <a:pt x="500" y="443"/>
                  </a:lnTo>
                  <a:lnTo>
                    <a:pt x="517" y="452"/>
                  </a:lnTo>
                  <a:lnTo>
                    <a:pt x="534" y="458"/>
                  </a:lnTo>
                  <a:lnTo>
                    <a:pt x="551" y="467"/>
                  </a:lnTo>
                  <a:lnTo>
                    <a:pt x="567" y="473"/>
                  </a:lnTo>
                  <a:lnTo>
                    <a:pt x="584" y="483"/>
                  </a:lnTo>
                  <a:lnTo>
                    <a:pt x="599" y="490"/>
                  </a:lnTo>
                  <a:lnTo>
                    <a:pt x="618" y="498"/>
                  </a:lnTo>
                  <a:lnTo>
                    <a:pt x="635" y="505"/>
                  </a:lnTo>
                  <a:lnTo>
                    <a:pt x="652" y="513"/>
                  </a:lnTo>
                  <a:lnTo>
                    <a:pt x="669" y="521"/>
                  </a:lnTo>
                  <a:lnTo>
                    <a:pt x="686" y="528"/>
                  </a:lnTo>
                  <a:lnTo>
                    <a:pt x="704" y="536"/>
                  </a:lnTo>
                  <a:lnTo>
                    <a:pt x="721" y="541"/>
                  </a:lnTo>
                  <a:lnTo>
                    <a:pt x="738" y="549"/>
                  </a:lnTo>
                  <a:lnTo>
                    <a:pt x="757" y="557"/>
                  </a:lnTo>
                  <a:lnTo>
                    <a:pt x="774" y="564"/>
                  </a:lnTo>
                  <a:lnTo>
                    <a:pt x="791" y="570"/>
                  </a:lnTo>
                  <a:lnTo>
                    <a:pt x="808" y="578"/>
                  </a:lnTo>
                  <a:lnTo>
                    <a:pt x="827" y="585"/>
                  </a:lnTo>
                  <a:lnTo>
                    <a:pt x="842" y="591"/>
                  </a:lnTo>
                  <a:lnTo>
                    <a:pt x="861" y="598"/>
                  </a:lnTo>
                  <a:lnTo>
                    <a:pt x="878" y="606"/>
                  </a:lnTo>
                  <a:lnTo>
                    <a:pt x="896" y="612"/>
                  </a:lnTo>
                  <a:lnTo>
                    <a:pt x="913" y="619"/>
                  </a:lnTo>
                  <a:lnTo>
                    <a:pt x="932" y="625"/>
                  </a:lnTo>
                  <a:lnTo>
                    <a:pt x="949" y="631"/>
                  </a:lnTo>
                  <a:lnTo>
                    <a:pt x="966" y="638"/>
                  </a:lnTo>
                  <a:lnTo>
                    <a:pt x="983" y="644"/>
                  </a:lnTo>
                  <a:lnTo>
                    <a:pt x="1000" y="650"/>
                  </a:lnTo>
                  <a:lnTo>
                    <a:pt x="1017" y="655"/>
                  </a:lnTo>
                  <a:lnTo>
                    <a:pt x="1034" y="661"/>
                  </a:lnTo>
                  <a:lnTo>
                    <a:pt x="1050" y="667"/>
                  </a:lnTo>
                  <a:lnTo>
                    <a:pt x="1067" y="671"/>
                  </a:lnTo>
                  <a:lnTo>
                    <a:pt x="1084" y="676"/>
                  </a:lnTo>
                  <a:lnTo>
                    <a:pt x="1099" y="684"/>
                  </a:lnTo>
                  <a:lnTo>
                    <a:pt x="1116" y="688"/>
                  </a:lnTo>
                  <a:lnTo>
                    <a:pt x="1131" y="692"/>
                  </a:lnTo>
                  <a:lnTo>
                    <a:pt x="1149" y="697"/>
                  </a:lnTo>
                  <a:lnTo>
                    <a:pt x="1164" y="701"/>
                  </a:lnTo>
                  <a:lnTo>
                    <a:pt x="1179" y="705"/>
                  </a:lnTo>
                  <a:lnTo>
                    <a:pt x="1194" y="711"/>
                  </a:lnTo>
                  <a:lnTo>
                    <a:pt x="1209" y="714"/>
                  </a:lnTo>
                  <a:lnTo>
                    <a:pt x="1225" y="720"/>
                  </a:lnTo>
                  <a:lnTo>
                    <a:pt x="1238" y="722"/>
                  </a:lnTo>
                  <a:lnTo>
                    <a:pt x="1253" y="726"/>
                  </a:lnTo>
                  <a:lnTo>
                    <a:pt x="1266" y="730"/>
                  </a:lnTo>
                  <a:lnTo>
                    <a:pt x="1280" y="733"/>
                  </a:lnTo>
                  <a:lnTo>
                    <a:pt x="1293" y="735"/>
                  </a:lnTo>
                  <a:lnTo>
                    <a:pt x="1308" y="739"/>
                  </a:lnTo>
                  <a:lnTo>
                    <a:pt x="1322" y="743"/>
                  </a:lnTo>
                  <a:lnTo>
                    <a:pt x="1333" y="745"/>
                  </a:lnTo>
                  <a:lnTo>
                    <a:pt x="1346" y="747"/>
                  </a:lnTo>
                  <a:lnTo>
                    <a:pt x="1358" y="750"/>
                  </a:lnTo>
                  <a:lnTo>
                    <a:pt x="1369" y="752"/>
                  </a:lnTo>
                  <a:lnTo>
                    <a:pt x="1382" y="754"/>
                  </a:lnTo>
                  <a:lnTo>
                    <a:pt x="1394" y="756"/>
                  </a:lnTo>
                  <a:lnTo>
                    <a:pt x="1405" y="758"/>
                  </a:lnTo>
                  <a:lnTo>
                    <a:pt x="1417" y="760"/>
                  </a:lnTo>
                  <a:lnTo>
                    <a:pt x="1428" y="762"/>
                  </a:lnTo>
                  <a:lnTo>
                    <a:pt x="1438" y="764"/>
                  </a:lnTo>
                  <a:lnTo>
                    <a:pt x="1449" y="764"/>
                  </a:lnTo>
                  <a:lnTo>
                    <a:pt x="1457" y="766"/>
                  </a:lnTo>
                  <a:lnTo>
                    <a:pt x="1468" y="768"/>
                  </a:lnTo>
                  <a:lnTo>
                    <a:pt x="1477" y="768"/>
                  </a:lnTo>
                  <a:lnTo>
                    <a:pt x="1487" y="769"/>
                  </a:lnTo>
                  <a:lnTo>
                    <a:pt x="1496" y="769"/>
                  </a:lnTo>
                  <a:lnTo>
                    <a:pt x="1506" y="771"/>
                  </a:lnTo>
                  <a:lnTo>
                    <a:pt x="1515" y="771"/>
                  </a:lnTo>
                  <a:lnTo>
                    <a:pt x="1523" y="771"/>
                  </a:lnTo>
                  <a:lnTo>
                    <a:pt x="1531" y="773"/>
                  </a:lnTo>
                  <a:lnTo>
                    <a:pt x="1540" y="773"/>
                  </a:lnTo>
                  <a:lnTo>
                    <a:pt x="1548" y="773"/>
                  </a:lnTo>
                  <a:lnTo>
                    <a:pt x="1555" y="773"/>
                  </a:lnTo>
                  <a:lnTo>
                    <a:pt x="1563" y="773"/>
                  </a:lnTo>
                  <a:lnTo>
                    <a:pt x="1571" y="775"/>
                  </a:lnTo>
                  <a:lnTo>
                    <a:pt x="1576" y="773"/>
                  </a:lnTo>
                  <a:lnTo>
                    <a:pt x="1582" y="773"/>
                  </a:lnTo>
                  <a:lnTo>
                    <a:pt x="1590" y="773"/>
                  </a:lnTo>
                  <a:lnTo>
                    <a:pt x="1595" y="773"/>
                  </a:lnTo>
                  <a:lnTo>
                    <a:pt x="1601" y="773"/>
                  </a:lnTo>
                  <a:lnTo>
                    <a:pt x="1607" y="773"/>
                  </a:lnTo>
                  <a:lnTo>
                    <a:pt x="1612" y="773"/>
                  </a:lnTo>
                  <a:lnTo>
                    <a:pt x="1618" y="773"/>
                  </a:lnTo>
                  <a:lnTo>
                    <a:pt x="1624" y="773"/>
                  </a:lnTo>
                  <a:lnTo>
                    <a:pt x="1628" y="773"/>
                  </a:lnTo>
                  <a:lnTo>
                    <a:pt x="1633" y="773"/>
                  </a:lnTo>
                  <a:lnTo>
                    <a:pt x="1637" y="773"/>
                  </a:lnTo>
                  <a:lnTo>
                    <a:pt x="1641" y="771"/>
                  </a:lnTo>
                  <a:lnTo>
                    <a:pt x="1645" y="771"/>
                  </a:lnTo>
                  <a:lnTo>
                    <a:pt x="1649" y="771"/>
                  </a:lnTo>
                  <a:lnTo>
                    <a:pt x="1654" y="771"/>
                  </a:lnTo>
                  <a:lnTo>
                    <a:pt x="1660" y="769"/>
                  </a:lnTo>
                  <a:lnTo>
                    <a:pt x="1666" y="769"/>
                  </a:lnTo>
                  <a:lnTo>
                    <a:pt x="1670" y="768"/>
                  </a:lnTo>
                  <a:lnTo>
                    <a:pt x="1675" y="768"/>
                  </a:lnTo>
                  <a:lnTo>
                    <a:pt x="1679" y="768"/>
                  </a:lnTo>
                  <a:lnTo>
                    <a:pt x="1681" y="768"/>
                  </a:lnTo>
                  <a:lnTo>
                    <a:pt x="1803" y="768"/>
                  </a:lnTo>
                  <a:lnTo>
                    <a:pt x="1793" y="813"/>
                  </a:lnTo>
                  <a:lnTo>
                    <a:pt x="1791" y="813"/>
                  </a:lnTo>
                  <a:lnTo>
                    <a:pt x="1787" y="815"/>
                  </a:lnTo>
                  <a:lnTo>
                    <a:pt x="1782" y="815"/>
                  </a:lnTo>
                  <a:lnTo>
                    <a:pt x="1778" y="817"/>
                  </a:lnTo>
                  <a:lnTo>
                    <a:pt x="1772" y="817"/>
                  </a:lnTo>
                  <a:lnTo>
                    <a:pt x="1766" y="819"/>
                  </a:lnTo>
                  <a:lnTo>
                    <a:pt x="1763" y="819"/>
                  </a:lnTo>
                  <a:lnTo>
                    <a:pt x="1759" y="821"/>
                  </a:lnTo>
                  <a:lnTo>
                    <a:pt x="1753" y="821"/>
                  </a:lnTo>
                  <a:lnTo>
                    <a:pt x="1749" y="823"/>
                  </a:lnTo>
                  <a:lnTo>
                    <a:pt x="1746" y="823"/>
                  </a:lnTo>
                  <a:lnTo>
                    <a:pt x="1740" y="825"/>
                  </a:lnTo>
                  <a:lnTo>
                    <a:pt x="1736" y="825"/>
                  </a:lnTo>
                  <a:lnTo>
                    <a:pt x="1730" y="826"/>
                  </a:lnTo>
                  <a:lnTo>
                    <a:pt x="1725" y="826"/>
                  </a:lnTo>
                  <a:lnTo>
                    <a:pt x="1719" y="826"/>
                  </a:lnTo>
                  <a:lnTo>
                    <a:pt x="1713" y="826"/>
                  </a:lnTo>
                  <a:lnTo>
                    <a:pt x="1708" y="828"/>
                  </a:lnTo>
                  <a:lnTo>
                    <a:pt x="1702" y="830"/>
                  </a:lnTo>
                  <a:lnTo>
                    <a:pt x="1694" y="830"/>
                  </a:lnTo>
                  <a:lnTo>
                    <a:pt x="1689" y="832"/>
                  </a:lnTo>
                  <a:lnTo>
                    <a:pt x="1683" y="832"/>
                  </a:lnTo>
                  <a:lnTo>
                    <a:pt x="1675" y="832"/>
                  </a:lnTo>
                  <a:lnTo>
                    <a:pt x="1668" y="834"/>
                  </a:lnTo>
                  <a:lnTo>
                    <a:pt x="1660" y="834"/>
                  </a:lnTo>
                  <a:lnTo>
                    <a:pt x="1652" y="834"/>
                  </a:lnTo>
                  <a:lnTo>
                    <a:pt x="1645" y="834"/>
                  </a:lnTo>
                  <a:lnTo>
                    <a:pt x="1635" y="836"/>
                  </a:lnTo>
                  <a:lnTo>
                    <a:pt x="1628" y="836"/>
                  </a:lnTo>
                  <a:lnTo>
                    <a:pt x="1620" y="836"/>
                  </a:lnTo>
                  <a:lnTo>
                    <a:pt x="1611" y="836"/>
                  </a:lnTo>
                  <a:lnTo>
                    <a:pt x="1601" y="836"/>
                  </a:lnTo>
                  <a:lnTo>
                    <a:pt x="1592" y="836"/>
                  </a:lnTo>
                  <a:lnTo>
                    <a:pt x="1582" y="836"/>
                  </a:lnTo>
                  <a:lnTo>
                    <a:pt x="1573" y="836"/>
                  </a:lnTo>
                  <a:lnTo>
                    <a:pt x="1563" y="836"/>
                  </a:lnTo>
                  <a:lnTo>
                    <a:pt x="1554" y="836"/>
                  </a:lnTo>
                  <a:lnTo>
                    <a:pt x="1544" y="836"/>
                  </a:lnTo>
                  <a:lnTo>
                    <a:pt x="1533" y="834"/>
                  </a:lnTo>
                  <a:lnTo>
                    <a:pt x="1521" y="834"/>
                  </a:lnTo>
                  <a:lnTo>
                    <a:pt x="1510" y="832"/>
                  </a:lnTo>
                  <a:lnTo>
                    <a:pt x="1498" y="832"/>
                  </a:lnTo>
                  <a:lnTo>
                    <a:pt x="1487" y="830"/>
                  </a:lnTo>
                  <a:lnTo>
                    <a:pt x="1476" y="830"/>
                  </a:lnTo>
                  <a:lnTo>
                    <a:pt x="1464" y="828"/>
                  </a:lnTo>
                  <a:lnTo>
                    <a:pt x="1451" y="826"/>
                  </a:lnTo>
                  <a:lnTo>
                    <a:pt x="1439" y="826"/>
                  </a:lnTo>
                  <a:lnTo>
                    <a:pt x="1426" y="825"/>
                  </a:lnTo>
                  <a:lnTo>
                    <a:pt x="1413" y="823"/>
                  </a:lnTo>
                  <a:lnTo>
                    <a:pt x="1401" y="821"/>
                  </a:lnTo>
                  <a:lnTo>
                    <a:pt x="1388" y="819"/>
                  </a:lnTo>
                  <a:lnTo>
                    <a:pt x="1375" y="817"/>
                  </a:lnTo>
                  <a:lnTo>
                    <a:pt x="1360" y="815"/>
                  </a:lnTo>
                  <a:lnTo>
                    <a:pt x="1348" y="813"/>
                  </a:lnTo>
                  <a:lnTo>
                    <a:pt x="1333" y="809"/>
                  </a:lnTo>
                  <a:lnTo>
                    <a:pt x="1318" y="806"/>
                  </a:lnTo>
                  <a:lnTo>
                    <a:pt x="1304" y="804"/>
                  </a:lnTo>
                  <a:lnTo>
                    <a:pt x="1289" y="802"/>
                  </a:lnTo>
                  <a:lnTo>
                    <a:pt x="1274" y="798"/>
                  </a:lnTo>
                  <a:lnTo>
                    <a:pt x="1259" y="794"/>
                  </a:lnTo>
                  <a:lnTo>
                    <a:pt x="1242" y="790"/>
                  </a:lnTo>
                  <a:lnTo>
                    <a:pt x="1228" y="787"/>
                  </a:lnTo>
                  <a:lnTo>
                    <a:pt x="1211" y="783"/>
                  </a:lnTo>
                  <a:lnTo>
                    <a:pt x="1198" y="779"/>
                  </a:lnTo>
                  <a:lnTo>
                    <a:pt x="1181" y="775"/>
                  </a:lnTo>
                  <a:lnTo>
                    <a:pt x="1166" y="771"/>
                  </a:lnTo>
                  <a:lnTo>
                    <a:pt x="1149" y="768"/>
                  </a:lnTo>
                  <a:lnTo>
                    <a:pt x="1133" y="764"/>
                  </a:lnTo>
                  <a:lnTo>
                    <a:pt x="1116" y="758"/>
                  </a:lnTo>
                  <a:lnTo>
                    <a:pt x="1099" y="754"/>
                  </a:lnTo>
                  <a:lnTo>
                    <a:pt x="1084" y="749"/>
                  </a:lnTo>
                  <a:lnTo>
                    <a:pt x="1067" y="745"/>
                  </a:lnTo>
                  <a:lnTo>
                    <a:pt x="1050" y="739"/>
                  </a:lnTo>
                  <a:lnTo>
                    <a:pt x="1033" y="735"/>
                  </a:lnTo>
                  <a:lnTo>
                    <a:pt x="1015" y="730"/>
                  </a:lnTo>
                  <a:lnTo>
                    <a:pt x="998" y="724"/>
                  </a:lnTo>
                  <a:lnTo>
                    <a:pt x="981" y="718"/>
                  </a:lnTo>
                  <a:lnTo>
                    <a:pt x="966" y="712"/>
                  </a:lnTo>
                  <a:lnTo>
                    <a:pt x="949" y="707"/>
                  </a:lnTo>
                  <a:lnTo>
                    <a:pt x="932" y="701"/>
                  </a:lnTo>
                  <a:lnTo>
                    <a:pt x="915" y="695"/>
                  </a:lnTo>
                  <a:lnTo>
                    <a:pt x="898" y="690"/>
                  </a:lnTo>
                  <a:lnTo>
                    <a:pt x="880" y="684"/>
                  </a:lnTo>
                  <a:lnTo>
                    <a:pt x="863" y="678"/>
                  </a:lnTo>
                  <a:lnTo>
                    <a:pt x="846" y="671"/>
                  </a:lnTo>
                  <a:lnTo>
                    <a:pt x="831" y="667"/>
                  </a:lnTo>
                  <a:lnTo>
                    <a:pt x="812" y="659"/>
                  </a:lnTo>
                  <a:lnTo>
                    <a:pt x="795" y="654"/>
                  </a:lnTo>
                  <a:lnTo>
                    <a:pt x="778" y="646"/>
                  </a:lnTo>
                  <a:lnTo>
                    <a:pt x="761" y="640"/>
                  </a:lnTo>
                  <a:lnTo>
                    <a:pt x="743" y="635"/>
                  </a:lnTo>
                  <a:lnTo>
                    <a:pt x="726" y="627"/>
                  </a:lnTo>
                  <a:lnTo>
                    <a:pt x="711" y="619"/>
                  </a:lnTo>
                  <a:lnTo>
                    <a:pt x="696" y="614"/>
                  </a:lnTo>
                  <a:lnTo>
                    <a:pt x="679" y="606"/>
                  </a:lnTo>
                  <a:lnTo>
                    <a:pt x="662" y="598"/>
                  </a:lnTo>
                  <a:lnTo>
                    <a:pt x="647" y="591"/>
                  </a:lnTo>
                  <a:lnTo>
                    <a:pt x="629" y="585"/>
                  </a:lnTo>
                  <a:lnTo>
                    <a:pt x="614" y="578"/>
                  </a:lnTo>
                  <a:lnTo>
                    <a:pt x="599" y="570"/>
                  </a:lnTo>
                  <a:lnTo>
                    <a:pt x="582" y="564"/>
                  </a:lnTo>
                  <a:lnTo>
                    <a:pt x="567" y="557"/>
                  </a:lnTo>
                  <a:lnTo>
                    <a:pt x="551" y="549"/>
                  </a:lnTo>
                  <a:lnTo>
                    <a:pt x="534" y="541"/>
                  </a:lnTo>
                  <a:lnTo>
                    <a:pt x="519" y="534"/>
                  </a:lnTo>
                  <a:lnTo>
                    <a:pt x="506" y="528"/>
                  </a:lnTo>
                  <a:lnTo>
                    <a:pt x="491" y="521"/>
                  </a:lnTo>
                  <a:lnTo>
                    <a:pt x="475" y="511"/>
                  </a:lnTo>
                  <a:lnTo>
                    <a:pt x="462" y="503"/>
                  </a:lnTo>
                  <a:lnTo>
                    <a:pt x="449" y="498"/>
                  </a:lnTo>
                  <a:lnTo>
                    <a:pt x="434" y="488"/>
                  </a:lnTo>
                  <a:lnTo>
                    <a:pt x="420" y="483"/>
                  </a:lnTo>
                  <a:lnTo>
                    <a:pt x="407" y="473"/>
                  </a:lnTo>
                  <a:lnTo>
                    <a:pt x="394" y="465"/>
                  </a:lnTo>
                  <a:lnTo>
                    <a:pt x="380" y="458"/>
                  </a:lnTo>
                  <a:lnTo>
                    <a:pt x="367" y="450"/>
                  </a:lnTo>
                  <a:lnTo>
                    <a:pt x="356" y="443"/>
                  </a:lnTo>
                  <a:lnTo>
                    <a:pt x="344" y="435"/>
                  </a:lnTo>
                  <a:lnTo>
                    <a:pt x="331" y="427"/>
                  </a:lnTo>
                  <a:lnTo>
                    <a:pt x="319" y="420"/>
                  </a:lnTo>
                  <a:lnTo>
                    <a:pt x="308" y="412"/>
                  </a:lnTo>
                  <a:lnTo>
                    <a:pt x="297" y="405"/>
                  </a:lnTo>
                  <a:lnTo>
                    <a:pt x="285" y="397"/>
                  </a:lnTo>
                  <a:lnTo>
                    <a:pt x="274" y="389"/>
                  </a:lnTo>
                  <a:lnTo>
                    <a:pt x="262" y="380"/>
                  </a:lnTo>
                  <a:lnTo>
                    <a:pt x="253" y="372"/>
                  </a:lnTo>
                  <a:lnTo>
                    <a:pt x="243" y="365"/>
                  </a:lnTo>
                  <a:lnTo>
                    <a:pt x="234" y="357"/>
                  </a:lnTo>
                  <a:lnTo>
                    <a:pt x="224" y="350"/>
                  </a:lnTo>
                  <a:lnTo>
                    <a:pt x="217" y="342"/>
                  </a:lnTo>
                  <a:lnTo>
                    <a:pt x="207" y="334"/>
                  </a:lnTo>
                  <a:lnTo>
                    <a:pt x="198" y="327"/>
                  </a:lnTo>
                  <a:lnTo>
                    <a:pt x="190" y="319"/>
                  </a:lnTo>
                  <a:lnTo>
                    <a:pt x="183" y="313"/>
                  </a:lnTo>
                  <a:lnTo>
                    <a:pt x="173" y="304"/>
                  </a:lnTo>
                  <a:lnTo>
                    <a:pt x="165" y="296"/>
                  </a:lnTo>
                  <a:lnTo>
                    <a:pt x="158" y="291"/>
                  </a:lnTo>
                  <a:lnTo>
                    <a:pt x="150" y="283"/>
                  </a:lnTo>
                  <a:lnTo>
                    <a:pt x="145" y="275"/>
                  </a:lnTo>
                  <a:lnTo>
                    <a:pt x="137" y="270"/>
                  </a:lnTo>
                  <a:lnTo>
                    <a:pt x="129" y="262"/>
                  </a:lnTo>
                  <a:lnTo>
                    <a:pt x="124" y="256"/>
                  </a:lnTo>
                  <a:lnTo>
                    <a:pt x="118" y="249"/>
                  </a:lnTo>
                  <a:lnTo>
                    <a:pt x="112" y="241"/>
                  </a:lnTo>
                  <a:lnTo>
                    <a:pt x="106" y="236"/>
                  </a:lnTo>
                  <a:lnTo>
                    <a:pt x="101" y="228"/>
                  </a:lnTo>
                  <a:lnTo>
                    <a:pt x="95" y="222"/>
                  </a:lnTo>
                  <a:lnTo>
                    <a:pt x="91" y="217"/>
                  </a:lnTo>
                  <a:lnTo>
                    <a:pt x="86" y="211"/>
                  </a:lnTo>
                  <a:lnTo>
                    <a:pt x="82" y="205"/>
                  </a:lnTo>
                  <a:lnTo>
                    <a:pt x="78" y="198"/>
                  </a:lnTo>
                  <a:lnTo>
                    <a:pt x="72" y="192"/>
                  </a:lnTo>
                  <a:lnTo>
                    <a:pt x="68" y="186"/>
                  </a:lnTo>
                  <a:lnTo>
                    <a:pt x="65" y="182"/>
                  </a:lnTo>
                  <a:lnTo>
                    <a:pt x="59" y="175"/>
                  </a:lnTo>
                  <a:lnTo>
                    <a:pt x="57" y="171"/>
                  </a:lnTo>
                  <a:lnTo>
                    <a:pt x="53" y="165"/>
                  </a:lnTo>
                  <a:lnTo>
                    <a:pt x="49" y="161"/>
                  </a:lnTo>
                  <a:lnTo>
                    <a:pt x="46" y="156"/>
                  </a:lnTo>
                  <a:lnTo>
                    <a:pt x="44" y="152"/>
                  </a:lnTo>
                  <a:lnTo>
                    <a:pt x="40" y="146"/>
                  </a:lnTo>
                  <a:lnTo>
                    <a:pt x="38" y="142"/>
                  </a:lnTo>
                  <a:lnTo>
                    <a:pt x="32" y="135"/>
                  </a:lnTo>
                  <a:lnTo>
                    <a:pt x="30" y="127"/>
                  </a:lnTo>
                  <a:lnTo>
                    <a:pt x="25" y="122"/>
                  </a:lnTo>
                  <a:lnTo>
                    <a:pt x="23" y="116"/>
                  </a:lnTo>
                  <a:lnTo>
                    <a:pt x="19" y="110"/>
                  </a:lnTo>
                  <a:lnTo>
                    <a:pt x="19" y="106"/>
                  </a:lnTo>
                  <a:lnTo>
                    <a:pt x="15" y="101"/>
                  </a:lnTo>
                  <a:lnTo>
                    <a:pt x="15" y="99"/>
                  </a:lnTo>
                  <a:lnTo>
                    <a:pt x="0" y="0"/>
                  </a:lnTo>
                  <a:lnTo>
                    <a:pt x="25" y="27"/>
                  </a:lnTo>
                  <a:lnTo>
                    <a:pt x="25" y="27"/>
                  </a:lnTo>
                  <a:close/>
                </a:path>
              </a:pathLst>
            </a:custGeom>
            <a:solidFill>
              <a:srgbClr val="414B8B"/>
            </a:solidFill>
            <a:ln w="9525">
              <a:noFill/>
              <a:round/>
              <a:headEnd/>
              <a:tailEnd/>
            </a:ln>
          </p:spPr>
          <p:txBody>
            <a:bodyPr/>
            <a:lstStyle/>
            <a:p>
              <a:endParaRPr lang="en-US"/>
            </a:p>
          </p:txBody>
        </p:sp>
        <p:sp>
          <p:nvSpPr>
            <p:cNvPr id="717979" name="Freeform 155"/>
            <p:cNvSpPr>
              <a:spLocks/>
            </p:cNvSpPr>
            <p:nvPr/>
          </p:nvSpPr>
          <p:spPr bwMode="auto">
            <a:xfrm>
              <a:off x="2339" y="2343"/>
              <a:ext cx="62" cy="126"/>
            </a:xfrm>
            <a:custGeom>
              <a:avLst/>
              <a:gdLst/>
              <a:ahLst/>
              <a:cxnLst>
                <a:cxn ang="0">
                  <a:pos x="2" y="173"/>
                </a:cxn>
                <a:cxn ang="0">
                  <a:pos x="9" y="171"/>
                </a:cxn>
                <a:cxn ang="0">
                  <a:pos x="21" y="159"/>
                </a:cxn>
                <a:cxn ang="0">
                  <a:pos x="28" y="152"/>
                </a:cxn>
                <a:cxn ang="0">
                  <a:pos x="40" y="138"/>
                </a:cxn>
                <a:cxn ang="0">
                  <a:pos x="44" y="129"/>
                </a:cxn>
                <a:cxn ang="0">
                  <a:pos x="51" y="117"/>
                </a:cxn>
                <a:cxn ang="0">
                  <a:pos x="55" y="108"/>
                </a:cxn>
                <a:cxn ang="0">
                  <a:pos x="63" y="97"/>
                </a:cxn>
                <a:cxn ang="0">
                  <a:pos x="68" y="85"/>
                </a:cxn>
                <a:cxn ang="0">
                  <a:pos x="74" y="76"/>
                </a:cxn>
                <a:cxn ang="0">
                  <a:pos x="80" y="62"/>
                </a:cxn>
                <a:cxn ang="0">
                  <a:pos x="86" y="53"/>
                </a:cxn>
                <a:cxn ang="0">
                  <a:pos x="91" y="41"/>
                </a:cxn>
                <a:cxn ang="0">
                  <a:pos x="97" y="30"/>
                </a:cxn>
                <a:cxn ang="0">
                  <a:pos x="101" y="21"/>
                </a:cxn>
                <a:cxn ang="0">
                  <a:pos x="105" y="15"/>
                </a:cxn>
                <a:cxn ang="0">
                  <a:pos x="110" y="3"/>
                </a:cxn>
                <a:cxn ang="0">
                  <a:pos x="112" y="0"/>
                </a:cxn>
                <a:cxn ang="0">
                  <a:pos x="116" y="7"/>
                </a:cxn>
                <a:cxn ang="0">
                  <a:pos x="118" y="17"/>
                </a:cxn>
                <a:cxn ang="0">
                  <a:pos x="120" y="32"/>
                </a:cxn>
                <a:cxn ang="0">
                  <a:pos x="122" y="38"/>
                </a:cxn>
                <a:cxn ang="0">
                  <a:pos x="122" y="47"/>
                </a:cxn>
                <a:cxn ang="0">
                  <a:pos x="122" y="57"/>
                </a:cxn>
                <a:cxn ang="0">
                  <a:pos x="124" y="68"/>
                </a:cxn>
                <a:cxn ang="0">
                  <a:pos x="122" y="78"/>
                </a:cxn>
                <a:cxn ang="0">
                  <a:pos x="122" y="87"/>
                </a:cxn>
                <a:cxn ang="0">
                  <a:pos x="120" y="98"/>
                </a:cxn>
                <a:cxn ang="0">
                  <a:pos x="118" y="112"/>
                </a:cxn>
                <a:cxn ang="0">
                  <a:pos x="114" y="123"/>
                </a:cxn>
                <a:cxn ang="0">
                  <a:pos x="110" y="135"/>
                </a:cxn>
                <a:cxn ang="0">
                  <a:pos x="106" y="148"/>
                </a:cxn>
                <a:cxn ang="0">
                  <a:pos x="101" y="159"/>
                </a:cxn>
                <a:cxn ang="0">
                  <a:pos x="95" y="171"/>
                </a:cxn>
                <a:cxn ang="0">
                  <a:pos x="89" y="182"/>
                </a:cxn>
                <a:cxn ang="0">
                  <a:pos x="86" y="193"/>
                </a:cxn>
                <a:cxn ang="0">
                  <a:pos x="80" y="205"/>
                </a:cxn>
                <a:cxn ang="0">
                  <a:pos x="74" y="212"/>
                </a:cxn>
                <a:cxn ang="0">
                  <a:pos x="68" y="222"/>
                </a:cxn>
                <a:cxn ang="0">
                  <a:pos x="65" y="230"/>
                </a:cxn>
                <a:cxn ang="0">
                  <a:pos x="61" y="237"/>
                </a:cxn>
                <a:cxn ang="0">
                  <a:pos x="55" y="247"/>
                </a:cxn>
                <a:cxn ang="0">
                  <a:pos x="53" y="250"/>
                </a:cxn>
                <a:cxn ang="0">
                  <a:pos x="0" y="173"/>
                </a:cxn>
              </a:cxnLst>
              <a:rect l="0" t="0" r="r" b="b"/>
              <a:pathLst>
                <a:path w="124" h="250">
                  <a:moveTo>
                    <a:pt x="0" y="173"/>
                  </a:moveTo>
                  <a:lnTo>
                    <a:pt x="2" y="173"/>
                  </a:lnTo>
                  <a:lnTo>
                    <a:pt x="4" y="171"/>
                  </a:lnTo>
                  <a:lnTo>
                    <a:pt x="9" y="171"/>
                  </a:lnTo>
                  <a:lnTo>
                    <a:pt x="13" y="167"/>
                  </a:lnTo>
                  <a:lnTo>
                    <a:pt x="21" y="159"/>
                  </a:lnTo>
                  <a:lnTo>
                    <a:pt x="25" y="155"/>
                  </a:lnTo>
                  <a:lnTo>
                    <a:pt x="28" y="152"/>
                  </a:lnTo>
                  <a:lnTo>
                    <a:pt x="34" y="144"/>
                  </a:lnTo>
                  <a:lnTo>
                    <a:pt x="40" y="138"/>
                  </a:lnTo>
                  <a:lnTo>
                    <a:pt x="42" y="133"/>
                  </a:lnTo>
                  <a:lnTo>
                    <a:pt x="44" y="129"/>
                  </a:lnTo>
                  <a:lnTo>
                    <a:pt x="47" y="123"/>
                  </a:lnTo>
                  <a:lnTo>
                    <a:pt x="51" y="117"/>
                  </a:lnTo>
                  <a:lnTo>
                    <a:pt x="53" y="114"/>
                  </a:lnTo>
                  <a:lnTo>
                    <a:pt x="55" y="108"/>
                  </a:lnTo>
                  <a:lnTo>
                    <a:pt x="59" y="102"/>
                  </a:lnTo>
                  <a:lnTo>
                    <a:pt x="63" y="97"/>
                  </a:lnTo>
                  <a:lnTo>
                    <a:pt x="65" y="91"/>
                  </a:lnTo>
                  <a:lnTo>
                    <a:pt x="68" y="85"/>
                  </a:lnTo>
                  <a:lnTo>
                    <a:pt x="70" y="79"/>
                  </a:lnTo>
                  <a:lnTo>
                    <a:pt x="74" y="76"/>
                  </a:lnTo>
                  <a:lnTo>
                    <a:pt x="76" y="68"/>
                  </a:lnTo>
                  <a:lnTo>
                    <a:pt x="80" y="62"/>
                  </a:lnTo>
                  <a:lnTo>
                    <a:pt x="82" y="57"/>
                  </a:lnTo>
                  <a:lnTo>
                    <a:pt x="86" y="53"/>
                  </a:lnTo>
                  <a:lnTo>
                    <a:pt x="89" y="45"/>
                  </a:lnTo>
                  <a:lnTo>
                    <a:pt x="91" y="41"/>
                  </a:lnTo>
                  <a:lnTo>
                    <a:pt x="93" y="36"/>
                  </a:lnTo>
                  <a:lnTo>
                    <a:pt x="97" y="30"/>
                  </a:lnTo>
                  <a:lnTo>
                    <a:pt x="99" y="26"/>
                  </a:lnTo>
                  <a:lnTo>
                    <a:pt x="101" y="21"/>
                  </a:lnTo>
                  <a:lnTo>
                    <a:pt x="103" y="17"/>
                  </a:lnTo>
                  <a:lnTo>
                    <a:pt x="105" y="15"/>
                  </a:lnTo>
                  <a:lnTo>
                    <a:pt x="106" y="7"/>
                  </a:lnTo>
                  <a:lnTo>
                    <a:pt x="110" y="3"/>
                  </a:lnTo>
                  <a:lnTo>
                    <a:pt x="112" y="0"/>
                  </a:lnTo>
                  <a:lnTo>
                    <a:pt x="112" y="0"/>
                  </a:lnTo>
                  <a:lnTo>
                    <a:pt x="112" y="0"/>
                  </a:lnTo>
                  <a:lnTo>
                    <a:pt x="116" y="7"/>
                  </a:lnTo>
                  <a:lnTo>
                    <a:pt x="116" y="11"/>
                  </a:lnTo>
                  <a:lnTo>
                    <a:pt x="118" y="17"/>
                  </a:lnTo>
                  <a:lnTo>
                    <a:pt x="120" y="24"/>
                  </a:lnTo>
                  <a:lnTo>
                    <a:pt x="120" y="32"/>
                  </a:lnTo>
                  <a:lnTo>
                    <a:pt x="120" y="34"/>
                  </a:lnTo>
                  <a:lnTo>
                    <a:pt x="122" y="38"/>
                  </a:lnTo>
                  <a:lnTo>
                    <a:pt x="122" y="43"/>
                  </a:lnTo>
                  <a:lnTo>
                    <a:pt x="122" y="47"/>
                  </a:lnTo>
                  <a:lnTo>
                    <a:pt x="122" y="51"/>
                  </a:lnTo>
                  <a:lnTo>
                    <a:pt x="122" y="57"/>
                  </a:lnTo>
                  <a:lnTo>
                    <a:pt x="122" y="62"/>
                  </a:lnTo>
                  <a:lnTo>
                    <a:pt x="124" y="68"/>
                  </a:lnTo>
                  <a:lnTo>
                    <a:pt x="122" y="72"/>
                  </a:lnTo>
                  <a:lnTo>
                    <a:pt x="122" y="78"/>
                  </a:lnTo>
                  <a:lnTo>
                    <a:pt x="122" y="81"/>
                  </a:lnTo>
                  <a:lnTo>
                    <a:pt x="122" y="87"/>
                  </a:lnTo>
                  <a:lnTo>
                    <a:pt x="120" y="93"/>
                  </a:lnTo>
                  <a:lnTo>
                    <a:pt x="120" y="98"/>
                  </a:lnTo>
                  <a:lnTo>
                    <a:pt x="120" y="104"/>
                  </a:lnTo>
                  <a:lnTo>
                    <a:pt x="118" y="112"/>
                  </a:lnTo>
                  <a:lnTo>
                    <a:pt x="116" y="117"/>
                  </a:lnTo>
                  <a:lnTo>
                    <a:pt x="114" y="123"/>
                  </a:lnTo>
                  <a:lnTo>
                    <a:pt x="112" y="129"/>
                  </a:lnTo>
                  <a:lnTo>
                    <a:pt x="110" y="135"/>
                  </a:lnTo>
                  <a:lnTo>
                    <a:pt x="108" y="140"/>
                  </a:lnTo>
                  <a:lnTo>
                    <a:pt x="106" y="148"/>
                  </a:lnTo>
                  <a:lnTo>
                    <a:pt x="103" y="154"/>
                  </a:lnTo>
                  <a:lnTo>
                    <a:pt x="101" y="159"/>
                  </a:lnTo>
                  <a:lnTo>
                    <a:pt x="99" y="165"/>
                  </a:lnTo>
                  <a:lnTo>
                    <a:pt x="95" y="171"/>
                  </a:lnTo>
                  <a:lnTo>
                    <a:pt x="93" y="176"/>
                  </a:lnTo>
                  <a:lnTo>
                    <a:pt x="89" y="182"/>
                  </a:lnTo>
                  <a:lnTo>
                    <a:pt x="87" y="188"/>
                  </a:lnTo>
                  <a:lnTo>
                    <a:pt x="86" y="193"/>
                  </a:lnTo>
                  <a:lnTo>
                    <a:pt x="82" y="199"/>
                  </a:lnTo>
                  <a:lnTo>
                    <a:pt x="80" y="205"/>
                  </a:lnTo>
                  <a:lnTo>
                    <a:pt x="78" y="209"/>
                  </a:lnTo>
                  <a:lnTo>
                    <a:pt x="74" y="212"/>
                  </a:lnTo>
                  <a:lnTo>
                    <a:pt x="72" y="218"/>
                  </a:lnTo>
                  <a:lnTo>
                    <a:pt x="68" y="222"/>
                  </a:lnTo>
                  <a:lnTo>
                    <a:pt x="66" y="226"/>
                  </a:lnTo>
                  <a:lnTo>
                    <a:pt x="65" y="230"/>
                  </a:lnTo>
                  <a:lnTo>
                    <a:pt x="63" y="233"/>
                  </a:lnTo>
                  <a:lnTo>
                    <a:pt x="61" y="237"/>
                  </a:lnTo>
                  <a:lnTo>
                    <a:pt x="57" y="243"/>
                  </a:lnTo>
                  <a:lnTo>
                    <a:pt x="55" y="247"/>
                  </a:lnTo>
                  <a:lnTo>
                    <a:pt x="53" y="249"/>
                  </a:lnTo>
                  <a:lnTo>
                    <a:pt x="53" y="250"/>
                  </a:lnTo>
                  <a:lnTo>
                    <a:pt x="0" y="173"/>
                  </a:lnTo>
                  <a:lnTo>
                    <a:pt x="0" y="173"/>
                  </a:lnTo>
                  <a:close/>
                </a:path>
              </a:pathLst>
            </a:custGeom>
            <a:solidFill>
              <a:srgbClr val="414B8B"/>
            </a:solidFill>
            <a:ln w="9525">
              <a:noFill/>
              <a:round/>
              <a:headEnd/>
              <a:tailEnd/>
            </a:ln>
          </p:spPr>
          <p:txBody>
            <a:bodyPr/>
            <a:lstStyle/>
            <a:p>
              <a:endParaRPr lang="en-US"/>
            </a:p>
          </p:txBody>
        </p:sp>
        <p:sp>
          <p:nvSpPr>
            <p:cNvPr id="717980" name="Freeform 156"/>
            <p:cNvSpPr>
              <a:spLocks/>
            </p:cNvSpPr>
            <p:nvPr/>
          </p:nvSpPr>
          <p:spPr bwMode="auto">
            <a:xfrm>
              <a:off x="2406" y="2323"/>
              <a:ext cx="468" cy="172"/>
            </a:xfrm>
            <a:custGeom>
              <a:avLst/>
              <a:gdLst/>
              <a:ahLst/>
              <a:cxnLst>
                <a:cxn ang="0">
                  <a:pos x="11" y="0"/>
                </a:cxn>
                <a:cxn ang="0">
                  <a:pos x="36" y="2"/>
                </a:cxn>
                <a:cxn ang="0">
                  <a:pos x="55" y="2"/>
                </a:cxn>
                <a:cxn ang="0">
                  <a:pos x="78" y="5"/>
                </a:cxn>
                <a:cxn ang="0">
                  <a:pos x="105" y="7"/>
                </a:cxn>
                <a:cxn ang="0">
                  <a:pos x="133" y="11"/>
                </a:cxn>
                <a:cxn ang="0">
                  <a:pos x="164" y="17"/>
                </a:cxn>
                <a:cxn ang="0">
                  <a:pos x="198" y="23"/>
                </a:cxn>
                <a:cxn ang="0">
                  <a:pos x="234" y="30"/>
                </a:cxn>
                <a:cxn ang="0">
                  <a:pos x="274" y="40"/>
                </a:cxn>
                <a:cxn ang="0">
                  <a:pos x="312" y="49"/>
                </a:cxn>
                <a:cxn ang="0">
                  <a:pos x="354" y="61"/>
                </a:cxn>
                <a:cxn ang="0">
                  <a:pos x="397" y="74"/>
                </a:cxn>
                <a:cxn ang="0">
                  <a:pos x="441" y="89"/>
                </a:cxn>
                <a:cxn ang="0">
                  <a:pos x="485" y="104"/>
                </a:cxn>
                <a:cxn ang="0">
                  <a:pos x="529" y="121"/>
                </a:cxn>
                <a:cxn ang="0">
                  <a:pos x="572" y="140"/>
                </a:cxn>
                <a:cxn ang="0">
                  <a:pos x="618" y="159"/>
                </a:cxn>
                <a:cxn ang="0">
                  <a:pos x="660" y="178"/>
                </a:cxn>
                <a:cxn ang="0">
                  <a:pos x="702" y="197"/>
                </a:cxn>
                <a:cxn ang="0">
                  <a:pos x="742" y="216"/>
                </a:cxn>
                <a:cxn ang="0">
                  <a:pos x="778" y="235"/>
                </a:cxn>
                <a:cxn ang="0">
                  <a:pos x="812" y="251"/>
                </a:cxn>
                <a:cxn ang="0">
                  <a:pos x="844" y="268"/>
                </a:cxn>
                <a:cxn ang="0">
                  <a:pos x="871" y="281"/>
                </a:cxn>
                <a:cxn ang="0">
                  <a:pos x="894" y="294"/>
                </a:cxn>
                <a:cxn ang="0">
                  <a:pos x="917" y="306"/>
                </a:cxn>
                <a:cxn ang="0">
                  <a:pos x="934" y="317"/>
                </a:cxn>
                <a:cxn ang="0">
                  <a:pos x="820" y="342"/>
                </a:cxn>
                <a:cxn ang="0">
                  <a:pos x="799" y="330"/>
                </a:cxn>
                <a:cxn ang="0">
                  <a:pos x="782" y="321"/>
                </a:cxn>
                <a:cxn ang="0">
                  <a:pos x="763" y="309"/>
                </a:cxn>
                <a:cxn ang="0">
                  <a:pos x="738" y="294"/>
                </a:cxn>
                <a:cxn ang="0">
                  <a:pos x="709" y="279"/>
                </a:cxn>
                <a:cxn ang="0">
                  <a:pos x="681" y="264"/>
                </a:cxn>
                <a:cxn ang="0">
                  <a:pos x="648" y="247"/>
                </a:cxn>
                <a:cxn ang="0">
                  <a:pos x="614" y="230"/>
                </a:cxn>
                <a:cxn ang="0">
                  <a:pos x="576" y="211"/>
                </a:cxn>
                <a:cxn ang="0">
                  <a:pos x="540" y="194"/>
                </a:cxn>
                <a:cxn ang="0">
                  <a:pos x="502" y="175"/>
                </a:cxn>
                <a:cxn ang="0">
                  <a:pos x="464" y="157"/>
                </a:cxn>
                <a:cxn ang="0">
                  <a:pos x="424" y="140"/>
                </a:cxn>
                <a:cxn ang="0">
                  <a:pos x="386" y="123"/>
                </a:cxn>
                <a:cxn ang="0">
                  <a:pos x="348" y="108"/>
                </a:cxn>
                <a:cxn ang="0">
                  <a:pos x="310" y="95"/>
                </a:cxn>
                <a:cxn ang="0">
                  <a:pos x="274" y="81"/>
                </a:cxn>
                <a:cxn ang="0">
                  <a:pos x="240" y="70"/>
                </a:cxn>
                <a:cxn ang="0">
                  <a:pos x="205" y="59"/>
                </a:cxn>
                <a:cxn ang="0">
                  <a:pos x="173" y="47"/>
                </a:cxn>
                <a:cxn ang="0">
                  <a:pos x="145" y="38"/>
                </a:cxn>
                <a:cxn ang="0">
                  <a:pos x="116" y="30"/>
                </a:cxn>
                <a:cxn ang="0">
                  <a:pos x="89" y="23"/>
                </a:cxn>
                <a:cxn ang="0">
                  <a:pos x="67" y="15"/>
                </a:cxn>
                <a:cxn ang="0">
                  <a:pos x="46" y="9"/>
                </a:cxn>
                <a:cxn ang="0">
                  <a:pos x="30" y="5"/>
                </a:cxn>
                <a:cxn ang="0">
                  <a:pos x="8" y="2"/>
                </a:cxn>
              </a:cxnLst>
              <a:rect l="0" t="0" r="r" b="b"/>
              <a:pathLst>
                <a:path w="936" h="344">
                  <a:moveTo>
                    <a:pt x="0" y="0"/>
                  </a:moveTo>
                  <a:lnTo>
                    <a:pt x="0" y="0"/>
                  </a:lnTo>
                  <a:lnTo>
                    <a:pt x="8" y="0"/>
                  </a:lnTo>
                  <a:lnTo>
                    <a:pt x="11" y="0"/>
                  </a:lnTo>
                  <a:lnTo>
                    <a:pt x="19" y="0"/>
                  </a:lnTo>
                  <a:lnTo>
                    <a:pt x="25" y="0"/>
                  </a:lnTo>
                  <a:lnTo>
                    <a:pt x="32" y="2"/>
                  </a:lnTo>
                  <a:lnTo>
                    <a:pt x="36" y="2"/>
                  </a:lnTo>
                  <a:lnTo>
                    <a:pt x="42" y="2"/>
                  </a:lnTo>
                  <a:lnTo>
                    <a:pt x="46" y="2"/>
                  </a:lnTo>
                  <a:lnTo>
                    <a:pt x="49" y="2"/>
                  </a:lnTo>
                  <a:lnTo>
                    <a:pt x="55" y="2"/>
                  </a:lnTo>
                  <a:lnTo>
                    <a:pt x="61" y="4"/>
                  </a:lnTo>
                  <a:lnTo>
                    <a:pt x="67" y="4"/>
                  </a:lnTo>
                  <a:lnTo>
                    <a:pt x="72" y="5"/>
                  </a:lnTo>
                  <a:lnTo>
                    <a:pt x="78" y="5"/>
                  </a:lnTo>
                  <a:lnTo>
                    <a:pt x="84" y="5"/>
                  </a:lnTo>
                  <a:lnTo>
                    <a:pt x="91" y="5"/>
                  </a:lnTo>
                  <a:lnTo>
                    <a:pt x="99" y="7"/>
                  </a:lnTo>
                  <a:lnTo>
                    <a:pt x="105" y="7"/>
                  </a:lnTo>
                  <a:lnTo>
                    <a:pt x="112" y="9"/>
                  </a:lnTo>
                  <a:lnTo>
                    <a:pt x="120" y="9"/>
                  </a:lnTo>
                  <a:lnTo>
                    <a:pt x="127" y="11"/>
                  </a:lnTo>
                  <a:lnTo>
                    <a:pt x="133" y="11"/>
                  </a:lnTo>
                  <a:lnTo>
                    <a:pt x="141" y="13"/>
                  </a:lnTo>
                  <a:lnTo>
                    <a:pt x="148" y="13"/>
                  </a:lnTo>
                  <a:lnTo>
                    <a:pt x="158" y="15"/>
                  </a:lnTo>
                  <a:lnTo>
                    <a:pt x="164" y="17"/>
                  </a:lnTo>
                  <a:lnTo>
                    <a:pt x="173" y="19"/>
                  </a:lnTo>
                  <a:lnTo>
                    <a:pt x="181" y="19"/>
                  </a:lnTo>
                  <a:lnTo>
                    <a:pt x="190" y="23"/>
                  </a:lnTo>
                  <a:lnTo>
                    <a:pt x="198" y="23"/>
                  </a:lnTo>
                  <a:lnTo>
                    <a:pt x="207" y="24"/>
                  </a:lnTo>
                  <a:lnTo>
                    <a:pt x="217" y="26"/>
                  </a:lnTo>
                  <a:lnTo>
                    <a:pt x="224" y="28"/>
                  </a:lnTo>
                  <a:lnTo>
                    <a:pt x="234" y="30"/>
                  </a:lnTo>
                  <a:lnTo>
                    <a:pt x="243" y="32"/>
                  </a:lnTo>
                  <a:lnTo>
                    <a:pt x="255" y="36"/>
                  </a:lnTo>
                  <a:lnTo>
                    <a:pt x="264" y="38"/>
                  </a:lnTo>
                  <a:lnTo>
                    <a:pt x="274" y="40"/>
                  </a:lnTo>
                  <a:lnTo>
                    <a:pt x="283" y="42"/>
                  </a:lnTo>
                  <a:lnTo>
                    <a:pt x="291" y="43"/>
                  </a:lnTo>
                  <a:lnTo>
                    <a:pt x="302" y="47"/>
                  </a:lnTo>
                  <a:lnTo>
                    <a:pt x="312" y="49"/>
                  </a:lnTo>
                  <a:lnTo>
                    <a:pt x="323" y="53"/>
                  </a:lnTo>
                  <a:lnTo>
                    <a:pt x="333" y="55"/>
                  </a:lnTo>
                  <a:lnTo>
                    <a:pt x="344" y="59"/>
                  </a:lnTo>
                  <a:lnTo>
                    <a:pt x="354" y="61"/>
                  </a:lnTo>
                  <a:lnTo>
                    <a:pt x="365" y="64"/>
                  </a:lnTo>
                  <a:lnTo>
                    <a:pt x="375" y="66"/>
                  </a:lnTo>
                  <a:lnTo>
                    <a:pt x="386" y="70"/>
                  </a:lnTo>
                  <a:lnTo>
                    <a:pt x="397" y="74"/>
                  </a:lnTo>
                  <a:lnTo>
                    <a:pt x="407" y="78"/>
                  </a:lnTo>
                  <a:lnTo>
                    <a:pt x="418" y="81"/>
                  </a:lnTo>
                  <a:lnTo>
                    <a:pt x="430" y="85"/>
                  </a:lnTo>
                  <a:lnTo>
                    <a:pt x="441" y="89"/>
                  </a:lnTo>
                  <a:lnTo>
                    <a:pt x="451" y="93"/>
                  </a:lnTo>
                  <a:lnTo>
                    <a:pt x="462" y="95"/>
                  </a:lnTo>
                  <a:lnTo>
                    <a:pt x="474" y="100"/>
                  </a:lnTo>
                  <a:lnTo>
                    <a:pt x="485" y="104"/>
                  </a:lnTo>
                  <a:lnTo>
                    <a:pt x="496" y="108"/>
                  </a:lnTo>
                  <a:lnTo>
                    <a:pt x="508" y="114"/>
                  </a:lnTo>
                  <a:lnTo>
                    <a:pt x="519" y="118"/>
                  </a:lnTo>
                  <a:lnTo>
                    <a:pt x="529" y="121"/>
                  </a:lnTo>
                  <a:lnTo>
                    <a:pt x="540" y="125"/>
                  </a:lnTo>
                  <a:lnTo>
                    <a:pt x="551" y="131"/>
                  </a:lnTo>
                  <a:lnTo>
                    <a:pt x="563" y="135"/>
                  </a:lnTo>
                  <a:lnTo>
                    <a:pt x="572" y="140"/>
                  </a:lnTo>
                  <a:lnTo>
                    <a:pt x="586" y="144"/>
                  </a:lnTo>
                  <a:lnTo>
                    <a:pt x="595" y="148"/>
                  </a:lnTo>
                  <a:lnTo>
                    <a:pt x="607" y="154"/>
                  </a:lnTo>
                  <a:lnTo>
                    <a:pt x="618" y="159"/>
                  </a:lnTo>
                  <a:lnTo>
                    <a:pt x="629" y="163"/>
                  </a:lnTo>
                  <a:lnTo>
                    <a:pt x="639" y="169"/>
                  </a:lnTo>
                  <a:lnTo>
                    <a:pt x="650" y="173"/>
                  </a:lnTo>
                  <a:lnTo>
                    <a:pt x="660" y="178"/>
                  </a:lnTo>
                  <a:lnTo>
                    <a:pt x="671" y="182"/>
                  </a:lnTo>
                  <a:lnTo>
                    <a:pt x="681" y="188"/>
                  </a:lnTo>
                  <a:lnTo>
                    <a:pt x="692" y="192"/>
                  </a:lnTo>
                  <a:lnTo>
                    <a:pt x="702" y="197"/>
                  </a:lnTo>
                  <a:lnTo>
                    <a:pt x="711" y="201"/>
                  </a:lnTo>
                  <a:lnTo>
                    <a:pt x="723" y="207"/>
                  </a:lnTo>
                  <a:lnTo>
                    <a:pt x="732" y="213"/>
                  </a:lnTo>
                  <a:lnTo>
                    <a:pt x="742" y="216"/>
                  </a:lnTo>
                  <a:lnTo>
                    <a:pt x="751" y="220"/>
                  </a:lnTo>
                  <a:lnTo>
                    <a:pt x="761" y="226"/>
                  </a:lnTo>
                  <a:lnTo>
                    <a:pt x="770" y="232"/>
                  </a:lnTo>
                  <a:lnTo>
                    <a:pt x="778" y="235"/>
                  </a:lnTo>
                  <a:lnTo>
                    <a:pt x="787" y="239"/>
                  </a:lnTo>
                  <a:lnTo>
                    <a:pt x="795" y="243"/>
                  </a:lnTo>
                  <a:lnTo>
                    <a:pt x="804" y="247"/>
                  </a:lnTo>
                  <a:lnTo>
                    <a:pt x="812" y="251"/>
                  </a:lnTo>
                  <a:lnTo>
                    <a:pt x="820" y="254"/>
                  </a:lnTo>
                  <a:lnTo>
                    <a:pt x="829" y="258"/>
                  </a:lnTo>
                  <a:lnTo>
                    <a:pt x="837" y="264"/>
                  </a:lnTo>
                  <a:lnTo>
                    <a:pt x="844" y="268"/>
                  </a:lnTo>
                  <a:lnTo>
                    <a:pt x="850" y="271"/>
                  </a:lnTo>
                  <a:lnTo>
                    <a:pt x="858" y="275"/>
                  </a:lnTo>
                  <a:lnTo>
                    <a:pt x="865" y="279"/>
                  </a:lnTo>
                  <a:lnTo>
                    <a:pt x="871" y="281"/>
                  </a:lnTo>
                  <a:lnTo>
                    <a:pt x="877" y="285"/>
                  </a:lnTo>
                  <a:lnTo>
                    <a:pt x="884" y="289"/>
                  </a:lnTo>
                  <a:lnTo>
                    <a:pt x="890" y="292"/>
                  </a:lnTo>
                  <a:lnTo>
                    <a:pt x="894" y="294"/>
                  </a:lnTo>
                  <a:lnTo>
                    <a:pt x="899" y="296"/>
                  </a:lnTo>
                  <a:lnTo>
                    <a:pt x="903" y="298"/>
                  </a:lnTo>
                  <a:lnTo>
                    <a:pt x="907" y="302"/>
                  </a:lnTo>
                  <a:lnTo>
                    <a:pt x="917" y="306"/>
                  </a:lnTo>
                  <a:lnTo>
                    <a:pt x="922" y="309"/>
                  </a:lnTo>
                  <a:lnTo>
                    <a:pt x="928" y="313"/>
                  </a:lnTo>
                  <a:lnTo>
                    <a:pt x="932" y="315"/>
                  </a:lnTo>
                  <a:lnTo>
                    <a:pt x="934" y="317"/>
                  </a:lnTo>
                  <a:lnTo>
                    <a:pt x="936" y="317"/>
                  </a:lnTo>
                  <a:lnTo>
                    <a:pt x="823" y="344"/>
                  </a:lnTo>
                  <a:lnTo>
                    <a:pt x="822" y="344"/>
                  </a:lnTo>
                  <a:lnTo>
                    <a:pt x="820" y="342"/>
                  </a:lnTo>
                  <a:lnTo>
                    <a:pt x="816" y="338"/>
                  </a:lnTo>
                  <a:lnTo>
                    <a:pt x="812" y="336"/>
                  </a:lnTo>
                  <a:lnTo>
                    <a:pt x="806" y="332"/>
                  </a:lnTo>
                  <a:lnTo>
                    <a:pt x="799" y="330"/>
                  </a:lnTo>
                  <a:lnTo>
                    <a:pt x="795" y="327"/>
                  </a:lnTo>
                  <a:lnTo>
                    <a:pt x="791" y="325"/>
                  </a:lnTo>
                  <a:lnTo>
                    <a:pt x="787" y="323"/>
                  </a:lnTo>
                  <a:lnTo>
                    <a:pt x="782" y="321"/>
                  </a:lnTo>
                  <a:lnTo>
                    <a:pt x="778" y="317"/>
                  </a:lnTo>
                  <a:lnTo>
                    <a:pt x="772" y="313"/>
                  </a:lnTo>
                  <a:lnTo>
                    <a:pt x="766" y="311"/>
                  </a:lnTo>
                  <a:lnTo>
                    <a:pt x="763" y="309"/>
                  </a:lnTo>
                  <a:lnTo>
                    <a:pt x="755" y="306"/>
                  </a:lnTo>
                  <a:lnTo>
                    <a:pt x="749" y="302"/>
                  </a:lnTo>
                  <a:lnTo>
                    <a:pt x="744" y="298"/>
                  </a:lnTo>
                  <a:lnTo>
                    <a:pt x="738" y="294"/>
                  </a:lnTo>
                  <a:lnTo>
                    <a:pt x="730" y="290"/>
                  </a:lnTo>
                  <a:lnTo>
                    <a:pt x="725" y="287"/>
                  </a:lnTo>
                  <a:lnTo>
                    <a:pt x="717" y="283"/>
                  </a:lnTo>
                  <a:lnTo>
                    <a:pt x="709" y="279"/>
                  </a:lnTo>
                  <a:lnTo>
                    <a:pt x="702" y="275"/>
                  </a:lnTo>
                  <a:lnTo>
                    <a:pt x="694" y="271"/>
                  </a:lnTo>
                  <a:lnTo>
                    <a:pt x="686" y="268"/>
                  </a:lnTo>
                  <a:lnTo>
                    <a:pt x="681" y="264"/>
                  </a:lnTo>
                  <a:lnTo>
                    <a:pt x="671" y="260"/>
                  </a:lnTo>
                  <a:lnTo>
                    <a:pt x="664" y="254"/>
                  </a:lnTo>
                  <a:lnTo>
                    <a:pt x="654" y="251"/>
                  </a:lnTo>
                  <a:lnTo>
                    <a:pt x="648" y="247"/>
                  </a:lnTo>
                  <a:lnTo>
                    <a:pt x="639" y="243"/>
                  </a:lnTo>
                  <a:lnTo>
                    <a:pt x="631" y="237"/>
                  </a:lnTo>
                  <a:lnTo>
                    <a:pt x="622" y="233"/>
                  </a:lnTo>
                  <a:lnTo>
                    <a:pt x="614" y="230"/>
                  </a:lnTo>
                  <a:lnTo>
                    <a:pt x="605" y="226"/>
                  </a:lnTo>
                  <a:lnTo>
                    <a:pt x="595" y="220"/>
                  </a:lnTo>
                  <a:lnTo>
                    <a:pt x="586" y="216"/>
                  </a:lnTo>
                  <a:lnTo>
                    <a:pt x="576" y="211"/>
                  </a:lnTo>
                  <a:lnTo>
                    <a:pt x="567" y="207"/>
                  </a:lnTo>
                  <a:lnTo>
                    <a:pt x="557" y="201"/>
                  </a:lnTo>
                  <a:lnTo>
                    <a:pt x="548" y="197"/>
                  </a:lnTo>
                  <a:lnTo>
                    <a:pt x="540" y="194"/>
                  </a:lnTo>
                  <a:lnTo>
                    <a:pt x="531" y="188"/>
                  </a:lnTo>
                  <a:lnTo>
                    <a:pt x="521" y="184"/>
                  </a:lnTo>
                  <a:lnTo>
                    <a:pt x="512" y="178"/>
                  </a:lnTo>
                  <a:lnTo>
                    <a:pt x="502" y="175"/>
                  </a:lnTo>
                  <a:lnTo>
                    <a:pt x="493" y="171"/>
                  </a:lnTo>
                  <a:lnTo>
                    <a:pt x="481" y="165"/>
                  </a:lnTo>
                  <a:lnTo>
                    <a:pt x="472" y="161"/>
                  </a:lnTo>
                  <a:lnTo>
                    <a:pt x="464" y="157"/>
                  </a:lnTo>
                  <a:lnTo>
                    <a:pt x="453" y="152"/>
                  </a:lnTo>
                  <a:lnTo>
                    <a:pt x="443" y="148"/>
                  </a:lnTo>
                  <a:lnTo>
                    <a:pt x="434" y="144"/>
                  </a:lnTo>
                  <a:lnTo>
                    <a:pt x="424" y="140"/>
                  </a:lnTo>
                  <a:lnTo>
                    <a:pt x="413" y="135"/>
                  </a:lnTo>
                  <a:lnTo>
                    <a:pt x="405" y="131"/>
                  </a:lnTo>
                  <a:lnTo>
                    <a:pt x="396" y="127"/>
                  </a:lnTo>
                  <a:lnTo>
                    <a:pt x="386" y="123"/>
                  </a:lnTo>
                  <a:lnTo>
                    <a:pt x="377" y="119"/>
                  </a:lnTo>
                  <a:lnTo>
                    <a:pt x="367" y="116"/>
                  </a:lnTo>
                  <a:lnTo>
                    <a:pt x="358" y="112"/>
                  </a:lnTo>
                  <a:lnTo>
                    <a:pt x="348" y="108"/>
                  </a:lnTo>
                  <a:lnTo>
                    <a:pt x="339" y="104"/>
                  </a:lnTo>
                  <a:lnTo>
                    <a:pt x="329" y="102"/>
                  </a:lnTo>
                  <a:lnTo>
                    <a:pt x="320" y="99"/>
                  </a:lnTo>
                  <a:lnTo>
                    <a:pt x="310" y="95"/>
                  </a:lnTo>
                  <a:lnTo>
                    <a:pt x="300" y="91"/>
                  </a:lnTo>
                  <a:lnTo>
                    <a:pt x="291" y="87"/>
                  </a:lnTo>
                  <a:lnTo>
                    <a:pt x="283" y="85"/>
                  </a:lnTo>
                  <a:lnTo>
                    <a:pt x="274" y="81"/>
                  </a:lnTo>
                  <a:lnTo>
                    <a:pt x="264" y="78"/>
                  </a:lnTo>
                  <a:lnTo>
                    <a:pt x="257" y="76"/>
                  </a:lnTo>
                  <a:lnTo>
                    <a:pt x="247" y="72"/>
                  </a:lnTo>
                  <a:lnTo>
                    <a:pt x="240" y="70"/>
                  </a:lnTo>
                  <a:lnTo>
                    <a:pt x="230" y="66"/>
                  </a:lnTo>
                  <a:lnTo>
                    <a:pt x="221" y="64"/>
                  </a:lnTo>
                  <a:lnTo>
                    <a:pt x="213" y="61"/>
                  </a:lnTo>
                  <a:lnTo>
                    <a:pt x="205" y="59"/>
                  </a:lnTo>
                  <a:lnTo>
                    <a:pt x="196" y="55"/>
                  </a:lnTo>
                  <a:lnTo>
                    <a:pt x="188" y="53"/>
                  </a:lnTo>
                  <a:lnTo>
                    <a:pt x="181" y="51"/>
                  </a:lnTo>
                  <a:lnTo>
                    <a:pt x="173" y="47"/>
                  </a:lnTo>
                  <a:lnTo>
                    <a:pt x="165" y="45"/>
                  </a:lnTo>
                  <a:lnTo>
                    <a:pt x="158" y="43"/>
                  </a:lnTo>
                  <a:lnTo>
                    <a:pt x="150" y="40"/>
                  </a:lnTo>
                  <a:lnTo>
                    <a:pt x="145" y="38"/>
                  </a:lnTo>
                  <a:lnTo>
                    <a:pt x="137" y="36"/>
                  </a:lnTo>
                  <a:lnTo>
                    <a:pt x="129" y="34"/>
                  </a:lnTo>
                  <a:lnTo>
                    <a:pt x="122" y="32"/>
                  </a:lnTo>
                  <a:lnTo>
                    <a:pt x="116" y="30"/>
                  </a:lnTo>
                  <a:lnTo>
                    <a:pt x="108" y="28"/>
                  </a:lnTo>
                  <a:lnTo>
                    <a:pt x="103" y="26"/>
                  </a:lnTo>
                  <a:lnTo>
                    <a:pt x="95" y="24"/>
                  </a:lnTo>
                  <a:lnTo>
                    <a:pt x="89" y="23"/>
                  </a:lnTo>
                  <a:lnTo>
                    <a:pt x="82" y="21"/>
                  </a:lnTo>
                  <a:lnTo>
                    <a:pt x="78" y="19"/>
                  </a:lnTo>
                  <a:lnTo>
                    <a:pt x="70" y="17"/>
                  </a:lnTo>
                  <a:lnTo>
                    <a:pt x="67" y="15"/>
                  </a:lnTo>
                  <a:lnTo>
                    <a:pt x="61" y="13"/>
                  </a:lnTo>
                  <a:lnTo>
                    <a:pt x="55" y="13"/>
                  </a:lnTo>
                  <a:lnTo>
                    <a:pt x="51" y="11"/>
                  </a:lnTo>
                  <a:lnTo>
                    <a:pt x="46" y="9"/>
                  </a:lnTo>
                  <a:lnTo>
                    <a:pt x="42" y="9"/>
                  </a:lnTo>
                  <a:lnTo>
                    <a:pt x="38" y="7"/>
                  </a:lnTo>
                  <a:lnTo>
                    <a:pt x="34" y="5"/>
                  </a:lnTo>
                  <a:lnTo>
                    <a:pt x="30" y="5"/>
                  </a:lnTo>
                  <a:lnTo>
                    <a:pt x="23" y="4"/>
                  </a:lnTo>
                  <a:lnTo>
                    <a:pt x="15" y="2"/>
                  </a:lnTo>
                  <a:lnTo>
                    <a:pt x="11" y="2"/>
                  </a:lnTo>
                  <a:lnTo>
                    <a:pt x="8" y="2"/>
                  </a:lnTo>
                  <a:lnTo>
                    <a:pt x="0" y="0"/>
                  </a:lnTo>
                  <a:lnTo>
                    <a:pt x="0" y="0"/>
                  </a:lnTo>
                  <a:lnTo>
                    <a:pt x="0" y="0"/>
                  </a:lnTo>
                  <a:close/>
                </a:path>
              </a:pathLst>
            </a:custGeom>
            <a:solidFill>
              <a:srgbClr val="414B8B"/>
            </a:solidFill>
            <a:ln w="9525">
              <a:noFill/>
              <a:round/>
              <a:headEnd/>
              <a:tailEnd/>
            </a:ln>
          </p:spPr>
          <p:txBody>
            <a:bodyPr/>
            <a:lstStyle/>
            <a:p>
              <a:endParaRPr lang="en-US"/>
            </a:p>
          </p:txBody>
        </p:sp>
        <p:sp>
          <p:nvSpPr>
            <p:cNvPr id="717981" name="Freeform 157"/>
            <p:cNvSpPr>
              <a:spLocks/>
            </p:cNvSpPr>
            <p:nvPr/>
          </p:nvSpPr>
          <p:spPr bwMode="auto">
            <a:xfrm>
              <a:off x="2893" y="2440"/>
              <a:ext cx="66" cy="64"/>
            </a:xfrm>
            <a:custGeom>
              <a:avLst/>
              <a:gdLst/>
              <a:ahLst/>
              <a:cxnLst>
                <a:cxn ang="0">
                  <a:pos x="93" y="63"/>
                </a:cxn>
                <a:cxn ang="0">
                  <a:pos x="95" y="63"/>
                </a:cxn>
                <a:cxn ang="0">
                  <a:pos x="98" y="69"/>
                </a:cxn>
                <a:cxn ang="0">
                  <a:pos x="100" y="71"/>
                </a:cxn>
                <a:cxn ang="0">
                  <a:pos x="102" y="75"/>
                </a:cxn>
                <a:cxn ang="0">
                  <a:pos x="104" y="78"/>
                </a:cxn>
                <a:cxn ang="0">
                  <a:pos x="108" y="84"/>
                </a:cxn>
                <a:cxn ang="0">
                  <a:pos x="110" y="88"/>
                </a:cxn>
                <a:cxn ang="0">
                  <a:pos x="110" y="92"/>
                </a:cxn>
                <a:cxn ang="0">
                  <a:pos x="112" y="95"/>
                </a:cxn>
                <a:cxn ang="0">
                  <a:pos x="114" y="101"/>
                </a:cxn>
                <a:cxn ang="0">
                  <a:pos x="112" y="105"/>
                </a:cxn>
                <a:cxn ang="0">
                  <a:pos x="112" y="109"/>
                </a:cxn>
                <a:cxn ang="0">
                  <a:pos x="110" y="113"/>
                </a:cxn>
                <a:cxn ang="0">
                  <a:pos x="108" y="116"/>
                </a:cxn>
                <a:cxn ang="0">
                  <a:pos x="104" y="118"/>
                </a:cxn>
                <a:cxn ang="0">
                  <a:pos x="98" y="122"/>
                </a:cxn>
                <a:cxn ang="0">
                  <a:pos x="93" y="122"/>
                </a:cxn>
                <a:cxn ang="0">
                  <a:pos x="87" y="126"/>
                </a:cxn>
                <a:cxn ang="0">
                  <a:pos x="79" y="126"/>
                </a:cxn>
                <a:cxn ang="0">
                  <a:pos x="72" y="128"/>
                </a:cxn>
                <a:cxn ang="0">
                  <a:pos x="64" y="128"/>
                </a:cxn>
                <a:cxn ang="0">
                  <a:pos x="55" y="128"/>
                </a:cxn>
                <a:cxn ang="0">
                  <a:pos x="47" y="126"/>
                </a:cxn>
                <a:cxn ang="0">
                  <a:pos x="40" y="124"/>
                </a:cxn>
                <a:cxn ang="0">
                  <a:pos x="32" y="122"/>
                </a:cxn>
                <a:cxn ang="0">
                  <a:pos x="26" y="120"/>
                </a:cxn>
                <a:cxn ang="0">
                  <a:pos x="19" y="116"/>
                </a:cxn>
                <a:cxn ang="0">
                  <a:pos x="13" y="113"/>
                </a:cxn>
                <a:cxn ang="0">
                  <a:pos x="9" y="109"/>
                </a:cxn>
                <a:cxn ang="0">
                  <a:pos x="5" y="103"/>
                </a:cxn>
                <a:cxn ang="0">
                  <a:pos x="2" y="97"/>
                </a:cxn>
                <a:cxn ang="0">
                  <a:pos x="2" y="92"/>
                </a:cxn>
                <a:cxn ang="0">
                  <a:pos x="0" y="84"/>
                </a:cxn>
                <a:cxn ang="0">
                  <a:pos x="2" y="76"/>
                </a:cxn>
                <a:cxn ang="0">
                  <a:pos x="2" y="69"/>
                </a:cxn>
                <a:cxn ang="0">
                  <a:pos x="5" y="63"/>
                </a:cxn>
                <a:cxn ang="0">
                  <a:pos x="7" y="56"/>
                </a:cxn>
                <a:cxn ang="0">
                  <a:pos x="13" y="48"/>
                </a:cxn>
                <a:cxn ang="0">
                  <a:pos x="17" y="40"/>
                </a:cxn>
                <a:cxn ang="0">
                  <a:pos x="21" y="33"/>
                </a:cxn>
                <a:cxn ang="0">
                  <a:pos x="26" y="25"/>
                </a:cxn>
                <a:cxn ang="0">
                  <a:pos x="32" y="21"/>
                </a:cxn>
                <a:cxn ang="0">
                  <a:pos x="40" y="16"/>
                </a:cxn>
                <a:cxn ang="0">
                  <a:pos x="45" y="10"/>
                </a:cxn>
                <a:cxn ang="0">
                  <a:pos x="51" y="8"/>
                </a:cxn>
                <a:cxn ang="0">
                  <a:pos x="59" y="4"/>
                </a:cxn>
                <a:cxn ang="0">
                  <a:pos x="64" y="2"/>
                </a:cxn>
                <a:cxn ang="0">
                  <a:pos x="72" y="0"/>
                </a:cxn>
                <a:cxn ang="0">
                  <a:pos x="78" y="0"/>
                </a:cxn>
                <a:cxn ang="0">
                  <a:pos x="85" y="0"/>
                </a:cxn>
                <a:cxn ang="0">
                  <a:pos x="91" y="0"/>
                </a:cxn>
                <a:cxn ang="0">
                  <a:pos x="97" y="2"/>
                </a:cxn>
                <a:cxn ang="0">
                  <a:pos x="102" y="4"/>
                </a:cxn>
                <a:cxn ang="0">
                  <a:pos x="108" y="6"/>
                </a:cxn>
                <a:cxn ang="0">
                  <a:pos x="114" y="8"/>
                </a:cxn>
                <a:cxn ang="0">
                  <a:pos x="118" y="10"/>
                </a:cxn>
                <a:cxn ang="0">
                  <a:pos x="121" y="10"/>
                </a:cxn>
                <a:cxn ang="0">
                  <a:pos x="125" y="12"/>
                </a:cxn>
                <a:cxn ang="0">
                  <a:pos x="131" y="16"/>
                </a:cxn>
                <a:cxn ang="0">
                  <a:pos x="133" y="18"/>
                </a:cxn>
                <a:cxn ang="0">
                  <a:pos x="93" y="63"/>
                </a:cxn>
                <a:cxn ang="0">
                  <a:pos x="93" y="63"/>
                </a:cxn>
              </a:cxnLst>
              <a:rect l="0" t="0" r="r" b="b"/>
              <a:pathLst>
                <a:path w="133" h="128">
                  <a:moveTo>
                    <a:pt x="93" y="63"/>
                  </a:moveTo>
                  <a:lnTo>
                    <a:pt x="95" y="63"/>
                  </a:lnTo>
                  <a:lnTo>
                    <a:pt x="98" y="69"/>
                  </a:lnTo>
                  <a:lnTo>
                    <a:pt x="100" y="71"/>
                  </a:lnTo>
                  <a:lnTo>
                    <a:pt x="102" y="75"/>
                  </a:lnTo>
                  <a:lnTo>
                    <a:pt x="104" y="78"/>
                  </a:lnTo>
                  <a:lnTo>
                    <a:pt x="108" y="84"/>
                  </a:lnTo>
                  <a:lnTo>
                    <a:pt x="110" y="88"/>
                  </a:lnTo>
                  <a:lnTo>
                    <a:pt x="110" y="92"/>
                  </a:lnTo>
                  <a:lnTo>
                    <a:pt x="112" y="95"/>
                  </a:lnTo>
                  <a:lnTo>
                    <a:pt x="114" y="101"/>
                  </a:lnTo>
                  <a:lnTo>
                    <a:pt x="112" y="105"/>
                  </a:lnTo>
                  <a:lnTo>
                    <a:pt x="112" y="109"/>
                  </a:lnTo>
                  <a:lnTo>
                    <a:pt x="110" y="113"/>
                  </a:lnTo>
                  <a:lnTo>
                    <a:pt x="108" y="116"/>
                  </a:lnTo>
                  <a:lnTo>
                    <a:pt x="104" y="118"/>
                  </a:lnTo>
                  <a:lnTo>
                    <a:pt x="98" y="122"/>
                  </a:lnTo>
                  <a:lnTo>
                    <a:pt x="93" y="122"/>
                  </a:lnTo>
                  <a:lnTo>
                    <a:pt x="87" y="126"/>
                  </a:lnTo>
                  <a:lnTo>
                    <a:pt x="79" y="126"/>
                  </a:lnTo>
                  <a:lnTo>
                    <a:pt x="72" y="128"/>
                  </a:lnTo>
                  <a:lnTo>
                    <a:pt x="64" y="128"/>
                  </a:lnTo>
                  <a:lnTo>
                    <a:pt x="55" y="128"/>
                  </a:lnTo>
                  <a:lnTo>
                    <a:pt x="47" y="126"/>
                  </a:lnTo>
                  <a:lnTo>
                    <a:pt x="40" y="124"/>
                  </a:lnTo>
                  <a:lnTo>
                    <a:pt x="32" y="122"/>
                  </a:lnTo>
                  <a:lnTo>
                    <a:pt x="26" y="120"/>
                  </a:lnTo>
                  <a:lnTo>
                    <a:pt x="19" y="116"/>
                  </a:lnTo>
                  <a:lnTo>
                    <a:pt x="13" y="113"/>
                  </a:lnTo>
                  <a:lnTo>
                    <a:pt x="9" y="109"/>
                  </a:lnTo>
                  <a:lnTo>
                    <a:pt x="5" y="103"/>
                  </a:lnTo>
                  <a:lnTo>
                    <a:pt x="2" y="97"/>
                  </a:lnTo>
                  <a:lnTo>
                    <a:pt x="2" y="92"/>
                  </a:lnTo>
                  <a:lnTo>
                    <a:pt x="0" y="84"/>
                  </a:lnTo>
                  <a:lnTo>
                    <a:pt x="2" y="76"/>
                  </a:lnTo>
                  <a:lnTo>
                    <a:pt x="2" y="69"/>
                  </a:lnTo>
                  <a:lnTo>
                    <a:pt x="5" y="63"/>
                  </a:lnTo>
                  <a:lnTo>
                    <a:pt x="7" y="56"/>
                  </a:lnTo>
                  <a:lnTo>
                    <a:pt x="13" y="48"/>
                  </a:lnTo>
                  <a:lnTo>
                    <a:pt x="17" y="40"/>
                  </a:lnTo>
                  <a:lnTo>
                    <a:pt x="21" y="33"/>
                  </a:lnTo>
                  <a:lnTo>
                    <a:pt x="26" y="25"/>
                  </a:lnTo>
                  <a:lnTo>
                    <a:pt x="32" y="21"/>
                  </a:lnTo>
                  <a:lnTo>
                    <a:pt x="40" y="16"/>
                  </a:lnTo>
                  <a:lnTo>
                    <a:pt x="45" y="10"/>
                  </a:lnTo>
                  <a:lnTo>
                    <a:pt x="51" y="8"/>
                  </a:lnTo>
                  <a:lnTo>
                    <a:pt x="59" y="4"/>
                  </a:lnTo>
                  <a:lnTo>
                    <a:pt x="64" y="2"/>
                  </a:lnTo>
                  <a:lnTo>
                    <a:pt x="72" y="0"/>
                  </a:lnTo>
                  <a:lnTo>
                    <a:pt x="78" y="0"/>
                  </a:lnTo>
                  <a:lnTo>
                    <a:pt x="85" y="0"/>
                  </a:lnTo>
                  <a:lnTo>
                    <a:pt x="91" y="0"/>
                  </a:lnTo>
                  <a:lnTo>
                    <a:pt x="97" y="2"/>
                  </a:lnTo>
                  <a:lnTo>
                    <a:pt x="102" y="4"/>
                  </a:lnTo>
                  <a:lnTo>
                    <a:pt x="108" y="6"/>
                  </a:lnTo>
                  <a:lnTo>
                    <a:pt x="114" y="8"/>
                  </a:lnTo>
                  <a:lnTo>
                    <a:pt x="118" y="10"/>
                  </a:lnTo>
                  <a:lnTo>
                    <a:pt x="121" y="10"/>
                  </a:lnTo>
                  <a:lnTo>
                    <a:pt x="125" y="12"/>
                  </a:lnTo>
                  <a:lnTo>
                    <a:pt x="131" y="16"/>
                  </a:lnTo>
                  <a:lnTo>
                    <a:pt x="133" y="18"/>
                  </a:lnTo>
                  <a:lnTo>
                    <a:pt x="93" y="63"/>
                  </a:lnTo>
                  <a:lnTo>
                    <a:pt x="93" y="63"/>
                  </a:lnTo>
                  <a:close/>
                </a:path>
              </a:pathLst>
            </a:custGeom>
            <a:solidFill>
              <a:srgbClr val="414B8B"/>
            </a:solidFill>
            <a:ln w="9525">
              <a:noFill/>
              <a:round/>
              <a:headEnd/>
              <a:tailEnd/>
            </a:ln>
          </p:spPr>
          <p:txBody>
            <a:bodyPr/>
            <a:lstStyle/>
            <a:p>
              <a:endParaRPr lang="en-US"/>
            </a:p>
          </p:txBody>
        </p:sp>
        <p:sp>
          <p:nvSpPr>
            <p:cNvPr id="717982" name="Freeform 158"/>
            <p:cNvSpPr>
              <a:spLocks/>
            </p:cNvSpPr>
            <p:nvPr/>
          </p:nvSpPr>
          <p:spPr bwMode="auto">
            <a:xfrm>
              <a:off x="3145" y="2366"/>
              <a:ext cx="60" cy="83"/>
            </a:xfrm>
            <a:custGeom>
              <a:avLst/>
              <a:gdLst/>
              <a:ahLst/>
              <a:cxnLst>
                <a:cxn ang="0">
                  <a:pos x="96" y="137"/>
                </a:cxn>
                <a:cxn ang="0">
                  <a:pos x="89" y="128"/>
                </a:cxn>
                <a:cxn ang="0">
                  <a:pos x="79" y="116"/>
                </a:cxn>
                <a:cxn ang="0">
                  <a:pos x="74" y="107"/>
                </a:cxn>
                <a:cxn ang="0">
                  <a:pos x="70" y="99"/>
                </a:cxn>
                <a:cxn ang="0">
                  <a:pos x="68" y="90"/>
                </a:cxn>
                <a:cxn ang="0">
                  <a:pos x="70" y="82"/>
                </a:cxn>
                <a:cxn ang="0">
                  <a:pos x="76" y="74"/>
                </a:cxn>
                <a:cxn ang="0">
                  <a:pos x="81" y="69"/>
                </a:cxn>
                <a:cxn ang="0">
                  <a:pos x="91" y="63"/>
                </a:cxn>
                <a:cxn ang="0">
                  <a:pos x="100" y="59"/>
                </a:cxn>
                <a:cxn ang="0">
                  <a:pos x="108" y="55"/>
                </a:cxn>
                <a:cxn ang="0">
                  <a:pos x="117" y="53"/>
                </a:cxn>
                <a:cxn ang="0">
                  <a:pos x="117" y="50"/>
                </a:cxn>
                <a:cxn ang="0">
                  <a:pos x="112" y="38"/>
                </a:cxn>
                <a:cxn ang="0">
                  <a:pos x="106" y="31"/>
                </a:cxn>
                <a:cxn ang="0">
                  <a:pos x="98" y="21"/>
                </a:cxn>
                <a:cxn ang="0">
                  <a:pos x="91" y="10"/>
                </a:cxn>
                <a:cxn ang="0">
                  <a:pos x="81" y="4"/>
                </a:cxn>
                <a:cxn ang="0">
                  <a:pos x="70" y="0"/>
                </a:cxn>
                <a:cxn ang="0">
                  <a:pos x="58" y="0"/>
                </a:cxn>
                <a:cxn ang="0">
                  <a:pos x="45" y="6"/>
                </a:cxn>
                <a:cxn ang="0">
                  <a:pos x="34" y="17"/>
                </a:cxn>
                <a:cxn ang="0">
                  <a:pos x="24" y="31"/>
                </a:cxn>
                <a:cxn ang="0">
                  <a:pos x="13" y="46"/>
                </a:cxn>
                <a:cxn ang="0">
                  <a:pos x="7" y="57"/>
                </a:cxn>
                <a:cxn ang="0">
                  <a:pos x="5" y="67"/>
                </a:cxn>
                <a:cxn ang="0">
                  <a:pos x="1" y="76"/>
                </a:cxn>
                <a:cxn ang="0">
                  <a:pos x="0" y="84"/>
                </a:cxn>
                <a:cxn ang="0">
                  <a:pos x="0" y="93"/>
                </a:cxn>
                <a:cxn ang="0">
                  <a:pos x="0" y="101"/>
                </a:cxn>
                <a:cxn ang="0">
                  <a:pos x="1" y="112"/>
                </a:cxn>
                <a:cxn ang="0">
                  <a:pos x="9" y="126"/>
                </a:cxn>
                <a:cxn ang="0">
                  <a:pos x="17" y="137"/>
                </a:cxn>
                <a:cxn ang="0">
                  <a:pos x="26" y="147"/>
                </a:cxn>
                <a:cxn ang="0">
                  <a:pos x="38" y="154"/>
                </a:cxn>
                <a:cxn ang="0">
                  <a:pos x="45" y="158"/>
                </a:cxn>
                <a:cxn ang="0">
                  <a:pos x="57" y="164"/>
                </a:cxn>
                <a:cxn ang="0">
                  <a:pos x="100" y="141"/>
                </a:cxn>
              </a:cxnLst>
              <a:rect l="0" t="0" r="r" b="b"/>
              <a:pathLst>
                <a:path w="119" h="166">
                  <a:moveTo>
                    <a:pt x="100" y="141"/>
                  </a:moveTo>
                  <a:lnTo>
                    <a:pt x="96" y="137"/>
                  </a:lnTo>
                  <a:lnTo>
                    <a:pt x="93" y="133"/>
                  </a:lnTo>
                  <a:lnTo>
                    <a:pt x="89" y="128"/>
                  </a:lnTo>
                  <a:lnTo>
                    <a:pt x="83" y="122"/>
                  </a:lnTo>
                  <a:lnTo>
                    <a:pt x="79" y="116"/>
                  </a:lnTo>
                  <a:lnTo>
                    <a:pt x="76" y="112"/>
                  </a:lnTo>
                  <a:lnTo>
                    <a:pt x="74" y="107"/>
                  </a:lnTo>
                  <a:lnTo>
                    <a:pt x="72" y="103"/>
                  </a:lnTo>
                  <a:lnTo>
                    <a:pt x="70" y="99"/>
                  </a:lnTo>
                  <a:lnTo>
                    <a:pt x="68" y="93"/>
                  </a:lnTo>
                  <a:lnTo>
                    <a:pt x="68" y="90"/>
                  </a:lnTo>
                  <a:lnTo>
                    <a:pt x="70" y="86"/>
                  </a:lnTo>
                  <a:lnTo>
                    <a:pt x="70" y="82"/>
                  </a:lnTo>
                  <a:lnTo>
                    <a:pt x="72" y="78"/>
                  </a:lnTo>
                  <a:lnTo>
                    <a:pt x="76" y="74"/>
                  </a:lnTo>
                  <a:lnTo>
                    <a:pt x="79" y="71"/>
                  </a:lnTo>
                  <a:lnTo>
                    <a:pt x="81" y="69"/>
                  </a:lnTo>
                  <a:lnTo>
                    <a:pt x="87" y="65"/>
                  </a:lnTo>
                  <a:lnTo>
                    <a:pt x="91" y="63"/>
                  </a:lnTo>
                  <a:lnTo>
                    <a:pt x="96" y="61"/>
                  </a:lnTo>
                  <a:lnTo>
                    <a:pt x="100" y="59"/>
                  </a:lnTo>
                  <a:lnTo>
                    <a:pt x="104" y="57"/>
                  </a:lnTo>
                  <a:lnTo>
                    <a:pt x="108" y="55"/>
                  </a:lnTo>
                  <a:lnTo>
                    <a:pt x="112" y="55"/>
                  </a:lnTo>
                  <a:lnTo>
                    <a:pt x="117" y="53"/>
                  </a:lnTo>
                  <a:lnTo>
                    <a:pt x="119" y="53"/>
                  </a:lnTo>
                  <a:lnTo>
                    <a:pt x="117" y="50"/>
                  </a:lnTo>
                  <a:lnTo>
                    <a:pt x="114" y="44"/>
                  </a:lnTo>
                  <a:lnTo>
                    <a:pt x="112" y="38"/>
                  </a:lnTo>
                  <a:lnTo>
                    <a:pt x="110" y="34"/>
                  </a:lnTo>
                  <a:lnTo>
                    <a:pt x="106" y="31"/>
                  </a:lnTo>
                  <a:lnTo>
                    <a:pt x="104" y="27"/>
                  </a:lnTo>
                  <a:lnTo>
                    <a:pt x="98" y="21"/>
                  </a:lnTo>
                  <a:lnTo>
                    <a:pt x="95" y="15"/>
                  </a:lnTo>
                  <a:lnTo>
                    <a:pt x="91" y="10"/>
                  </a:lnTo>
                  <a:lnTo>
                    <a:pt x="87" y="8"/>
                  </a:lnTo>
                  <a:lnTo>
                    <a:pt x="81" y="4"/>
                  </a:lnTo>
                  <a:lnTo>
                    <a:pt x="76" y="0"/>
                  </a:lnTo>
                  <a:lnTo>
                    <a:pt x="70" y="0"/>
                  </a:lnTo>
                  <a:lnTo>
                    <a:pt x="64" y="0"/>
                  </a:lnTo>
                  <a:lnTo>
                    <a:pt x="58" y="0"/>
                  </a:lnTo>
                  <a:lnTo>
                    <a:pt x="51" y="4"/>
                  </a:lnTo>
                  <a:lnTo>
                    <a:pt x="45" y="6"/>
                  </a:lnTo>
                  <a:lnTo>
                    <a:pt x="39" y="12"/>
                  </a:lnTo>
                  <a:lnTo>
                    <a:pt x="34" y="17"/>
                  </a:lnTo>
                  <a:lnTo>
                    <a:pt x="28" y="23"/>
                  </a:lnTo>
                  <a:lnTo>
                    <a:pt x="24" y="31"/>
                  </a:lnTo>
                  <a:lnTo>
                    <a:pt x="19" y="38"/>
                  </a:lnTo>
                  <a:lnTo>
                    <a:pt x="13" y="46"/>
                  </a:lnTo>
                  <a:lnTo>
                    <a:pt x="9" y="53"/>
                  </a:lnTo>
                  <a:lnTo>
                    <a:pt x="7" y="57"/>
                  </a:lnTo>
                  <a:lnTo>
                    <a:pt x="5" y="63"/>
                  </a:lnTo>
                  <a:lnTo>
                    <a:pt x="5" y="67"/>
                  </a:lnTo>
                  <a:lnTo>
                    <a:pt x="3" y="72"/>
                  </a:lnTo>
                  <a:lnTo>
                    <a:pt x="1" y="76"/>
                  </a:lnTo>
                  <a:lnTo>
                    <a:pt x="1" y="80"/>
                  </a:lnTo>
                  <a:lnTo>
                    <a:pt x="0" y="84"/>
                  </a:lnTo>
                  <a:lnTo>
                    <a:pt x="0" y="90"/>
                  </a:lnTo>
                  <a:lnTo>
                    <a:pt x="0" y="93"/>
                  </a:lnTo>
                  <a:lnTo>
                    <a:pt x="0" y="97"/>
                  </a:lnTo>
                  <a:lnTo>
                    <a:pt x="0" y="101"/>
                  </a:lnTo>
                  <a:lnTo>
                    <a:pt x="1" y="107"/>
                  </a:lnTo>
                  <a:lnTo>
                    <a:pt x="1" y="112"/>
                  </a:lnTo>
                  <a:lnTo>
                    <a:pt x="5" y="120"/>
                  </a:lnTo>
                  <a:lnTo>
                    <a:pt x="9" y="126"/>
                  </a:lnTo>
                  <a:lnTo>
                    <a:pt x="13" y="131"/>
                  </a:lnTo>
                  <a:lnTo>
                    <a:pt x="17" y="137"/>
                  </a:lnTo>
                  <a:lnTo>
                    <a:pt x="22" y="143"/>
                  </a:lnTo>
                  <a:lnTo>
                    <a:pt x="26" y="147"/>
                  </a:lnTo>
                  <a:lnTo>
                    <a:pt x="32" y="150"/>
                  </a:lnTo>
                  <a:lnTo>
                    <a:pt x="38" y="154"/>
                  </a:lnTo>
                  <a:lnTo>
                    <a:pt x="41" y="158"/>
                  </a:lnTo>
                  <a:lnTo>
                    <a:pt x="45" y="158"/>
                  </a:lnTo>
                  <a:lnTo>
                    <a:pt x="51" y="160"/>
                  </a:lnTo>
                  <a:lnTo>
                    <a:pt x="57" y="164"/>
                  </a:lnTo>
                  <a:lnTo>
                    <a:pt x="58" y="166"/>
                  </a:lnTo>
                  <a:lnTo>
                    <a:pt x="100" y="141"/>
                  </a:lnTo>
                  <a:lnTo>
                    <a:pt x="100" y="141"/>
                  </a:lnTo>
                  <a:close/>
                </a:path>
              </a:pathLst>
            </a:custGeom>
            <a:solidFill>
              <a:srgbClr val="414B8B"/>
            </a:solidFill>
            <a:ln w="9525">
              <a:noFill/>
              <a:round/>
              <a:headEnd/>
              <a:tailEnd/>
            </a:ln>
          </p:spPr>
          <p:txBody>
            <a:bodyPr/>
            <a:lstStyle/>
            <a:p>
              <a:endParaRPr lang="en-US"/>
            </a:p>
          </p:txBody>
        </p:sp>
        <p:sp>
          <p:nvSpPr>
            <p:cNvPr id="717983" name="Freeform 159"/>
            <p:cNvSpPr>
              <a:spLocks/>
            </p:cNvSpPr>
            <p:nvPr/>
          </p:nvSpPr>
          <p:spPr bwMode="auto">
            <a:xfrm>
              <a:off x="2975" y="2353"/>
              <a:ext cx="182" cy="132"/>
            </a:xfrm>
            <a:custGeom>
              <a:avLst/>
              <a:gdLst/>
              <a:ahLst/>
              <a:cxnLst>
                <a:cxn ang="0">
                  <a:pos x="365" y="0"/>
                </a:cxn>
                <a:cxn ang="0">
                  <a:pos x="358" y="2"/>
                </a:cxn>
                <a:cxn ang="0">
                  <a:pos x="348" y="5"/>
                </a:cxn>
                <a:cxn ang="0">
                  <a:pos x="341" y="9"/>
                </a:cxn>
                <a:cxn ang="0">
                  <a:pos x="333" y="13"/>
                </a:cxn>
                <a:cxn ang="0">
                  <a:pos x="323" y="19"/>
                </a:cxn>
                <a:cxn ang="0">
                  <a:pos x="314" y="22"/>
                </a:cxn>
                <a:cxn ang="0">
                  <a:pos x="304" y="26"/>
                </a:cxn>
                <a:cxn ang="0">
                  <a:pos x="295" y="32"/>
                </a:cxn>
                <a:cxn ang="0">
                  <a:pos x="287" y="38"/>
                </a:cxn>
                <a:cxn ang="0">
                  <a:pos x="278" y="43"/>
                </a:cxn>
                <a:cxn ang="0">
                  <a:pos x="268" y="49"/>
                </a:cxn>
                <a:cxn ang="0">
                  <a:pos x="259" y="59"/>
                </a:cxn>
                <a:cxn ang="0">
                  <a:pos x="249" y="70"/>
                </a:cxn>
                <a:cxn ang="0">
                  <a:pos x="244" y="83"/>
                </a:cxn>
                <a:cxn ang="0">
                  <a:pos x="242" y="95"/>
                </a:cxn>
                <a:cxn ang="0">
                  <a:pos x="244" y="106"/>
                </a:cxn>
                <a:cxn ang="0">
                  <a:pos x="245" y="116"/>
                </a:cxn>
                <a:cxn ang="0">
                  <a:pos x="249" y="121"/>
                </a:cxn>
                <a:cxn ang="0">
                  <a:pos x="257" y="129"/>
                </a:cxn>
                <a:cxn ang="0">
                  <a:pos x="0" y="211"/>
                </a:cxn>
                <a:cxn ang="0">
                  <a:pos x="318" y="197"/>
                </a:cxn>
                <a:cxn ang="0">
                  <a:pos x="316" y="195"/>
                </a:cxn>
                <a:cxn ang="0">
                  <a:pos x="314" y="188"/>
                </a:cxn>
                <a:cxn ang="0">
                  <a:pos x="310" y="176"/>
                </a:cxn>
                <a:cxn ang="0">
                  <a:pos x="308" y="163"/>
                </a:cxn>
                <a:cxn ang="0">
                  <a:pos x="304" y="148"/>
                </a:cxn>
                <a:cxn ang="0">
                  <a:pos x="304" y="138"/>
                </a:cxn>
                <a:cxn ang="0">
                  <a:pos x="304" y="129"/>
                </a:cxn>
                <a:cxn ang="0">
                  <a:pos x="304" y="119"/>
                </a:cxn>
                <a:cxn ang="0">
                  <a:pos x="304" y="112"/>
                </a:cxn>
                <a:cxn ang="0">
                  <a:pos x="306" y="102"/>
                </a:cxn>
                <a:cxn ang="0">
                  <a:pos x="308" y="93"/>
                </a:cxn>
                <a:cxn ang="0">
                  <a:pos x="310" y="81"/>
                </a:cxn>
                <a:cxn ang="0">
                  <a:pos x="312" y="72"/>
                </a:cxn>
                <a:cxn ang="0">
                  <a:pos x="316" y="64"/>
                </a:cxn>
                <a:cxn ang="0">
                  <a:pos x="320" y="57"/>
                </a:cxn>
                <a:cxn ang="0">
                  <a:pos x="329" y="40"/>
                </a:cxn>
                <a:cxn ang="0">
                  <a:pos x="341" y="26"/>
                </a:cxn>
                <a:cxn ang="0">
                  <a:pos x="350" y="15"/>
                </a:cxn>
                <a:cxn ang="0">
                  <a:pos x="358" y="7"/>
                </a:cxn>
                <a:cxn ang="0">
                  <a:pos x="365" y="0"/>
                </a:cxn>
              </a:cxnLst>
              <a:rect l="0" t="0" r="r" b="b"/>
              <a:pathLst>
                <a:path w="365" h="264">
                  <a:moveTo>
                    <a:pt x="365" y="0"/>
                  </a:moveTo>
                  <a:lnTo>
                    <a:pt x="365" y="0"/>
                  </a:lnTo>
                  <a:lnTo>
                    <a:pt x="363" y="2"/>
                  </a:lnTo>
                  <a:lnTo>
                    <a:pt x="358" y="2"/>
                  </a:lnTo>
                  <a:lnTo>
                    <a:pt x="352" y="5"/>
                  </a:lnTo>
                  <a:lnTo>
                    <a:pt x="348" y="5"/>
                  </a:lnTo>
                  <a:lnTo>
                    <a:pt x="344" y="7"/>
                  </a:lnTo>
                  <a:lnTo>
                    <a:pt x="341" y="9"/>
                  </a:lnTo>
                  <a:lnTo>
                    <a:pt x="337" y="11"/>
                  </a:lnTo>
                  <a:lnTo>
                    <a:pt x="333" y="13"/>
                  </a:lnTo>
                  <a:lnTo>
                    <a:pt x="329" y="15"/>
                  </a:lnTo>
                  <a:lnTo>
                    <a:pt x="323" y="19"/>
                  </a:lnTo>
                  <a:lnTo>
                    <a:pt x="320" y="21"/>
                  </a:lnTo>
                  <a:lnTo>
                    <a:pt x="314" y="22"/>
                  </a:lnTo>
                  <a:lnTo>
                    <a:pt x="310" y="24"/>
                  </a:lnTo>
                  <a:lnTo>
                    <a:pt x="304" y="26"/>
                  </a:lnTo>
                  <a:lnTo>
                    <a:pt x="301" y="30"/>
                  </a:lnTo>
                  <a:lnTo>
                    <a:pt x="295" y="32"/>
                  </a:lnTo>
                  <a:lnTo>
                    <a:pt x="291" y="36"/>
                  </a:lnTo>
                  <a:lnTo>
                    <a:pt x="287" y="38"/>
                  </a:lnTo>
                  <a:lnTo>
                    <a:pt x="282" y="41"/>
                  </a:lnTo>
                  <a:lnTo>
                    <a:pt x="278" y="43"/>
                  </a:lnTo>
                  <a:lnTo>
                    <a:pt x="272" y="47"/>
                  </a:lnTo>
                  <a:lnTo>
                    <a:pt x="268" y="49"/>
                  </a:lnTo>
                  <a:lnTo>
                    <a:pt x="266" y="53"/>
                  </a:lnTo>
                  <a:lnTo>
                    <a:pt x="259" y="59"/>
                  </a:lnTo>
                  <a:lnTo>
                    <a:pt x="253" y="64"/>
                  </a:lnTo>
                  <a:lnTo>
                    <a:pt x="249" y="70"/>
                  </a:lnTo>
                  <a:lnTo>
                    <a:pt x="245" y="78"/>
                  </a:lnTo>
                  <a:lnTo>
                    <a:pt x="244" y="83"/>
                  </a:lnTo>
                  <a:lnTo>
                    <a:pt x="244" y="89"/>
                  </a:lnTo>
                  <a:lnTo>
                    <a:pt x="242" y="95"/>
                  </a:lnTo>
                  <a:lnTo>
                    <a:pt x="244" y="100"/>
                  </a:lnTo>
                  <a:lnTo>
                    <a:pt x="244" y="106"/>
                  </a:lnTo>
                  <a:lnTo>
                    <a:pt x="245" y="112"/>
                  </a:lnTo>
                  <a:lnTo>
                    <a:pt x="245" y="116"/>
                  </a:lnTo>
                  <a:lnTo>
                    <a:pt x="249" y="119"/>
                  </a:lnTo>
                  <a:lnTo>
                    <a:pt x="249" y="121"/>
                  </a:lnTo>
                  <a:lnTo>
                    <a:pt x="253" y="125"/>
                  </a:lnTo>
                  <a:lnTo>
                    <a:pt x="257" y="129"/>
                  </a:lnTo>
                  <a:lnTo>
                    <a:pt x="257" y="133"/>
                  </a:lnTo>
                  <a:lnTo>
                    <a:pt x="0" y="211"/>
                  </a:lnTo>
                  <a:lnTo>
                    <a:pt x="72" y="264"/>
                  </a:lnTo>
                  <a:lnTo>
                    <a:pt x="318" y="197"/>
                  </a:lnTo>
                  <a:lnTo>
                    <a:pt x="316" y="195"/>
                  </a:lnTo>
                  <a:lnTo>
                    <a:pt x="316" y="195"/>
                  </a:lnTo>
                  <a:lnTo>
                    <a:pt x="314" y="192"/>
                  </a:lnTo>
                  <a:lnTo>
                    <a:pt x="314" y="188"/>
                  </a:lnTo>
                  <a:lnTo>
                    <a:pt x="312" y="184"/>
                  </a:lnTo>
                  <a:lnTo>
                    <a:pt x="310" y="176"/>
                  </a:lnTo>
                  <a:lnTo>
                    <a:pt x="308" y="171"/>
                  </a:lnTo>
                  <a:lnTo>
                    <a:pt x="308" y="163"/>
                  </a:lnTo>
                  <a:lnTo>
                    <a:pt x="306" y="155"/>
                  </a:lnTo>
                  <a:lnTo>
                    <a:pt x="304" y="148"/>
                  </a:lnTo>
                  <a:lnTo>
                    <a:pt x="304" y="142"/>
                  </a:lnTo>
                  <a:lnTo>
                    <a:pt x="304" y="138"/>
                  </a:lnTo>
                  <a:lnTo>
                    <a:pt x="304" y="133"/>
                  </a:lnTo>
                  <a:lnTo>
                    <a:pt x="304" y="129"/>
                  </a:lnTo>
                  <a:lnTo>
                    <a:pt x="304" y="125"/>
                  </a:lnTo>
                  <a:lnTo>
                    <a:pt x="304" y="119"/>
                  </a:lnTo>
                  <a:lnTo>
                    <a:pt x="304" y="116"/>
                  </a:lnTo>
                  <a:lnTo>
                    <a:pt x="304" y="112"/>
                  </a:lnTo>
                  <a:lnTo>
                    <a:pt x="304" y="106"/>
                  </a:lnTo>
                  <a:lnTo>
                    <a:pt x="306" y="102"/>
                  </a:lnTo>
                  <a:lnTo>
                    <a:pt x="306" y="97"/>
                  </a:lnTo>
                  <a:lnTo>
                    <a:pt x="308" y="93"/>
                  </a:lnTo>
                  <a:lnTo>
                    <a:pt x="308" y="87"/>
                  </a:lnTo>
                  <a:lnTo>
                    <a:pt x="310" y="81"/>
                  </a:lnTo>
                  <a:lnTo>
                    <a:pt x="310" y="78"/>
                  </a:lnTo>
                  <a:lnTo>
                    <a:pt x="312" y="72"/>
                  </a:lnTo>
                  <a:lnTo>
                    <a:pt x="314" y="68"/>
                  </a:lnTo>
                  <a:lnTo>
                    <a:pt x="316" y="64"/>
                  </a:lnTo>
                  <a:lnTo>
                    <a:pt x="318" y="60"/>
                  </a:lnTo>
                  <a:lnTo>
                    <a:pt x="320" y="57"/>
                  </a:lnTo>
                  <a:lnTo>
                    <a:pt x="325" y="49"/>
                  </a:lnTo>
                  <a:lnTo>
                    <a:pt x="329" y="40"/>
                  </a:lnTo>
                  <a:lnTo>
                    <a:pt x="335" y="34"/>
                  </a:lnTo>
                  <a:lnTo>
                    <a:pt x="341" y="26"/>
                  </a:lnTo>
                  <a:lnTo>
                    <a:pt x="344" y="21"/>
                  </a:lnTo>
                  <a:lnTo>
                    <a:pt x="350" y="15"/>
                  </a:lnTo>
                  <a:lnTo>
                    <a:pt x="354" y="9"/>
                  </a:lnTo>
                  <a:lnTo>
                    <a:pt x="358" y="7"/>
                  </a:lnTo>
                  <a:lnTo>
                    <a:pt x="363" y="2"/>
                  </a:lnTo>
                  <a:lnTo>
                    <a:pt x="365" y="0"/>
                  </a:lnTo>
                  <a:lnTo>
                    <a:pt x="365" y="0"/>
                  </a:lnTo>
                  <a:close/>
                </a:path>
              </a:pathLst>
            </a:custGeom>
            <a:solidFill>
              <a:srgbClr val="414B8B"/>
            </a:solidFill>
            <a:ln w="9525">
              <a:noFill/>
              <a:round/>
              <a:headEnd/>
              <a:tailEnd/>
            </a:ln>
          </p:spPr>
          <p:txBody>
            <a:bodyPr/>
            <a:lstStyle/>
            <a:p>
              <a:endParaRPr lang="en-US"/>
            </a:p>
          </p:txBody>
        </p:sp>
        <p:sp>
          <p:nvSpPr>
            <p:cNvPr id="717984" name="Freeform 160"/>
            <p:cNvSpPr>
              <a:spLocks/>
            </p:cNvSpPr>
            <p:nvPr/>
          </p:nvSpPr>
          <p:spPr bwMode="auto">
            <a:xfrm>
              <a:off x="3197" y="2283"/>
              <a:ext cx="252" cy="185"/>
            </a:xfrm>
            <a:custGeom>
              <a:avLst/>
              <a:gdLst/>
              <a:ahLst/>
              <a:cxnLst>
                <a:cxn ang="0">
                  <a:pos x="61" y="194"/>
                </a:cxn>
                <a:cxn ang="0">
                  <a:pos x="76" y="215"/>
                </a:cxn>
                <a:cxn ang="0">
                  <a:pos x="80" y="237"/>
                </a:cxn>
                <a:cxn ang="0">
                  <a:pos x="74" y="258"/>
                </a:cxn>
                <a:cxn ang="0">
                  <a:pos x="63" y="281"/>
                </a:cxn>
                <a:cxn ang="0">
                  <a:pos x="50" y="298"/>
                </a:cxn>
                <a:cxn ang="0">
                  <a:pos x="38" y="315"/>
                </a:cxn>
                <a:cxn ang="0">
                  <a:pos x="15" y="340"/>
                </a:cxn>
                <a:cxn ang="0">
                  <a:pos x="0" y="355"/>
                </a:cxn>
                <a:cxn ang="0">
                  <a:pos x="10" y="359"/>
                </a:cxn>
                <a:cxn ang="0">
                  <a:pos x="31" y="361"/>
                </a:cxn>
                <a:cxn ang="0">
                  <a:pos x="51" y="365"/>
                </a:cxn>
                <a:cxn ang="0">
                  <a:pos x="74" y="369"/>
                </a:cxn>
                <a:cxn ang="0">
                  <a:pos x="99" y="369"/>
                </a:cxn>
                <a:cxn ang="0">
                  <a:pos x="120" y="365"/>
                </a:cxn>
                <a:cxn ang="0">
                  <a:pos x="139" y="359"/>
                </a:cxn>
                <a:cxn ang="0">
                  <a:pos x="154" y="336"/>
                </a:cxn>
                <a:cxn ang="0">
                  <a:pos x="154" y="315"/>
                </a:cxn>
                <a:cxn ang="0">
                  <a:pos x="152" y="298"/>
                </a:cxn>
                <a:cxn ang="0">
                  <a:pos x="148" y="281"/>
                </a:cxn>
                <a:cxn ang="0">
                  <a:pos x="139" y="258"/>
                </a:cxn>
                <a:cxn ang="0">
                  <a:pos x="145" y="247"/>
                </a:cxn>
                <a:cxn ang="0">
                  <a:pos x="164" y="239"/>
                </a:cxn>
                <a:cxn ang="0">
                  <a:pos x="186" y="230"/>
                </a:cxn>
                <a:cxn ang="0">
                  <a:pos x="205" y="224"/>
                </a:cxn>
                <a:cxn ang="0">
                  <a:pos x="224" y="217"/>
                </a:cxn>
                <a:cxn ang="0">
                  <a:pos x="247" y="207"/>
                </a:cxn>
                <a:cxn ang="0">
                  <a:pos x="268" y="199"/>
                </a:cxn>
                <a:cxn ang="0">
                  <a:pos x="289" y="190"/>
                </a:cxn>
                <a:cxn ang="0">
                  <a:pos x="312" y="180"/>
                </a:cxn>
                <a:cxn ang="0">
                  <a:pos x="335" y="171"/>
                </a:cxn>
                <a:cxn ang="0">
                  <a:pos x="358" y="161"/>
                </a:cxn>
                <a:cxn ang="0">
                  <a:pos x="379" y="152"/>
                </a:cxn>
                <a:cxn ang="0">
                  <a:pos x="398" y="142"/>
                </a:cxn>
                <a:cxn ang="0">
                  <a:pos x="422" y="129"/>
                </a:cxn>
                <a:cxn ang="0">
                  <a:pos x="449" y="112"/>
                </a:cxn>
                <a:cxn ang="0">
                  <a:pos x="470" y="99"/>
                </a:cxn>
                <a:cxn ang="0">
                  <a:pos x="491" y="80"/>
                </a:cxn>
                <a:cxn ang="0">
                  <a:pos x="502" y="65"/>
                </a:cxn>
                <a:cxn ang="0">
                  <a:pos x="456" y="0"/>
                </a:cxn>
                <a:cxn ang="0">
                  <a:pos x="445" y="44"/>
                </a:cxn>
                <a:cxn ang="0">
                  <a:pos x="428" y="51"/>
                </a:cxn>
                <a:cxn ang="0">
                  <a:pos x="401" y="65"/>
                </a:cxn>
                <a:cxn ang="0">
                  <a:pos x="375" y="78"/>
                </a:cxn>
                <a:cxn ang="0">
                  <a:pos x="356" y="84"/>
                </a:cxn>
                <a:cxn ang="0">
                  <a:pos x="337" y="91"/>
                </a:cxn>
                <a:cxn ang="0">
                  <a:pos x="316" y="101"/>
                </a:cxn>
                <a:cxn ang="0">
                  <a:pos x="297" y="108"/>
                </a:cxn>
                <a:cxn ang="0">
                  <a:pos x="278" y="116"/>
                </a:cxn>
                <a:cxn ang="0">
                  <a:pos x="257" y="125"/>
                </a:cxn>
                <a:cxn ang="0">
                  <a:pos x="240" y="133"/>
                </a:cxn>
                <a:cxn ang="0">
                  <a:pos x="219" y="141"/>
                </a:cxn>
                <a:cxn ang="0">
                  <a:pos x="202" y="144"/>
                </a:cxn>
                <a:cxn ang="0">
                  <a:pos x="183" y="152"/>
                </a:cxn>
                <a:cxn ang="0">
                  <a:pos x="162" y="158"/>
                </a:cxn>
                <a:cxn ang="0">
                  <a:pos x="131" y="165"/>
                </a:cxn>
                <a:cxn ang="0">
                  <a:pos x="105" y="173"/>
                </a:cxn>
                <a:cxn ang="0">
                  <a:pos x="82" y="179"/>
                </a:cxn>
                <a:cxn ang="0">
                  <a:pos x="65" y="180"/>
                </a:cxn>
                <a:cxn ang="0">
                  <a:pos x="50" y="184"/>
                </a:cxn>
              </a:cxnLst>
              <a:rect l="0" t="0" r="r" b="b"/>
              <a:pathLst>
                <a:path w="504" h="369">
                  <a:moveTo>
                    <a:pt x="50" y="186"/>
                  </a:moveTo>
                  <a:lnTo>
                    <a:pt x="51" y="186"/>
                  </a:lnTo>
                  <a:lnTo>
                    <a:pt x="55" y="190"/>
                  </a:lnTo>
                  <a:lnTo>
                    <a:pt x="61" y="194"/>
                  </a:lnTo>
                  <a:lnTo>
                    <a:pt x="69" y="201"/>
                  </a:lnTo>
                  <a:lnTo>
                    <a:pt x="70" y="205"/>
                  </a:lnTo>
                  <a:lnTo>
                    <a:pt x="74" y="211"/>
                  </a:lnTo>
                  <a:lnTo>
                    <a:pt x="76" y="215"/>
                  </a:lnTo>
                  <a:lnTo>
                    <a:pt x="78" y="222"/>
                  </a:lnTo>
                  <a:lnTo>
                    <a:pt x="80" y="228"/>
                  </a:lnTo>
                  <a:lnTo>
                    <a:pt x="80" y="236"/>
                  </a:lnTo>
                  <a:lnTo>
                    <a:pt x="80" y="237"/>
                  </a:lnTo>
                  <a:lnTo>
                    <a:pt x="80" y="241"/>
                  </a:lnTo>
                  <a:lnTo>
                    <a:pt x="78" y="247"/>
                  </a:lnTo>
                  <a:lnTo>
                    <a:pt x="78" y="251"/>
                  </a:lnTo>
                  <a:lnTo>
                    <a:pt x="74" y="258"/>
                  </a:lnTo>
                  <a:lnTo>
                    <a:pt x="70" y="268"/>
                  </a:lnTo>
                  <a:lnTo>
                    <a:pt x="69" y="272"/>
                  </a:lnTo>
                  <a:lnTo>
                    <a:pt x="65" y="275"/>
                  </a:lnTo>
                  <a:lnTo>
                    <a:pt x="63" y="281"/>
                  </a:lnTo>
                  <a:lnTo>
                    <a:pt x="61" y="285"/>
                  </a:lnTo>
                  <a:lnTo>
                    <a:pt x="57" y="289"/>
                  </a:lnTo>
                  <a:lnTo>
                    <a:pt x="53" y="294"/>
                  </a:lnTo>
                  <a:lnTo>
                    <a:pt x="50" y="298"/>
                  </a:lnTo>
                  <a:lnTo>
                    <a:pt x="48" y="304"/>
                  </a:lnTo>
                  <a:lnTo>
                    <a:pt x="44" y="308"/>
                  </a:lnTo>
                  <a:lnTo>
                    <a:pt x="42" y="312"/>
                  </a:lnTo>
                  <a:lnTo>
                    <a:pt x="38" y="315"/>
                  </a:lnTo>
                  <a:lnTo>
                    <a:pt x="34" y="321"/>
                  </a:lnTo>
                  <a:lnTo>
                    <a:pt x="29" y="327"/>
                  </a:lnTo>
                  <a:lnTo>
                    <a:pt x="21" y="334"/>
                  </a:lnTo>
                  <a:lnTo>
                    <a:pt x="15" y="340"/>
                  </a:lnTo>
                  <a:lnTo>
                    <a:pt x="10" y="346"/>
                  </a:lnTo>
                  <a:lnTo>
                    <a:pt x="6" y="350"/>
                  </a:lnTo>
                  <a:lnTo>
                    <a:pt x="2" y="353"/>
                  </a:lnTo>
                  <a:lnTo>
                    <a:pt x="0" y="355"/>
                  </a:lnTo>
                  <a:lnTo>
                    <a:pt x="0" y="357"/>
                  </a:lnTo>
                  <a:lnTo>
                    <a:pt x="2" y="357"/>
                  </a:lnTo>
                  <a:lnTo>
                    <a:pt x="4" y="357"/>
                  </a:lnTo>
                  <a:lnTo>
                    <a:pt x="10" y="359"/>
                  </a:lnTo>
                  <a:lnTo>
                    <a:pt x="17" y="359"/>
                  </a:lnTo>
                  <a:lnTo>
                    <a:pt x="21" y="359"/>
                  </a:lnTo>
                  <a:lnTo>
                    <a:pt x="27" y="361"/>
                  </a:lnTo>
                  <a:lnTo>
                    <a:pt x="31" y="361"/>
                  </a:lnTo>
                  <a:lnTo>
                    <a:pt x="36" y="363"/>
                  </a:lnTo>
                  <a:lnTo>
                    <a:pt x="40" y="363"/>
                  </a:lnTo>
                  <a:lnTo>
                    <a:pt x="46" y="365"/>
                  </a:lnTo>
                  <a:lnTo>
                    <a:pt x="51" y="365"/>
                  </a:lnTo>
                  <a:lnTo>
                    <a:pt x="57" y="367"/>
                  </a:lnTo>
                  <a:lnTo>
                    <a:pt x="63" y="367"/>
                  </a:lnTo>
                  <a:lnTo>
                    <a:pt x="69" y="369"/>
                  </a:lnTo>
                  <a:lnTo>
                    <a:pt x="74" y="369"/>
                  </a:lnTo>
                  <a:lnTo>
                    <a:pt x="80" y="369"/>
                  </a:lnTo>
                  <a:lnTo>
                    <a:pt x="86" y="369"/>
                  </a:lnTo>
                  <a:lnTo>
                    <a:pt x="93" y="369"/>
                  </a:lnTo>
                  <a:lnTo>
                    <a:pt x="99" y="369"/>
                  </a:lnTo>
                  <a:lnTo>
                    <a:pt x="105" y="369"/>
                  </a:lnTo>
                  <a:lnTo>
                    <a:pt x="110" y="367"/>
                  </a:lnTo>
                  <a:lnTo>
                    <a:pt x="116" y="365"/>
                  </a:lnTo>
                  <a:lnTo>
                    <a:pt x="120" y="365"/>
                  </a:lnTo>
                  <a:lnTo>
                    <a:pt x="126" y="363"/>
                  </a:lnTo>
                  <a:lnTo>
                    <a:pt x="129" y="363"/>
                  </a:lnTo>
                  <a:lnTo>
                    <a:pt x="135" y="361"/>
                  </a:lnTo>
                  <a:lnTo>
                    <a:pt x="139" y="359"/>
                  </a:lnTo>
                  <a:lnTo>
                    <a:pt x="143" y="357"/>
                  </a:lnTo>
                  <a:lnTo>
                    <a:pt x="147" y="351"/>
                  </a:lnTo>
                  <a:lnTo>
                    <a:pt x="152" y="344"/>
                  </a:lnTo>
                  <a:lnTo>
                    <a:pt x="154" y="336"/>
                  </a:lnTo>
                  <a:lnTo>
                    <a:pt x="156" y="329"/>
                  </a:lnTo>
                  <a:lnTo>
                    <a:pt x="154" y="323"/>
                  </a:lnTo>
                  <a:lnTo>
                    <a:pt x="154" y="319"/>
                  </a:lnTo>
                  <a:lnTo>
                    <a:pt x="154" y="315"/>
                  </a:lnTo>
                  <a:lnTo>
                    <a:pt x="154" y="312"/>
                  </a:lnTo>
                  <a:lnTo>
                    <a:pt x="154" y="306"/>
                  </a:lnTo>
                  <a:lnTo>
                    <a:pt x="152" y="302"/>
                  </a:lnTo>
                  <a:lnTo>
                    <a:pt x="152" y="298"/>
                  </a:lnTo>
                  <a:lnTo>
                    <a:pt x="152" y="294"/>
                  </a:lnTo>
                  <a:lnTo>
                    <a:pt x="150" y="289"/>
                  </a:lnTo>
                  <a:lnTo>
                    <a:pt x="148" y="285"/>
                  </a:lnTo>
                  <a:lnTo>
                    <a:pt x="148" y="281"/>
                  </a:lnTo>
                  <a:lnTo>
                    <a:pt x="147" y="277"/>
                  </a:lnTo>
                  <a:lnTo>
                    <a:pt x="145" y="270"/>
                  </a:lnTo>
                  <a:lnTo>
                    <a:pt x="143" y="264"/>
                  </a:lnTo>
                  <a:lnTo>
                    <a:pt x="139" y="258"/>
                  </a:lnTo>
                  <a:lnTo>
                    <a:pt x="139" y="255"/>
                  </a:lnTo>
                  <a:lnTo>
                    <a:pt x="137" y="251"/>
                  </a:lnTo>
                  <a:lnTo>
                    <a:pt x="139" y="251"/>
                  </a:lnTo>
                  <a:lnTo>
                    <a:pt x="145" y="247"/>
                  </a:lnTo>
                  <a:lnTo>
                    <a:pt x="148" y="245"/>
                  </a:lnTo>
                  <a:lnTo>
                    <a:pt x="152" y="243"/>
                  </a:lnTo>
                  <a:lnTo>
                    <a:pt x="158" y="241"/>
                  </a:lnTo>
                  <a:lnTo>
                    <a:pt x="164" y="239"/>
                  </a:lnTo>
                  <a:lnTo>
                    <a:pt x="171" y="237"/>
                  </a:lnTo>
                  <a:lnTo>
                    <a:pt x="179" y="234"/>
                  </a:lnTo>
                  <a:lnTo>
                    <a:pt x="183" y="232"/>
                  </a:lnTo>
                  <a:lnTo>
                    <a:pt x="186" y="230"/>
                  </a:lnTo>
                  <a:lnTo>
                    <a:pt x="192" y="228"/>
                  </a:lnTo>
                  <a:lnTo>
                    <a:pt x="196" y="228"/>
                  </a:lnTo>
                  <a:lnTo>
                    <a:pt x="202" y="224"/>
                  </a:lnTo>
                  <a:lnTo>
                    <a:pt x="205" y="224"/>
                  </a:lnTo>
                  <a:lnTo>
                    <a:pt x="211" y="220"/>
                  </a:lnTo>
                  <a:lnTo>
                    <a:pt x="215" y="220"/>
                  </a:lnTo>
                  <a:lnTo>
                    <a:pt x="219" y="217"/>
                  </a:lnTo>
                  <a:lnTo>
                    <a:pt x="224" y="217"/>
                  </a:lnTo>
                  <a:lnTo>
                    <a:pt x="230" y="215"/>
                  </a:lnTo>
                  <a:lnTo>
                    <a:pt x="236" y="213"/>
                  </a:lnTo>
                  <a:lnTo>
                    <a:pt x="242" y="211"/>
                  </a:lnTo>
                  <a:lnTo>
                    <a:pt x="247" y="207"/>
                  </a:lnTo>
                  <a:lnTo>
                    <a:pt x="253" y="205"/>
                  </a:lnTo>
                  <a:lnTo>
                    <a:pt x="257" y="203"/>
                  </a:lnTo>
                  <a:lnTo>
                    <a:pt x="263" y="201"/>
                  </a:lnTo>
                  <a:lnTo>
                    <a:pt x="268" y="199"/>
                  </a:lnTo>
                  <a:lnTo>
                    <a:pt x="274" y="198"/>
                  </a:lnTo>
                  <a:lnTo>
                    <a:pt x="280" y="196"/>
                  </a:lnTo>
                  <a:lnTo>
                    <a:pt x="285" y="192"/>
                  </a:lnTo>
                  <a:lnTo>
                    <a:pt x="289" y="190"/>
                  </a:lnTo>
                  <a:lnTo>
                    <a:pt x="295" y="188"/>
                  </a:lnTo>
                  <a:lnTo>
                    <a:pt x="302" y="186"/>
                  </a:lnTo>
                  <a:lnTo>
                    <a:pt x="306" y="182"/>
                  </a:lnTo>
                  <a:lnTo>
                    <a:pt x="312" y="180"/>
                  </a:lnTo>
                  <a:lnTo>
                    <a:pt x="318" y="179"/>
                  </a:lnTo>
                  <a:lnTo>
                    <a:pt x="323" y="177"/>
                  </a:lnTo>
                  <a:lnTo>
                    <a:pt x="329" y="173"/>
                  </a:lnTo>
                  <a:lnTo>
                    <a:pt x="335" y="171"/>
                  </a:lnTo>
                  <a:lnTo>
                    <a:pt x="340" y="169"/>
                  </a:lnTo>
                  <a:lnTo>
                    <a:pt x="346" y="165"/>
                  </a:lnTo>
                  <a:lnTo>
                    <a:pt x="350" y="163"/>
                  </a:lnTo>
                  <a:lnTo>
                    <a:pt x="358" y="161"/>
                  </a:lnTo>
                  <a:lnTo>
                    <a:pt x="361" y="160"/>
                  </a:lnTo>
                  <a:lnTo>
                    <a:pt x="367" y="158"/>
                  </a:lnTo>
                  <a:lnTo>
                    <a:pt x="373" y="154"/>
                  </a:lnTo>
                  <a:lnTo>
                    <a:pt x="379" y="152"/>
                  </a:lnTo>
                  <a:lnTo>
                    <a:pt x="382" y="150"/>
                  </a:lnTo>
                  <a:lnTo>
                    <a:pt x="388" y="148"/>
                  </a:lnTo>
                  <a:lnTo>
                    <a:pt x="392" y="144"/>
                  </a:lnTo>
                  <a:lnTo>
                    <a:pt x="398" y="142"/>
                  </a:lnTo>
                  <a:lnTo>
                    <a:pt x="401" y="141"/>
                  </a:lnTo>
                  <a:lnTo>
                    <a:pt x="407" y="139"/>
                  </a:lnTo>
                  <a:lnTo>
                    <a:pt x="413" y="135"/>
                  </a:lnTo>
                  <a:lnTo>
                    <a:pt x="422" y="129"/>
                  </a:lnTo>
                  <a:lnTo>
                    <a:pt x="428" y="125"/>
                  </a:lnTo>
                  <a:lnTo>
                    <a:pt x="436" y="120"/>
                  </a:lnTo>
                  <a:lnTo>
                    <a:pt x="441" y="116"/>
                  </a:lnTo>
                  <a:lnTo>
                    <a:pt x="449" y="112"/>
                  </a:lnTo>
                  <a:lnTo>
                    <a:pt x="453" y="108"/>
                  </a:lnTo>
                  <a:lnTo>
                    <a:pt x="460" y="104"/>
                  </a:lnTo>
                  <a:lnTo>
                    <a:pt x="464" y="101"/>
                  </a:lnTo>
                  <a:lnTo>
                    <a:pt x="470" y="99"/>
                  </a:lnTo>
                  <a:lnTo>
                    <a:pt x="474" y="93"/>
                  </a:lnTo>
                  <a:lnTo>
                    <a:pt x="477" y="91"/>
                  </a:lnTo>
                  <a:lnTo>
                    <a:pt x="483" y="85"/>
                  </a:lnTo>
                  <a:lnTo>
                    <a:pt x="491" y="80"/>
                  </a:lnTo>
                  <a:lnTo>
                    <a:pt x="494" y="76"/>
                  </a:lnTo>
                  <a:lnTo>
                    <a:pt x="496" y="72"/>
                  </a:lnTo>
                  <a:lnTo>
                    <a:pt x="500" y="68"/>
                  </a:lnTo>
                  <a:lnTo>
                    <a:pt x="502" y="65"/>
                  </a:lnTo>
                  <a:lnTo>
                    <a:pt x="504" y="61"/>
                  </a:lnTo>
                  <a:lnTo>
                    <a:pt x="504" y="61"/>
                  </a:lnTo>
                  <a:lnTo>
                    <a:pt x="489" y="13"/>
                  </a:lnTo>
                  <a:lnTo>
                    <a:pt x="456" y="0"/>
                  </a:lnTo>
                  <a:lnTo>
                    <a:pt x="456" y="40"/>
                  </a:lnTo>
                  <a:lnTo>
                    <a:pt x="453" y="40"/>
                  </a:lnTo>
                  <a:lnTo>
                    <a:pt x="449" y="42"/>
                  </a:lnTo>
                  <a:lnTo>
                    <a:pt x="445" y="44"/>
                  </a:lnTo>
                  <a:lnTo>
                    <a:pt x="443" y="46"/>
                  </a:lnTo>
                  <a:lnTo>
                    <a:pt x="437" y="47"/>
                  </a:lnTo>
                  <a:lnTo>
                    <a:pt x="434" y="49"/>
                  </a:lnTo>
                  <a:lnTo>
                    <a:pt x="428" y="51"/>
                  </a:lnTo>
                  <a:lnTo>
                    <a:pt x="422" y="55"/>
                  </a:lnTo>
                  <a:lnTo>
                    <a:pt x="415" y="57"/>
                  </a:lnTo>
                  <a:lnTo>
                    <a:pt x="409" y="61"/>
                  </a:lnTo>
                  <a:lnTo>
                    <a:pt x="401" y="65"/>
                  </a:lnTo>
                  <a:lnTo>
                    <a:pt x="394" y="68"/>
                  </a:lnTo>
                  <a:lnTo>
                    <a:pt x="386" y="70"/>
                  </a:lnTo>
                  <a:lnTo>
                    <a:pt x="379" y="76"/>
                  </a:lnTo>
                  <a:lnTo>
                    <a:pt x="375" y="78"/>
                  </a:lnTo>
                  <a:lnTo>
                    <a:pt x="369" y="78"/>
                  </a:lnTo>
                  <a:lnTo>
                    <a:pt x="365" y="80"/>
                  </a:lnTo>
                  <a:lnTo>
                    <a:pt x="359" y="82"/>
                  </a:lnTo>
                  <a:lnTo>
                    <a:pt x="356" y="84"/>
                  </a:lnTo>
                  <a:lnTo>
                    <a:pt x="350" y="85"/>
                  </a:lnTo>
                  <a:lnTo>
                    <a:pt x="346" y="87"/>
                  </a:lnTo>
                  <a:lnTo>
                    <a:pt x="340" y="89"/>
                  </a:lnTo>
                  <a:lnTo>
                    <a:pt x="337" y="91"/>
                  </a:lnTo>
                  <a:lnTo>
                    <a:pt x="331" y="93"/>
                  </a:lnTo>
                  <a:lnTo>
                    <a:pt x="327" y="95"/>
                  </a:lnTo>
                  <a:lnTo>
                    <a:pt x="321" y="99"/>
                  </a:lnTo>
                  <a:lnTo>
                    <a:pt x="316" y="101"/>
                  </a:lnTo>
                  <a:lnTo>
                    <a:pt x="312" y="103"/>
                  </a:lnTo>
                  <a:lnTo>
                    <a:pt x="306" y="104"/>
                  </a:lnTo>
                  <a:lnTo>
                    <a:pt x="302" y="106"/>
                  </a:lnTo>
                  <a:lnTo>
                    <a:pt x="297" y="108"/>
                  </a:lnTo>
                  <a:lnTo>
                    <a:pt x="291" y="110"/>
                  </a:lnTo>
                  <a:lnTo>
                    <a:pt x="287" y="112"/>
                  </a:lnTo>
                  <a:lnTo>
                    <a:pt x="283" y="116"/>
                  </a:lnTo>
                  <a:lnTo>
                    <a:pt x="278" y="116"/>
                  </a:lnTo>
                  <a:lnTo>
                    <a:pt x="272" y="120"/>
                  </a:lnTo>
                  <a:lnTo>
                    <a:pt x="268" y="122"/>
                  </a:lnTo>
                  <a:lnTo>
                    <a:pt x="263" y="123"/>
                  </a:lnTo>
                  <a:lnTo>
                    <a:pt x="257" y="125"/>
                  </a:lnTo>
                  <a:lnTo>
                    <a:pt x="253" y="127"/>
                  </a:lnTo>
                  <a:lnTo>
                    <a:pt x="249" y="129"/>
                  </a:lnTo>
                  <a:lnTo>
                    <a:pt x="243" y="131"/>
                  </a:lnTo>
                  <a:lnTo>
                    <a:pt x="240" y="133"/>
                  </a:lnTo>
                  <a:lnTo>
                    <a:pt x="234" y="135"/>
                  </a:lnTo>
                  <a:lnTo>
                    <a:pt x="230" y="137"/>
                  </a:lnTo>
                  <a:lnTo>
                    <a:pt x="224" y="139"/>
                  </a:lnTo>
                  <a:lnTo>
                    <a:pt x="219" y="141"/>
                  </a:lnTo>
                  <a:lnTo>
                    <a:pt x="215" y="141"/>
                  </a:lnTo>
                  <a:lnTo>
                    <a:pt x="211" y="142"/>
                  </a:lnTo>
                  <a:lnTo>
                    <a:pt x="205" y="144"/>
                  </a:lnTo>
                  <a:lnTo>
                    <a:pt x="202" y="144"/>
                  </a:lnTo>
                  <a:lnTo>
                    <a:pt x="196" y="148"/>
                  </a:lnTo>
                  <a:lnTo>
                    <a:pt x="192" y="148"/>
                  </a:lnTo>
                  <a:lnTo>
                    <a:pt x="188" y="150"/>
                  </a:lnTo>
                  <a:lnTo>
                    <a:pt x="183" y="152"/>
                  </a:lnTo>
                  <a:lnTo>
                    <a:pt x="179" y="154"/>
                  </a:lnTo>
                  <a:lnTo>
                    <a:pt x="173" y="154"/>
                  </a:lnTo>
                  <a:lnTo>
                    <a:pt x="169" y="156"/>
                  </a:lnTo>
                  <a:lnTo>
                    <a:pt x="162" y="158"/>
                  </a:lnTo>
                  <a:lnTo>
                    <a:pt x="154" y="161"/>
                  </a:lnTo>
                  <a:lnTo>
                    <a:pt x="147" y="161"/>
                  </a:lnTo>
                  <a:lnTo>
                    <a:pt x="139" y="165"/>
                  </a:lnTo>
                  <a:lnTo>
                    <a:pt x="131" y="165"/>
                  </a:lnTo>
                  <a:lnTo>
                    <a:pt x="124" y="169"/>
                  </a:lnTo>
                  <a:lnTo>
                    <a:pt x="118" y="171"/>
                  </a:lnTo>
                  <a:lnTo>
                    <a:pt x="110" y="171"/>
                  </a:lnTo>
                  <a:lnTo>
                    <a:pt x="105" y="173"/>
                  </a:lnTo>
                  <a:lnTo>
                    <a:pt x="99" y="175"/>
                  </a:lnTo>
                  <a:lnTo>
                    <a:pt x="93" y="177"/>
                  </a:lnTo>
                  <a:lnTo>
                    <a:pt x="88" y="177"/>
                  </a:lnTo>
                  <a:lnTo>
                    <a:pt x="82" y="179"/>
                  </a:lnTo>
                  <a:lnTo>
                    <a:pt x="78" y="179"/>
                  </a:lnTo>
                  <a:lnTo>
                    <a:pt x="72" y="179"/>
                  </a:lnTo>
                  <a:lnTo>
                    <a:pt x="69" y="180"/>
                  </a:lnTo>
                  <a:lnTo>
                    <a:pt x="65" y="180"/>
                  </a:lnTo>
                  <a:lnTo>
                    <a:pt x="63" y="182"/>
                  </a:lnTo>
                  <a:lnTo>
                    <a:pt x="55" y="182"/>
                  </a:lnTo>
                  <a:lnTo>
                    <a:pt x="51" y="184"/>
                  </a:lnTo>
                  <a:lnTo>
                    <a:pt x="50" y="184"/>
                  </a:lnTo>
                  <a:lnTo>
                    <a:pt x="50" y="186"/>
                  </a:lnTo>
                  <a:lnTo>
                    <a:pt x="50" y="186"/>
                  </a:lnTo>
                  <a:close/>
                </a:path>
              </a:pathLst>
            </a:custGeom>
            <a:solidFill>
              <a:srgbClr val="414B8B"/>
            </a:solidFill>
            <a:ln w="9525">
              <a:noFill/>
              <a:round/>
              <a:headEnd/>
              <a:tailEnd/>
            </a:ln>
          </p:spPr>
          <p:txBody>
            <a:bodyPr/>
            <a:lstStyle/>
            <a:p>
              <a:endParaRPr lang="en-US"/>
            </a:p>
          </p:txBody>
        </p:sp>
        <p:sp>
          <p:nvSpPr>
            <p:cNvPr id="717985" name="Freeform 161"/>
            <p:cNvSpPr>
              <a:spLocks/>
            </p:cNvSpPr>
            <p:nvPr/>
          </p:nvSpPr>
          <p:spPr bwMode="auto">
            <a:xfrm>
              <a:off x="2526" y="2633"/>
              <a:ext cx="120" cy="196"/>
            </a:xfrm>
            <a:custGeom>
              <a:avLst/>
              <a:gdLst/>
              <a:ahLst/>
              <a:cxnLst>
                <a:cxn ang="0">
                  <a:pos x="195" y="6"/>
                </a:cxn>
                <a:cxn ang="0">
                  <a:pos x="188" y="19"/>
                </a:cxn>
                <a:cxn ang="0">
                  <a:pos x="178" y="38"/>
                </a:cxn>
                <a:cxn ang="0">
                  <a:pos x="171" y="50"/>
                </a:cxn>
                <a:cxn ang="0">
                  <a:pos x="163" y="63"/>
                </a:cxn>
                <a:cxn ang="0">
                  <a:pos x="156" y="78"/>
                </a:cxn>
                <a:cxn ang="0">
                  <a:pos x="146" y="93"/>
                </a:cxn>
                <a:cxn ang="0">
                  <a:pos x="137" y="110"/>
                </a:cxn>
                <a:cxn ang="0">
                  <a:pos x="125" y="127"/>
                </a:cxn>
                <a:cxn ang="0">
                  <a:pos x="116" y="145"/>
                </a:cxn>
                <a:cxn ang="0">
                  <a:pos x="104" y="162"/>
                </a:cxn>
                <a:cxn ang="0">
                  <a:pos x="95" y="179"/>
                </a:cxn>
                <a:cxn ang="0">
                  <a:pos x="85" y="194"/>
                </a:cxn>
                <a:cxn ang="0">
                  <a:pos x="74" y="211"/>
                </a:cxn>
                <a:cxn ang="0">
                  <a:pos x="64" y="230"/>
                </a:cxn>
                <a:cxn ang="0">
                  <a:pos x="64" y="234"/>
                </a:cxn>
                <a:cxn ang="0">
                  <a:pos x="78" y="240"/>
                </a:cxn>
                <a:cxn ang="0">
                  <a:pos x="95" y="251"/>
                </a:cxn>
                <a:cxn ang="0">
                  <a:pos x="110" y="264"/>
                </a:cxn>
                <a:cxn ang="0">
                  <a:pos x="121" y="281"/>
                </a:cxn>
                <a:cxn ang="0">
                  <a:pos x="119" y="297"/>
                </a:cxn>
                <a:cxn ang="0">
                  <a:pos x="104" y="312"/>
                </a:cxn>
                <a:cxn ang="0">
                  <a:pos x="81" y="325"/>
                </a:cxn>
                <a:cxn ang="0">
                  <a:pos x="59" y="335"/>
                </a:cxn>
                <a:cxn ang="0">
                  <a:pos x="41" y="342"/>
                </a:cxn>
                <a:cxn ang="0">
                  <a:pos x="34" y="346"/>
                </a:cxn>
                <a:cxn ang="0">
                  <a:pos x="3" y="359"/>
                </a:cxn>
                <a:cxn ang="0">
                  <a:pos x="11" y="371"/>
                </a:cxn>
                <a:cxn ang="0">
                  <a:pos x="24" y="382"/>
                </a:cxn>
                <a:cxn ang="0">
                  <a:pos x="43" y="390"/>
                </a:cxn>
                <a:cxn ang="0">
                  <a:pos x="59" y="392"/>
                </a:cxn>
                <a:cxn ang="0">
                  <a:pos x="72" y="390"/>
                </a:cxn>
                <a:cxn ang="0">
                  <a:pos x="87" y="384"/>
                </a:cxn>
                <a:cxn ang="0">
                  <a:pos x="102" y="374"/>
                </a:cxn>
                <a:cxn ang="0">
                  <a:pos x="118" y="365"/>
                </a:cxn>
                <a:cxn ang="0">
                  <a:pos x="133" y="354"/>
                </a:cxn>
                <a:cxn ang="0">
                  <a:pos x="148" y="344"/>
                </a:cxn>
                <a:cxn ang="0">
                  <a:pos x="159" y="333"/>
                </a:cxn>
                <a:cxn ang="0">
                  <a:pos x="178" y="317"/>
                </a:cxn>
                <a:cxn ang="0">
                  <a:pos x="188" y="306"/>
                </a:cxn>
                <a:cxn ang="0">
                  <a:pos x="190" y="298"/>
                </a:cxn>
                <a:cxn ang="0">
                  <a:pos x="188" y="285"/>
                </a:cxn>
                <a:cxn ang="0">
                  <a:pos x="186" y="272"/>
                </a:cxn>
                <a:cxn ang="0">
                  <a:pos x="182" y="255"/>
                </a:cxn>
                <a:cxn ang="0">
                  <a:pos x="176" y="238"/>
                </a:cxn>
                <a:cxn ang="0">
                  <a:pos x="167" y="224"/>
                </a:cxn>
                <a:cxn ang="0">
                  <a:pos x="152" y="205"/>
                </a:cxn>
                <a:cxn ang="0">
                  <a:pos x="137" y="194"/>
                </a:cxn>
                <a:cxn ang="0">
                  <a:pos x="199" y="0"/>
                </a:cxn>
              </a:cxnLst>
              <a:rect l="0" t="0" r="r" b="b"/>
              <a:pathLst>
                <a:path w="239" h="392">
                  <a:moveTo>
                    <a:pt x="199" y="0"/>
                  </a:moveTo>
                  <a:lnTo>
                    <a:pt x="199" y="2"/>
                  </a:lnTo>
                  <a:lnTo>
                    <a:pt x="195" y="6"/>
                  </a:lnTo>
                  <a:lnTo>
                    <a:pt x="194" y="10"/>
                  </a:lnTo>
                  <a:lnTo>
                    <a:pt x="190" y="13"/>
                  </a:lnTo>
                  <a:lnTo>
                    <a:pt x="188" y="19"/>
                  </a:lnTo>
                  <a:lnTo>
                    <a:pt x="186" y="25"/>
                  </a:lnTo>
                  <a:lnTo>
                    <a:pt x="182" y="31"/>
                  </a:lnTo>
                  <a:lnTo>
                    <a:pt x="178" y="38"/>
                  </a:lnTo>
                  <a:lnTo>
                    <a:pt x="175" y="42"/>
                  </a:lnTo>
                  <a:lnTo>
                    <a:pt x="173" y="46"/>
                  </a:lnTo>
                  <a:lnTo>
                    <a:pt x="171" y="50"/>
                  </a:lnTo>
                  <a:lnTo>
                    <a:pt x="169" y="55"/>
                  </a:lnTo>
                  <a:lnTo>
                    <a:pt x="167" y="59"/>
                  </a:lnTo>
                  <a:lnTo>
                    <a:pt x="163" y="63"/>
                  </a:lnTo>
                  <a:lnTo>
                    <a:pt x="161" y="67"/>
                  </a:lnTo>
                  <a:lnTo>
                    <a:pt x="157" y="72"/>
                  </a:lnTo>
                  <a:lnTo>
                    <a:pt x="156" y="78"/>
                  </a:lnTo>
                  <a:lnTo>
                    <a:pt x="152" y="82"/>
                  </a:lnTo>
                  <a:lnTo>
                    <a:pt x="150" y="88"/>
                  </a:lnTo>
                  <a:lnTo>
                    <a:pt x="146" y="93"/>
                  </a:lnTo>
                  <a:lnTo>
                    <a:pt x="142" y="99"/>
                  </a:lnTo>
                  <a:lnTo>
                    <a:pt x="140" y="105"/>
                  </a:lnTo>
                  <a:lnTo>
                    <a:pt x="137" y="110"/>
                  </a:lnTo>
                  <a:lnTo>
                    <a:pt x="133" y="116"/>
                  </a:lnTo>
                  <a:lnTo>
                    <a:pt x="129" y="120"/>
                  </a:lnTo>
                  <a:lnTo>
                    <a:pt x="125" y="127"/>
                  </a:lnTo>
                  <a:lnTo>
                    <a:pt x="121" y="133"/>
                  </a:lnTo>
                  <a:lnTo>
                    <a:pt x="119" y="139"/>
                  </a:lnTo>
                  <a:lnTo>
                    <a:pt x="116" y="145"/>
                  </a:lnTo>
                  <a:lnTo>
                    <a:pt x="112" y="150"/>
                  </a:lnTo>
                  <a:lnTo>
                    <a:pt x="108" y="156"/>
                  </a:lnTo>
                  <a:lnTo>
                    <a:pt x="104" y="162"/>
                  </a:lnTo>
                  <a:lnTo>
                    <a:pt x="100" y="167"/>
                  </a:lnTo>
                  <a:lnTo>
                    <a:pt x="99" y="173"/>
                  </a:lnTo>
                  <a:lnTo>
                    <a:pt x="95" y="179"/>
                  </a:lnTo>
                  <a:lnTo>
                    <a:pt x="91" y="184"/>
                  </a:lnTo>
                  <a:lnTo>
                    <a:pt x="87" y="190"/>
                  </a:lnTo>
                  <a:lnTo>
                    <a:pt x="85" y="194"/>
                  </a:lnTo>
                  <a:lnTo>
                    <a:pt x="81" y="200"/>
                  </a:lnTo>
                  <a:lnTo>
                    <a:pt x="80" y="203"/>
                  </a:lnTo>
                  <a:lnTo>
                    <a:pt x="74" y="211"/>
                  </a:lnTo>
                  <a:lnTo>
                    <a:pt x="70" y="219"/>
                  </a:lnTo>
                  <a:lnTo>
                    <a:pt x="66" y="224"/>
                  </a:lnTo>
                  <a:lnTo>
                    <a:pt x="64" y="230"/>
                  </a:lnTo>
                  <a:lnTo>
                    <a:pt x="62" y="232"/>
                  </a:lnTo>
                  <a:lnTo>
                    <a:pt x="62" y="232"/>
                  </a:lnTo>
                  <a:lnTo>
                    <a:pt x="64" y="234"/>
                  </a:lnTo>
                  <a:lnTo>
                    <a:pt x="68" y="234"/>
                  </a:lnTo>
                  <a:lnTo>
                    <a:pt x="74" y="238"/>
                  </a:lnTo>
                  <a:lnTo>
                    <a:pt x="78" y="240"/>
                  </a:lnTo>
                  <a:lnTo>
                    <a:pt x="81" y="243"/>
                  </a:lnTo>
                  <a:lnTo>
                    <a:pt x="89" y="247"/>
                  </a:lnTo>
                  <a:lnTo>
                    <a:pt x="95" y="251"/>
                  </a:lnTo>
                  <a:lnTo>
                    <a:pt x="100" y="255"/>
                  </a:lnTo>
                  <a:lnTo>
                    <a:pt x="106" y="260"/>
                  </a:lnTo>
                  <a:lnTo>
                    <a:pt x="110" y="264"/>
                  </a:lnTo>
                  <a:lnTo>
                    <a:pt x="116" y="270"/>
                  </a:lnTo>
                  <a:lnTo>
                    <a:pt x="119" y="276"/>
                  </a:lnTo>
                  <a:lnTo>
                    <a:pt x="121" y="281"/>
                  </a:lnTo>
                  <a:lnTo>
                    <a:pt x="123" y="285"/>
                  </a:lnTo>
                  <a:lnTo>
                    <a:pt x="123" y="293"/>
                  </a:lnTo>
                  <a:lnTo>
                    <a:pt x="119" y="297"/>
                  </a:lnTo>
                  <a:lnTo>
                    <a:pt x="116" y="302"/>
                  </a:lnTo>
                  <a:lnTo>
                    <a:pt x="112" y="306"/>
                  </a:lnTo>
                  <a:lnTo>
                    <a:pt x="104" y="312"/>
                  </a:lnTo>
                  <a:lnTo>
                    <a:pt x="97" y="316"/>
                  </a:lnTo>
                  <a:lnTo>
                    <a:pt x="89" y="321"/>
                  </a:lnTo>
                  <a:lnTo>
                    <a:pt x="81" y="325"/>
                  </a:lnTo>
                  <a:lnTo>
                    <a:pt x="76" y="329"/>
                  </a:lnTo>
                  <a:lnTo>
                    <a:pt x="66" y="333"/>
                  </a:lnTo>
                  <a:lnTo>
                    <a:pt x="59" y="335"/>
                  </a:lnTo>
                  <a:lnTo>
                    <a:pt x="51" y="338"/>
                  </a:lnTo>
                  <a:lnTo>
                    <a:pt x="45" y="340"/>
                  </a:lnTo>
                  <a:lnTo>
                    <a:pt x="41" y="342"/>
                  </a:lnTo>
                  <a:lnTo>
                    <a:pt x="38" y="344"/>
                  </a:lnTo>
                  <a:lnTo>
                    <a:pt x="34" y="344"/>
                  </a:lnTo>
                  <a:lnTo>
                    <a:pt x="34" y="346"/>
                  </a:lnTo>
                  <a:lnTo>
                    <a:pt x="0" y="352"/>
                  </a:lnTo>
                  <a:lnTo>
                    <a:pt x="0" y="354"/>
                  </a:lnTo>
                  <a:lnTo>
                    <a:pt x="3" y="359"/>
                  </a:lnTo>
                  <a:lnTo>
                    <a:pt x="5" y="361"/>
                  </a:lnTo>
                  <a:lnTo>
                    <a:pt x="7" y="367"/>
                  </a:lnTo>
                  <a:lnTo>
                    <a:pt x="11" y="371"/>
                  </a:lnTo>
                  <a:lnTo>
                    <a:pt x="15" y="376"/>
                  </a:lnTo>
                  <a:lnTo>
                    <a:pt x="19" y="378"/>
                  </a:lnTo>
                  <a:lnTo>
                    <a:pt x="24" y="382"/>
                  </a:lnTo>
                  <a:lnTo>
                    <a:pt x="30" y="386"/>
                  </a:lnTo>
                  <a:lnTo>
                    <a:pt x="38" y="390"/>
                  </a:lnTo>
                  <a:lnTo>
                    <a:pt x="43" y="390"/>
                  </a:lnTo>
                  <a:lnTo>
                    <a:pt x="51" y="392"/>
                  </a:lnTo>
                  <a:lnTo>
                    <a:pt x="55" y="392"/>
                  </a:lnTo>
                  <a:lnTo>
                    <a:pt x="59" y="392"/>
                  </a:lnTo>
                  <a:lnTo>
                    <a:pt x="64" y="392"/>
                  </a:lnTo>
                  <a:lnTo>
                    <a:pt x="68" y="392"/>
                  </a:lnTo>
                  <a:lnTo>
                    <a:pt x="72" y="390"/>
                  </a:lnTo>
                  <a:lnTo>
                    <a:pt x="78" y="388"/>
                  </a:lnTo>
                  <a:lnTo>
                    <a:pt x="81" y="386"/>
                  </a:lnTo>
                  <a:lnTo>
                    <a:pt x="87" y="384"/>
                  </a:lnTo>
                  <a:lnTo>
                    <a:pt x="91" y="380"/>
                  </a:lnTo>
                  <a:lnTo>
                    <a:pt x="97" y="378"/>
                  </a:lnTo>
                  <a:lnTo>
                    <a:pt x="102" y="374"/>
                  </a:lnTo>
                  <a:lnTo>
                    <a:pt x="106" y="373"/>
                  </a:lnTo>
                  <a:lnTo>
                    <a:pt x="112" y="369"/>
                  </a:lnTo>
                  <a:lnTo>
                    <a:pt x="118" y="365"/>
                  </a:lnTo>
                  <a:lnTo>
                    <a:pt x="121" y="361"/>
                  </a:lnTo>
                  <a:lnTo>
                    <a:pt x="127" y="357"/>
                  </a:lnTo>
                  <a:lnTo>
                    <a:pt x="133" y="354"/>
                  </a:lnTo>
                  <a:lnTo>
                    <a:pt x="137" y="352"/>
                  </a:lnTo>
                  <a:lnTo>
                    <a:pt x="142" y="348"/>
                  </a:lnTo>
                  <a:lnTo>
                    <a:pt x="148" y="344"/>
                  </a:lnTo>
                  <a:lnTo>
                    <a:pt x="152" y="340"/>
                  </a:lnTo>
                  <a:lnTo>
                    <a:pt x="156" y="336"/>
                  </a:lnTo>
                  <a:lnTo>
                    <a:pt x="159" y="333"/>
                  </a:lnTo>
                  <a:lnTo>
                    <a:pt x="165" y="329"/>
                  </a:lnTo>
                  <a:lnTo>
                    <a:pt x="171" y="323"/>
                  </a:lnTo>
                  <a:lnTo>
                    <a:pt x="178" y="317"/>
                  </a:lnTo>
                  <a:lnTo>
                    <a:pt x="182" y="312"/>
                  </a:lnTo>
                  <a:lnTo>
                    <a:pt x="186" y="308"/>
                  </a:lnTo>
                  <a:lnTo>
                    <a:pt x="188" y="306"/>
                  </a:lnTo>
                  <a:lnTo>
                    <a:pt x="190" y="306"/>
                  </a:lnTo>
                  <a:lnTo>
                    <a:pt x="190" y="302"/>
                  </a:lnTo>
                  <a:lnTo>
                    <a:pt x="190" y="298"/>
                  </a:lnTo>
                  <a:lnTo>
                    <a:pt x="188" y="295"/>
                  </a:lnTo>
                  <a:lnTo>
                    <a:pt x="188" y="291"/>
                  </a:lnTo>
                  <a:lnTo>
                    <a:pt x="188" y="285"/>
                  </a:lnTo>
                  <a:lnTo>
                    <a:pt x="188" y="281"/>
                  </a:lnTo>
                  <a:lnTo>
                    <a:pt x="186" y="276"/>
                  </a:lnTo>
                  <a:lnTo>
                    <a:pt x="186" y="272"/>
                  </a:lnTo>
                  <a:lnTo>
                    <a:pt x="184" y="266"/>
                  </a:lnTo>
                  <a:lnTo>
                    <a:pt x="182" y="260"/>
                  </a:lnTo>
                  <a:lnTo>
                    <a:pt x="182" y="255"/>
                  </a:lnTo>
                  <a:lnTo>
                    <a:pt x="180" y="249"/>
                  </a:lnTo>
                  <a:lnTo>
                    <a:pt x="178" y="243"/>
                  </a:lnTo>
                  <a:lnTo>
                    <a:pt x="176" y="238"/>
                  </a:lnTo>
                  <a:lnTo>
                    <a:pt x="173" y="234"/>
                  </a:lnTo>
                  <a:lnTo>
                    <a:pt x="169" y="228"/>
                  </a:lnTo>
                  <a:lnTo>
                    <a:pt x="167" y="224"/>
                  </a:lnTo>
                  <a:lnTo>
                    <a:pt x="165" y="221"/>
                  </a:lnTo>
                  <a:lnTo>
                    <a:pt x="157" y="213"/>
                  </a:lnTo>
                  <a:lnTo>
                    <a:pt x="152" y="205"/>
                  </a:lnTo>
                  <a:lnTo>
                    <a:pt x="144" y="200"/>
                  </a:lnTo>
                  <a:lnTo>
                    <a:pt x="140" y="196"/>
                  </a:lnTo>
                  <a:lnTo>
                    <a:pt x="137" y="194"/>
                  </a:lnTo>
                  <a:lnTo>
                    <a:pt x="137" y="194"/>
                  </a:lnTo>
                  <a:lnTo>
                    <a:pt x="239" y="21"/>
                  </a:lnTo>
                  <a:lnTo>
                    <a:pt x="199" y="0"/>
                  </a:lnTo>
                  <a:lnTo>
                    <a:pt x="199" y="0"/>
                  </a:lnTo>
                  <a:close/>
                </a:path>
              </a:pathLst>
            </a:custGeom>
            <a:solidFill>
              <a:srgbClr val="414B8B"/>
            </a:solidFill>
            <a:ln w="9525">
              <a:noFill/>
              <a:round/>
              <a:headEnd/>
              <a:tailEnd/>
            </a:ln>
          </p:spPr>
          <p:txBody>
            <a:bodyPr/>
            <a:lstStyle/>
            <a:p>
              <a:endParaRPr lang="en-US"/>
            </a:p>
          </p:txBody>
        </p:sp>
        <p:sp>
          <p:nvSpPr>
            <p:cNvPr id="717986" name="Freeform 162"/>
            <p:cNvSpPr>
              <a:spLocks/>
            </p:cNvSpPr>
            <p:nvPr/>
          </p:nvSpPr>
          <p:spPr bwMode="auto">
            <a:xfrm>
              <a:off x="2605" y="2650"/>
              <a:ext cx="104" cy="123"/>
            </a:xfrm>
            <a:custGeom>
              <a:avLst/>
              <a:gdLst/>
              <a:ahLst/>
              <a:cxnLst>
                <a:cxn ang="0">
                  <a:pos x="151" y="0"/>
                </a:cxn>
                <a:cxn ang="0">
                  <a:pos x="0" y="192"/>
                </a:cxn>
                <a:cxn ang="0">
                  <a:pos x="14" y="245"/>
                </a:cxn>
                <a:cxn ang="0">
                  <a:pos x="210" y="46"/>
                </a:cxn>
                <a:cxn ang="0">
                  <a:pos x="151" y="0"/>
                </a:cxn>
                <a:cxn ang="0">
                  <a:pos x="151" y="0"/>
                </a:cxn>
              </a:cxnLst>
              <a:rect l="0" t="0" r="r" b="b"/>
              <a:pathLst>
                <a:path w="210" h="245">
                  <a:moveTo>
                    <a:pt x="151" y="0"/>
                  </a:moveTo>
                  <a:lnTo>
                    <a:pt x="0" y="192"/>
                  </a:lnTo>
                  <a:lnTo>
                    <a:pt x="14" y="245"/>
                  </a:lnTo>
                  <a:lnTo>
                    <a:pt x="210" y="46"/>
                  </a:lnTo>
                  <a:lnTo>
                    <a:pt x="151" y="0"/>
                  </a:lnTo>
                  <a:lnTo>
                    <a:pt x="151" y="0"/>
                  </a:lnTo>
                  <a:close/>
                </a:path>
              </a:pathLst>
            </a:custGeom>
            <a:solidFill>
              <a:srgbClr val="414B8B"/>
            </a:solidFill>
            <a:ln w="9525">
              <a:noFill/>
              <a:round/>
              <a:headEnd/>
              <a:tailEnd/>
            </a:ln>
          </p:spPr>
          <p:txBody>
            <a:bodyPr/>
            <a:lstStyle/>
            <a:p>
              <a:endParaRPr lang="en-US"/>
            </a:p>
          </p:txBody>
        </p:sp>
        <p:sp>
          <p:nvSpPr>
            <p:cNvPr id="717987" name="Freeform 163"/>
            <p:cNvSpPr>
              <a:spLocks/>
            </p:cNvSpPr>
            <p:nvPr/>
          </p:nvSpPr>
          <p:spPr bwMode="auto">
            <a:xfrm>
              <a:off x="2734" y="2485"/>
              <a:ext cx="264" cy="165"/>
            </a:xfrm>
            <a:custGeom>
              <a:avLst/>
              <a:gdLst/>
              <a:ahLst/>
              <a:cxnLst>
                <a:cxn ang="0">
                  <a:pos x="173" y="2"/>
                </a:cxn>
                <a:cxn ang="0">
                  <a:pos x="150" y="7"/>
                </a:cxn>
                <a:cxn ang="0">
                  <a:pos x="131" y="15"/>
                </a:cxn>
                <a:cxn ang="0">
                  <a:pos x="114" y="21"/>
                </a:cxn>
                <a:cxn ang="0">
                  <a:pos x="95" y="28"/>
                </a:cxn>
                <a:cxn ang="0">
                  <a:pos x="76" y="38"/>
                </a:cxn>
                <a:cxn ang="0">
                  <a:pos x="59" y="45"/>
                </a:cxn>
                <a:cxn ang="0">
                  <a:pos x="34" y="61"/>
                </a:cxn>
                <a:cxn ang="0">
                  <a:pos x="13" y="78"/>
                </a:cxn>
                <a:cxn ang="0">
                  <a:pos x="0" y="91"/>
                </a:cxn>
                <a:cxn ang="0">
                  <a:pos x="76" y="218"/>
                </a:cxn>
                <a:cxn ang="0">
                  <a:pos x="93" y="220"/>
                </a:cxn>
                <a:cxn ang="0">
                  <a:pos x="116" y="222"/>
                </a:cxn>
                <a:cxn ang="0">
                  <a:pos x="143" y="226"/>
                </a:cxn>
                <a:cxn ang="0">
                  <a:pos x="171" y="232"/>
                </a:cxn>
                <a:cxn ang="0">
                  <a:pos x="188" y="233"/>
                </a:cxn>
                <a:cxn ang="0">
                  <a:pos x="207" y="237"/>
                </a:cxn>
                <a:cxn ang="0">
                  <a:pos x="228" y="241"/>
                </a:cxn>
                <a:cxn ang="0">
                  <a:pos x="247" y="247"/>
                </a:cxn>
                <a:cxn ang="0">
                  <a:pos x="268" y="252"/>
                </a:cxn>
                <a:cxn ang="0">
                  <a:pos x="291" y="256"/>
                </a:cxn>
                <a:cxn ang="0">
                  <a:pos x="314" y="264"/>
                </a:cxn>
                <a:cxn ang="0">
                  <a:pos x="337" y="270"/>
                </a:cxn>
                <a:cxn ang="0">
                  <a:pos x="359" y="277"/>
                </a:cxn>
                <a:cxn ang="0">
                  <a:pos x="380" y="283"/>
                </a:cxn>
                <a:cxn ang="0">
                  <a:pos x="403" y="289"/>
                </a:cxn>
                <a:cxn ang="0">
                  <a:pos x="424" y="296"/>
                </a:cxn>
                <a:cxn ang="0">
                  <a:pos x="443" y="302"/>
                </a:cxn>
                <a:cxn ang="0">
                  <a:pos x="462" y="308"/>
                </a:cxn>
                <a:cxn ang="0">
                  <a:pos x="481" y="315"/>
                </a:cxn>
                <a:cxn ang="0">
                  <a:pos x="508" y="323"/>
                </a:cxn>
                <a:cxn ang="0">
                  <a:pos x="527" y="328"/>
                </a:cxn>
                <a:cxn ang="0">
                  <a:pos x="519" y="325"/>
                </a:cxn>
                <a:cxn ang="0">
                  <a:pos x="502" y="317"/>
                </a:cxn>
                <a:cxn ang="0">
                  <a:pos x="477" y="304"/>
                </a:cxn>
                <a:cxn ang="0">
                  <a:pos x="451" y="290"/>
                </a:cxn>
                <a:cxn ang="0">
                  <a:pos x="434" y="283"/>
                </a:cxn>
                <a:cxn ang="0">
                  <a:pos x="415" y="273"/>
                </a:cxn>
                <a:cxn ang="0">
                  <a:pos x="397" y="266"/>
                </a:cxn>
                <a:cxn ang="0">
                  <a:pos x="378" y="256"/>
                </a:cxn>
                <a:cxn ang="0">
                  <a:pos x="358" y="249"/>
                </a:cxn>
                <a:cxn ang="0">
                  <a:pos x="339" y="239"/>
                </a:cxn>
                <a:cxn ang="0">
                  <a:pos x="318" y="230"/>
                </a:cxn>
                <a:cxn ang="0">
                  <a:pos x="299" y="222"/>
                </a:cxn>
                <a:cxn ang="0">
                  <a:pos x="278" y="214"/>
                </a:cxn>
                <a:cxn ang="0">
                  <a:pos x="259" y="207"/>
                </a:cxn>
                <a:cxn ang="0">
                  <a:pos x="240" y="201"/>
                </a:cxn>
                <a:cxn ang="0">
                  <a:pos x="223" y="195"/>
                </a:cxn>
                <a:cxn ang="0">
                  <a:pos x="202" y="188"/>
                </a:cxn>
                <a:cxn ang="0">
                  <a:pos x="173" y="180"/>
                </a:cxn>
                <a:cxn ang="0">
                  <a:pos x="146" y="173"/>
                </a:cxn>
                <a:cxn ang="0">
                  <a:pos x="126" y="167"/>
                </a:cxn>
                <a:cxn ang="0">
                  <a:pos x="108" y="165"/>
                </a:cxn>
                <a:cxn ang="0">
                  <a:pos x="181" y="0"/>
                </a:cxn>
              </a:cxnLst>
              <a:rect l="0" t="0" r="r" b="b"/>
              <a:pathLst>
                <a:path w="529" h="330">
                  <a:moveTo>
                    <a:pt x="181" y="0"/>
                  </a:moveTo>
                  <a:lnTo>
                    <a:pt x="179" y="0"/>
                  </a:lnTo>
                  <a:lnTo>
                    <a:pt x="177" y="0"/>
                  </a:lnTo>
                  <a:lnTo>
                    <a:pt x="173" y="2"/>
                  </a:lnTo>
                  <a:lnTo>
                    <a:pt x="169" y="4"/>
                  </a:lnTo>
                  <a:lnTo>
                    <a:pt x="164" y="4"/>
                  </a:lnTo>
                  <a:lnTo>
                    <a:pt x="158" y="5"/>
                  </a:lnTo>
                  <a:lnTo>
                    <a:pt x="150" y="7"/>
                  </a:lnTo>
                  <a:lnTo>
                    <a:pt x="143" y="11"/>
                  </a:lnTo>
                  <a:lnTo>
                    <a:pt x="139" y="11"/>
                  </a:lnTo>
                  <a:lnTo>
                    <a:pt x="135" y="13"/>
                  </a:lnTo>
                  <a:lnTo>
                    <a:pt x="131" y="15"/>
                  </a:lnTo>
                  <a:lnTo>
                    <a:pt x="126" y="17"/>
                  </a:lnTo>
                  <a:lnTo>
                    <a:pt x="122" y="19"/>
                  </a:lnTo>
                  <a:lnTo>
                    <a:pt x="118" y="21"/>
                  </a:lnTo>
                  <a:lnTo>
                    <a:pt x="114" y="21"/>
                  </a:lnTo>
                  <a:lnTo>
                    <a:pt x="110" y="24"/>
                  </a:lnTo>
                  <a:lnTo>
                    <a:pt x="105" y="24"/>
                  </a:lnTo>
                  <a:lnTo>
                    <a:pt x="101" y="26"/>
                  </a:lnTo>
                  <a:lnTo>
                    <a:pt x="95" y="28"/>
                  </a:lnTo>
                  <a:lnTo>
                    <a:pt x="91" y="30"/>
                  </a:lnTo>
                  <a:lnTo>
                    <a:pt x="86" y="32"/>
                  </a:lnTo>
                  <a:lnTo>
                    <a:pt x="82" y="36"/>
                  </a:lnTo>
                  <a:lnTo>
                    <a:pt x="76" y="38"/>
                  </a:lnTo>
                  <a:lnTo>
                    <a:pt x="72" y="40"/>
                  </a:lnTo>
                  <a:lnTo>
                    <a:pt x="69" y="42"/>
                  </a:lnTo>
                  <a:lnTo>
                    <a:pt x="63" y="43"/>
                  </a:lnTo>
                  <a:lnTo>
                    <a:pt x="59" y="45"/>
                  </a:lnTo>
                  <a:lnTo>
                    <a:pt x="55" y="47"/>
                  </a:lnTo>
                  <a:lnTo>
                    <a:pt x="50" y="53"/>
                  </a:lnTo>
                  <a:lnTo>
                    <a:pt x="42" y="57"/>
                  </a:lnTo>
                  <a:lnTo>
                    <a:pt x="34" y="61"/>
                  </a:lnTo>
                  <a:lnTo>
                    <a:pt x="29" y="66"/>
                  </a:lnTo>
                  <a:lnTo>
                    <a:pt x="23" y="70"/>
                  </a:lnTo>
                  <a:lnTo>
                    <a:pt x="19" y="74"/>
                  </a:lnTo>
                  <a:lnTo>
                    <a:pt x="13" y="78"/>
                  </a:lnTo>
                  <a:lnTo>
                    <a:pt x="10" y="81"/>
                  </a:lnTo>
                  <a:lnTo>
                    <a:pt x="6" y="83"/>
                  </a:lnTo>
                  <a:lnTo>
                    <a:pt x="4" y="87"/>
                  </a:lnTo>
                  <a:lnTo>
                    <a:pt x="0" y="91"/>
                  </a:lnTo>
                  <a:lnTo>
                    <a:pt x="0" y="93"/>
                  </a:lnTo>
                  <a:lnTo>
                    <a:pt x="69" y="218"/>
                  </a:lnTo>
                  <a:lnTo>
                    <a:pt x="72" y="218"/>
                  </a:lnTo>
                  <a:lnTo>
                    <a:pt x="76" y="218"/>
                  </a:lnTo>
                  <a:lnTo>
                    <a:pt x="82" y="220"/>
                  </a:lnTo>
                  <a:lnTo>
                    <a:pt x="86" y="220"/>
                  </a:lnTo>
                  <a:lnTo>
                    <a:pt x="89" y="220"/>
                  </a:lnTo>
                  <a:lnTo>
                    <a:pt x="93" y="220"/>
                  </a:lnTo>
                  <a:lnTo>
                    <a:pt x="99" y="222"/>
                  </a:lnTo>
                  <a:lnTo>
                    <a:pt x="105" y="222"/>
                  </a:lnTo>
                  <a:lnTo>
                    <a:pt x="110" y="222"/>
                  </a:lnTo>
                  <a:lnTo>
                    <a:pt x="116" y="222"/>
                  </a:lnTo>
                  <a:lnTo>
                    <a:pt x="122" y="224"/>
                  </a:lnTo>
                  <a:lnTo>
                    <a:pt x="129" y="224"/>
                  </a:lnTo>
                  <a:lnTo>
                    <a:pt x="135" y="226"/>
                  </a:lnTo>
                  <a:lnTo>
                    <a:pt x="143" y="226"/>
                  </a:lnTo>
                  <a:lnTo>
                    <a:pt x="150" y="228"/>
                  </a:lnTo>
                  <a:lnTo>
                    <a:pt x="158" y="230"/>
                  </a:lnTo>
                  <a:lnTo>
                    <a:pt x="167" y="232"/>
                  </a:lnTo>
                  <a:lnTo>
                    <a:pt x="171" y="232"/>
                  </a:lnTo>
                  <a:lnTo>
                    <a:pt x="175" y="232"/>
                  </a:lnTo>
                  <a:lnTo>
                    <a:pt x="181" y="232"/>
                  </a:lnTo>
                  <a:lnTo>
                    <a:pt x="185" y="233"/>
                  </a:lnTo>
                  <a:lnTo>
                    <a:pt x="188" y="233"/>
                  </a:lnTo>
                  <a:lnTo>
                    <a:pt x="194" y="235"/>
                  </a:lnTo>
                  <a:lnTo>
                    <a:pt x="198" y="235"/>
                  </a:lnTo>
                  <a:lnTo>
                    <a:pt x="202" y="237"/>
                  </a:lnTo>
                  <a:lnTo>
                    <a:pt x="207" y="237"/>
                  </a:lnTo>
                  <a:lnTo>
                    <a:pt x="213" y="239"/>
                  </a:lnTo>
                  <a:lnTo>
                    <a:pt x="217" y="239"/>
                  </a:lnTo>
                  <a:lnTo>
                    <a:pt x="223" y="241"/>
                  </a:lnTo>
                  <a:lnTo>
                    <a:pt x="228" y="241"/>
                  </a:lnTo>
                  <a:lnTo>
                    <a:pt x="232" y="243"/>
                  </a:lnTo>
                  <a:lnTo>
                    <a:pt x="238" y="243"/>
                  </a:lnTo>
                  <a:lnTo>
                    <a:pt x="242" y="245"/>
                  </a:lnTo>
                  <a:lnTo>
                    <a:pt x="247" y="247"/>
                  </a:lnTo>
                  <a:lnTo>
                    <a:pt x="253" y="249"/>
                  </a:lnTo>
                  <a:lnTo>
                    <a:pt x="259" y="249"/>
                  </a:lnTo>
                  <a:lnTo>
                    <a:pt x="264" y="252"/>
                  </a:lnTo>
                  <a:lnTo>
                    <a:pt x="268" y="252"/>
                  </a:lnTo>
                  <a:lnTo>
                    <a:pt x="274" y="254"/>
                  </a:lnTo>
                  <a:lnTo>
                    <a:pt x="280" y="254"/>
                  </a:lnTo>
                  <a:lnTo>
                    <a:pt x="285" y="256"/>
                  </a:lnTo>
                  <a:lnTo>
                    <a:pt x="291" y="256"/>
                  </a:lnTo>
                  <a:lnTo>
                    <a:pt x="297" y="260"/>
                  </a:lnTo>
                  <a:lnTo>
                    <a:pt x="302" y="260"/>
                  </a:lnTo>
                  <a:lnTo>
                    <a:pt x="308" y="262"/>
                  </a:lnTo>
                  <a:lnTo>
                    <a:pt x="314" y="264"/>
                  </a:lnTo>
                  <a:lnTo>
                    <a:pt x="320" y="266"/>
                  </a:lnTo>
                  <a:lnTo>
                    <a:pt x="325" y="266"/>
                  </a:lnTo>
                  <a:lnTo>
                    <a:pt x="331" y="270"/>
                  </a:lnTo>
                  <a:lnTo>
                    <a:pt x="337" y="270"/>
                  </a:lnTo>
                  <a:lnTo>
                    <a:pt x="342" y="271"/>
                  </a:lnTo>
                  <a:lnTo>
                    <a:pt x="348" y="273"/>
                  </a:lnTo>
                  <a:lnTo>
                    <a:pt x="354" y="275"/>
                  </a:lnTo>
                  <a:lnTo>
                    <a:pt x="359" y="277"/>
                  </a:lnTo>
                  <a:lnTo>
                    <a:pt x="365" y="277"/>
                  </a:lnTo>
                  <a:lnTo>
                    <a:pt x="369" y="279"/>
                  </a:lnTo>
                  <a:lnTo>
                    <a:pt x="375" y="281"/>
                  </a:lnTo>
                  <a:lnTo>
                    <a:pt x="380" y="283"/>
                  </a:lnTo>
                  <a:lnTo>
                    <a:pt x="386" y="285"/>
                  </a:lnTo>
                  <a:lnTo>
                    <a:pt x="392" y="285"/>
                  </a:lnTo>
                  <a:lnTo>
                    <a:pt x="397" y="289"/>
                  </a:lnTo>
                  <a:lnTo>
                    <a:pt x="403" y="289"/>
                  </a:lnTo>
                  <a:lnTo>
                    <a:pt x="407" y="290"/>
                  </a:lnTo>
                  <a:lnTo>
                    <a:pt x="413" y="292"/>
                  </a:lnTo>
                  <a:lnTo>
                    <a:pt x="418" y="294"/>
                  </a:lnTo>
                  <a:lnTo>
                    <a:pt x="424" y="296"/>
                  </a:lnTo>
                  <a:lnTo>
                    <a:pt x="428" y="298"/>
                  </a:lnTo>
                  <a:lnTo>
                    <a:pt x="434" y="298"/>
                  </a:lnTo>
                  <a:lnTo>
                    <a:pt x="439" y="302"/>
                  </a:lnTo>
                  <a:lnTo>
                    <a:pt x="443" y="302"/>
                  </a:lnTo>
                  <a:lnTo>
                    <a:pt x="449" y="304"/>
                  </a:lnTo>
                  <a:lnTo>
                    <a:pt x="453" y="306"/>
                  </a:lnTo>
                  <a:lnTo>
                    <a:pt x="458" y="306"/>
                  </a:lnTo>
                  <a:lnTo>
                    <a:pt x="462" y="308"/>
                  </a:lnTo>
                  <a:lnTo>
                    <a:pt x="466" y="309"/>
                  </a:lnTo>
                  <a:lnTo>
                    <a:pt x="470" y="309"/>
                  </a:lnTo>
                  <a:lnTo>
                    <a:pt x="475" y="311"/>
                  </a:lnTo>
                  <a:lnTo>
                    <a:pt x="481" y="315"/>
                  </a:lnTo>
                  <a:lnTo>
                    <a:pt x="489" y="317"/>
                  </a:lnTo>
                  <a:lnTo>
                    <a:pt x="496" y="319"/>
                  </a:lnTo>
                  <a:lnTo>
                    <a:pt x="504" y="321"/>
                  </a:lnTo>
                  <a:lnTo>
                    <a:pt x="508" y="323"/>
                  </a:lnTo>
                  <a:lnTo>
                    <a:pt x="513" y="325"/>
                  </a:lnTo>
                  <a:lnTo>
                    <a:pt x="517" y="327"/>
                  </a:lnTo>
                  <a:lnTo>
                    <a:pt x="521" y="327"/>
                  </a:lnTo>
                  <a:lnTo>
                    <a:pt x="527" y="328"/>
                  </a:lnTo>
                  <a:lnTo>
                    <a:pt x="529" y="330"/>
                  </a:lnTo>
                  <a:lnTo>
                    <a:pt x="527" y="328"/>
                  </a:lnTo>
                  <a:lnTo>
                    <a:pt x="523" y="327"/>
                  </a:lnTo>
                  <a:lnTo>
                    <a:pt x="519" y="325"/>
                  </a:lnTo>
                  <a:lnTo>
                    <a:pt x="515" y="323"/>
                  </a:lnTo>
                  <a:lnTo>
                    <a:pt x="512" y="321"/>
                  </a:lnTo>
                  <a:lnTo>
                    <a:pt x="508" y="319"/>
                  </a:lnTo>
                  <a:lnTo>
                    <a:pt x="502" y="317"/>
                  </a:lnTo>
                  <a:lnTo>
                    <a:pt x="496" y="313"/>
                  </a:lnTo>
                  <a:lnTo>
                    <a:pt x="491" y="309"/>
                  </a:lnTo>
                  <a:lnTo>
                    <a:pt x="485" y="308"/>
                  </a:lnTo>
                  <a:lnTo>
                    <a:pt x="477" y="304"/>
                  </a:lnTo>
                  <a:lnTo>
                    <a:pt x="470" y="300"/>
                  </a:lnTo>
                  <a:lnTo>
                    <a:pt x="462" y="296"/>
                  </a:lnTo>
                  <a:lnTo>
                    <a:pt x="456" y="292"/>
                  </a:lnTo>
                  <a:lnTo>
                    <a:pt x="451" y="290"/>
                  </a:lnTo>
                  <a:lnTo>
                    <a:pt x="447" y="289"/>
                  </a:lnTo>
                  <a:lnTo>
                    <a:pt x="441" y="285"/>
                  </a:lnTo>
                  <a:lnTo>
                    <a:pt x="437" y="285"/>
                  </a:lnTo>
                  <a:lnTo>
                    <a:pt x="434" y="283"/>
                  </a:lnTo>
                  <a:lnTo>
                    <a:pt x="428" y="281"/>
                  </a:lnTo>
                  <a:lnTo>
                    <a:pt x="424" y="277"/>
                  </a:lnTo>
                  <a:lnTo>
                    <a:pt x="420" y="277"/>
                  </a:lnTo>
                  <a:lnTo>
                    <a:pt x="415" y="273"/>
                  </a:lnTo>
                  <a:lnTo>
                    <a:pt x="411" y="271"/>
                  </a:lnTo>
                  <a:lnTo>
                    <a:pt x="407" y="270"/>
                  </a:lnTo>
                  <a:lnTo>
                    <a:pt x="401" y="268"/>
                  </a:lnTo>
                  <a:lnTo>
                    <a:pt x="397" y="266"/>
                  </a:lnTo>
                  <a:lnTo>
                    <a:pt x="392" y="264"/>
                  </a:lnTo>
                  <a:lnTo>
                    <a:pt x="388" y="260"/>
                  </a:lnTo>
                  <a:lnTo>
                    <a:pt x="382" y="260"/>
                  </a:lnTo>
                  <a:lnTo>
                    <a:pt x="378" y="256"/>
                  </a:lnTo>
                  <a:lnTo>
                    <a:pt x="373" y="254"/>
                  </a:lnTo>
                  <a:lnTo>
                    <a:pt x="367" y="252"/>
                  </a:lnTo>
                  <a:lnTo>
                    <a:pt x="363" y="251"/>
                  </a:lnTo>
                  <a:lnTo>
                    <a:pt x="358" y="249"/>
                  </a:lnTo>
                  <a:lnTo>
                    <a:pt x="354" y="245"/>
                  </a:lnTo>
                  <a:lnTo>
                    <a:pt x="348" y="243"/>
                  </a:lnTo>
                  <a:lnTo>
                    <a:pt x="344" y="241"/>
                  </a:lnTo>
                  <a:lnTo>
                    <a:pt x="339" y="239"/>
                  </a:lnTo>
                  <a:lnTo>
                    <a:pt x="333" y="235"/>
                  </a:lnTo>
                  <a:lnTo>
                    <a:pt x="327" y="233"/>
                  </a:lnTo>
                  <a:lnTo>
                    <a:pt x="323" y="232"/>
                  </a:lnTo>
                  <a:lnTo>
                    <a:pt x="318" y="230"/>
                  </a:lnTo>
                  <a:lnTo>
                    <a:pt x="314" y="228"/>
                  </a:lnTo>
                  <a:lnTo>
                    <a:pt x="308" y="226"/>
                  </a:lnTo>
                  <a:lnTo>
                    <a:pt x="304" y="226"/>
                  </a:lnTo>
                  <a:lnTo>
                    <a:pt x="299" y="222"/>
                  </a:lnTo>
                  <a:lnTo>
                    <a:pt x="293" y="220"/>
                  </a:lnTo>
                  <a:lnTo>
                    <a:pt x="287" y="218"/>
                  </a:lnTo>
                  <a:lnTo>
                    <a:pt x="283" y="216"/>
                  </a:lnTo>
                  <a:lnTo>
                    <a:pt x="278" y="214"/>
                  </a:lnTo>
                  <a:lnTo>
                    <a:pt x="274" y="213"/>
                  </a:lnTo>
                  <a:lnTo>
                    <a:pt x="268" y="211"/>
                  </a:lnTo>
                  <a:lnTo>
                    <a:pt x="264" y="209"/>
                  </a:lnTo>
                  <a:lnTo>
                    <a:pt x="259" y="207"/>
                  </a:lnTo>
                  <a:lnTo>
                    <a:pt x="255" y="205"/>
                  </a:lnTo>
                  <a:lnTo>
                    <a:pt x="249" y="205"/>
                  </a:lnTo>
                  <a:lnTo>
                    <a:pt x="245" y="203"/>
                  </a:lnTo>
                  <a:lnTo>
                    <a:pt x="240" y="201"/>
                  </a:lnTo>
                  <a:lnTo>
                    <a:pt x="236" y="199"/>
                  </a:lnTo>
                  <a:lnTo>
                    <a:pt x="232" y="197"/>
                  </a:lnTo>
                  <a:lnTo>
                    <a:pt x="228" y="197"/>
                  </a:lnTo>
                  <a:lnTo>
                    <a:pt x="223" y="195"/>
                  </a:lnTo>
                  <a:lnTo>
                    <a:pt x="219" y="194"/>
                  </a:lnTo>
                  <a:lnTo>
                    <a:pt x="215" y="192"/>
                  </a:lnTo>
                  <a:lnTo>
                    <a:pt x="211" y="192"/>
                  </a:lnTo>
                  <a:lnTo>
                    <a:pt x="202" y="188"/>
                  </a:lnTo>
                  <a:lnTo>
                    <a:pt x="194" y="186"/>
                  </a:lnTo>
                  <a:lnTo>
                    <a:pt x="186" y="184"/>
                  </a:lnTo>
                  <a:lnTo>
                    <a:pt x="179" y="182"/>
                  </a:lnTo>
                  <a:lnTo>
                    <a:pt x="173" y="180"/>
                  </a:lnTo>
                  <a:lnTo>
                    <a:pt x="166" y="178"/>
                  </a:lnTo>
                  <a:lnTo>
                    <a:pt x="160" y="176"/>
                  </a:lnTo>
                  <a:lnTo>
                    <a:pt x="152" y="175"/>
                  </a:lnTo>
                  <a:lnTo>
                    <a:pt x="146" y="173"/>
                  </a:lnTo>
                  <a:lnTo>
                    <a:pt x="141" y="171"/>
                  </a:lnTo>
                  <a:lnTo>
                    <a:pt x="135" y="171"/>
                  </a:lnTo>
                  <a:lnTo>
                    <a:pt x="131" y="169"/>
                  </a:lnTo>
                  <a:lnTo>
                    <a:pt x="126" y="167"/>
                  </a:lnTo>
                  <a:lnTo>
                    <a:pt x="122" y="167"/>
                  </a:lnTo>
                  <a:lnTo>
                    <a:pt x="116" y="165"/>
                  </a:lnTo>
                  <a:lnTo>
                    <a:pt x="112" y="165"/>
                  </a:lnTo>
                  <a:lnTo>
                    <a:pt x="108" y="165"/>
                  </a:lnTo>
                  <a:lnTo>
                    <a:pt x="108" y="165"/>
                  </a:lnTo>
                  <a:lnTo>
                    <a:pt x="78" y="106"/>
                  </a:lnTo>
                  <a:lnTo>
                    <a:pt x="181" y="0"/>
                  </a:lnTo>
                  <a:lnTo>
                    <a:pt x="181" y="0"/>
                  </a:lnTo>
                  <a:close/>
                </a:path>
              </a:pathLst>
            </a:custGeom>
            <a:solidFill>
              <a:srgbClr val="414B8B"/>
            </a:solidFill>
            <a:ln w="9525">
              <a:noFill/>
              <a:round/>
              <a:headEnd/>
              <a:tailEnd/>
            </a:ln>
          </p:spPr>
          <p:txBody>
            <a:bodyPr/>
            <a:lstStyle/>
            <a:p>
              <a:endParaRPr lang="en-US"/>
            </a:p>
          </p:txBody>
        </p:sp>
        <p:sp>
          <p:nvSpPr>
            <p:cNvPr id="717988" name="Freeform 164"/>
            <p:cNvSpPr>
              <a:spLocks/>
            </p:cNvSpPr>
            <p:nvPr/>
          </p:nvSpPr>
          <p:spPr bwMode="auto">
            <a:xfrm>
              <a:off x="2788" y="2505"/>
              <a:ext cx="273" cy="76"/>
            </a:xfrm>
            <a:custGeom>
              <a:avLst/>
              <a:gdLst/>
              <a:ahLst/>
              <a:cxnLst>
                <a:cxn ang="0">
                  <a:pos x="6" y="106"/>
                </a:cxn>
                <a:cxn ang="0">
                  <a:pos x="21" y="97"/>
                </a:cxn>
                <a:cxn ang="0">
                  <a:pos x="42" y="81"/>
                </a:cxn>
                <a:cxn ang="0">
                  <a:pos x="56" y="76"/>
                </a:cxn>
                <a:cxn ang="0">
                  <a:pos x="69" y="68"/>
                </a:cxn>
                <a:cxn ang="0">
                  <a:pos x="86" y="60"/>
                </a:cxn>
                <a:cxn ang="0">
                  <a:pos x="103" y="53"/>
                </a:cxn>
                <a:cxn ang="0">
                  <a:pos x="120" y="45"/>
                </a:cxn>
                <a:cxn ang="0">
                  <a:pos x="137" y="38"/>
                </a:cxn>
                <a:cxn ang="0">
                  <a:pos x="154" y="32"/>
                </a:cxn>
                <a:cxn ang="0">
                  <a:pos x="173" y="26"/>
                </a:cxn>
                <a:cxn ang="0">
                  <a:pos x="191" y="21"/>
                </a:cxn>
                <a:cxn ang="0">
                  <a:pos x="206" y="17"/>
                </a:cxn>
                <a:cxn ang="0">
                  <a:pos x="219" y="13"/>
                </a:cxn>
                <a:cxn ang="0">
                  <a:pos x="232" y="9"/>
                </a:cxn>
                <a:cxn ang="0">
                  <a:pos x="244" y="7"/>
                </a:cxn>
                <a:cxn ang="0">
                  <a:pos x="250" y="9"/>
                </a:cxn>
                <a:cxn ang="0">
                  <a:pos x="259" y="17"/>
                </a:cxn>
                <a:cxn ang="0">
                  <a:pos x="274" y="28"/>
                </a:cxn>
                <a:cxn ang="0">
                  <a:pos x="293" y="40"/>
                </a:cxn>
                <a:cxn ang="0">
                  <a:pos x="314" y="53"/>
                </a:cxn>
                <a:cxn ang="0">
                  <a:pos x="337" y="66"/>
                </a:cxn>
                <a:cxn ang="0">
                  <a:pos x="362" y="78"/>
                </a:cxn>
                <a:cxn ang="0">
                  <a:pos x="383" y="87"/>
                </a:cxn>
                <a:cxn ang="0">
                  <a:pos x="407" y="95"/>
                </a:cxn>
                <a:cxn ang="0">
                  <a:pos x="428" y="98"/>
                </a:cxn>
                <a:cxn ang="0">
                  <a:pos x="447" y="98"/>
                </a:cxn>
                <a:cxn ang="0">
                  <a:pos x="463" y="91"/>
                </a:cxn>
                <a:cxn ang="0">
                  <a:pos x="476" y="83"/>
                </a:cxn>
                <a:cxn ang="0">
                  <a:pos x="485" y="70"/>
                </a:cxn>
                <a:cxn ang="0">
                  <a:pos x="495" y="57"/>
                </a:cxn>
                <a:cxn ang="0">
                  <a:pos x="501" y="43"/>
                </a:cxn>
                <a:cxn ang="0">
                  <a:pos x="506" y="30"/>
                </a:cxn>
                <a:cxn ang="0">
                  <a:pos x="512" y="7"/>
                </a:cxn>
                <a:cxn ang="0">
                  <a:pos x="514" y="0"/>
                </a:cxn>
                <a:cxn ang="0">
                  <a:pos x="544" y="43"/>
                </a:cxn>
                <a:cxn ang="0">
                  <a:pos x="544" y="60"/>
                </a:cxn>
                <a:cxn ang="0">
                  <a:pos x="544" y="79"/>
                </a:cxn>
                <a:cxn ang="0">
                  <a:pos x="542" y="95"/>
                </a:cxn>
                <a:cxn ang="0">
                  <a:pos x="537" y="108"/>
                </a:cxn>
                <a:cxn ang="0">
                  <a:pos x="527" y="121"/>
                </a:cxn>
                <a:cxn ang="0">
                  <a:pos x="516" y="131"/>
                </a:cxn>
                <a:cxn ang="0">
                  <a:pos x="501" y="140"/>
                </a:cxn>
                <a:cxn ang="0">
                  <a:pos x="480" y="144"/>
                </a:cxn>
                <a:cxn ang="0">
                  <a:pos x="466" y="144"/>
                </a:cxn>
                <a:cxn ang="0">
                  <a:pos x="453" y="144"/>
                </a:cxn>
                <a:cxn ang="0">
                  <a:pos x="438" y="142"/>
                </a:cxn>
                <a:cxn ang="0">
                  <a:pos x="421" y="140"/>
                </a:cxn>
                <a:cxn ang="0">
                  <a:pos x="404" y="136"/>
                </a:cxn>
                <a:cxn ang="0">
                  <a:pos x="386" y="133"/>
                </a:cxn>
                <a:cxn ang="0">
                  <a:pos x="371" y="129"/>
                </a:cxn>
                <a:cxn ang="0">
                  <a:pos x="354" y="125"/>
                </a:cxn>
                <a:cxn ang="0">
                  <a:pos x="335" y="119"/>
                </a:cxn>
                <a:cxn ang="0">
                  <a:pos x="318" y="116"/>
                </a:cxn>
                <a:cxn ang="0">
                  <a:pos x="301" y="110"/>
                </a:cxn>
                <a:cxn ang="0">
                  <a:pos x="286" y="104"/>
                </a:cxn>
                <a:cxn ang="0">
                  <a:pos x="270" y="98"/>
                </a:cxn>
                <a:cxn ang="0">
                  <a:pos x="255" y="95"/>
                </a:cxn>
                <a:cxn ang="0">
                  <a:pos x="242" y="89"/>
                </a:cxn>
                <a:cxn ang="0">
                  <a:pos x="232" y="85"/>
                </a:cxn>
                <a:cxn ang="0">
                  <a:pos x="212" y="78"/>
                </a:cxn>
                <a:cxn ang="0">
                  <a:pos x="200" y="72"/>
                </a:cxn>
                <a:cxn ang="0">
                  <a:pos x="0" y="114"/>
                </a:cxn>
              </a:cxnLst>
              <a:rect l="0" t="0" r="r" b="b"/>
              <a:pathLst>
                <a:path w="546" h="152">
                  <a:moveTo>
                    <a:pt x="0" y="114"/>
                  </a:moveTo>
                  <a:lnTo>
                    <a:pt x="2" y="110"/>
                  </a:lnTo>
                  <a:lnTo>
                    <a:pt x="6" y="106"/>
                  </a:lnTo>
                  <a:lnTo>
                    <a:pt x="10" y="102"/>
                  </a:lnTo>
                  <a:lnTo>
                    <a:pt x="14" y="100"/>
                  </a:lnTo>
                  <a:lnTo>
                    <a:pt x="21" y="97"/>
                  </a:lnTo>
                  <a:lnTo>
                    <a:pt x="27" y="93"/>
                  </a:lnTo>
                  <a:lnTo>
                    <a:pt x="35" y="87"/>
                  </a:lnTo>
                  <a:lnTo>
                    <a:pt x="42" y="81"/>
                  </a:lnTo>
                  <a:lnTo>
                    <a:pt x="46" y="79"/>
                  </a:lnTo>
                  <a:lnTo>
                    <a:pt x="50" y="78"/>
                  </a:lnTo>
                  <a:lnTo>
                    <a:pt x="56" y="76"/>
                  </a:lnTo>
                  <a:lnTo>
                    <a:pt x="61" y="72"/>
                  </a:lnTo>
                  <a:lnTo>
                    <a:pt x="65" y="70"/>
                  </a:lnTo>
                  <a:lnTo>
                    <a:pt x="69" y="68"/>
                  </a:lnTo>
                  <a:lnTo>
                    <a:pt x="75" y="64"/>
                  </a:lnTo>
                  <a:lnTo>
                    <a:pt x="80" y="62"/>
                  </a:lnTo>
                  <a:lnTo>
                    <a:pt x="86" y="60"/>
                  </a:lnTo>
                  <a:lnTo>
                    <a:pt x="92" y="57"/>
                  </a:lnTo>
                  <a:lnTo>
                    <a:pt x="97" y="55"/>
                  </a:lnTo>
                  <a:lnTo>
                    <a:pt x="103" y="53"/>
                  </a:lnTo>
                  <a:lnTo>
                    <a:pt x="107" y="49"/>
                  </a:lnTo>
                  <a:lnTo>
                    <a:pt x="115" y="47"/>
                  </a:lnTo>
                  <a:lnTo>
                    <a:pt x="120" y="45"/>
                  </a:lnTo>
                  <a:lnTo>
                    <a:pt x="126" y="43"/>
                  </a:lnTo>
                  <a:lnTo>
                    <a:pt x="130" y="40"/>
                  </a:lnTo>
                  <a:lnTo>
                    <a:pt x="137" y="38"/>
                  </a:lnTo>
                  <a:lnTo>
                    <a:pt x="143" y="36"/>
                  </a:lnTo>
                  <a:lnTo>
                    <a:pt x="149" y="34"/>
                  </a:lnTo>
                  <a:lnTo>
                    <a:pt x="154" y="32"/>
                  </a:lnTo>
                  <a:lnTo>
                    <a:pt x="160" y="30"/>
                  </a:lnTo>
                  <a:lnTo>
                    <a:pt x="168" y="26"/>
                  </a:lnTo>
                  <a:lnTo>
                    <a:pt x="173" y="26"/>
                  </a:lnTo>
                  <a:lnTo>
                    <a:pt x="179" y="22"/>
                  </a:lnTo>
                  <a:lnTo>
                    <a:pt x="185" y="22"/>
                  </a:lnTo>
                  <a:lnTo>
                    <a:pt x="191" y="21"/>
                  </a:lnTo>
                  <a:lnTo>
                    <a:pt x="196" y="19"/>
                  </a:lnTo>
                  <a:lnTo>
                    <a:pt x="202" y="17"/>
                  </a:lnTo>
                  <a:lnTo>
                    <a:pt x="206" y="17"/>
                  </a:lnTo>
                  <a:lnTo>
                    <a:pt x="212" y="15"/>
                  </a:lnTo>
                  <a:lnTo>
                    <a:pt x="215" y="13"/>
                  </a:lnTo>
                  <a:lnTo>
                    <a:pt x="219" y="13"/>
                  </a:lnTo>
                  <a:lnTo>
                    <a:pt x="225" y="11"/>
                  </a:lnTo>
                  <a:lnTo>
                    <a:pt x="229" y="9"/>
                  </a:lnTo>
                  <a:lnTo>
                    <a:pt x="232" y="9"/>
                  </a:lnTo>
                  <a:lnTo>
                    <a:pt x="236" y="7"/>
                  </a:lnTo>
                  <a:lnTo>
                    <a:pt x="242" y="7"/>
                  </a:lnTo>
                  <a:lnTo>
                    <a:pt x="244" y="7"/>
                  </a:lnTo>
                  <a:lnTo>
                    <a:pt x="246" y="7"/>
                  </a:lnTo>
                  <a:lnTo>
                    <a:pt x="246" y="7"/>
                  </a:lnTo>
                  <a:lnTo>
                    <a:pt x="250" y="9"/>
                  </a:lnTo>
                  <a:lnTo>
                    <a:pt x="251" y="13"/>
                  </a:lnTo>
                  <a:lnTo>
                    <a:pt x="255" y="15"/>
                  </a:lnTo>
                  <a:lnTo>
                    <a:pt x="259" y="17"/>
                  </a:lnTo>
                  <a:lnTo>
                    <a:pt x="265" y="21"/>
                  </a:lnTo>
                  <a:lnTo>
                    <a:pt x="269" y="24"/>
                  </a:lnTo>
                  <a:lnTo>
                    <a:pt x="274" y="28"/>
                  </a:lnTo>
                  <a:lnTo>
                    <a:pt x="280" y="30"/>
                  </a:lnTo>
                  <a:lnTo>
                    <a:pt x="286" y="36"/>
                  </a:lnTo>
                  <a:lnTo>
                    <a:pt x="293" y="40"/>
                  </a:lnTo>
                  <a:lnTo>
                    <a:pt x="299" y="43"/>
                  </a:lnTo>
                  <a:lnTo>
                    <a:pt x="307" y="49"/>
                  </a:lnTo>
                  <a:lnTo>
                    <a:pt x="314" y="53"/>
                  </a:lnTo>
                  <a:lnTo>
                    <a:pt x="322" y="57"/>
                  </a:lnTo>
                  <a:lnTo>
                    <a:pt x="329" y="62"/>
                  </a:lnTo>
                  <a:lnTo>
                    <a:pt x="337" y="66"/>
                  </a:lnTo>
                  <a:lnTo>
                    <a:pt x="345" y="70"/>
                  </a:lnTo>
                  <a:lnTo>
                    <a:pt x="352" y="74"/>
                  </a:lnTo>
                  <a:lnTo>
                    <a:pt x="362" y="78"/>
                  </a:lnTo>
                  <a:lnTo>
                    <a:pt x="369" y="81"/>
                  </a:lnTo>
                  <a:lnTo>
                    <a:pt x="377" y="85"/>
                  </a:lnTo>
                  <a:lnTo>
                    <a:pt x="383" y="87"/>
                  </a:lnTo>
                  <a:lnTo>
                    <a:pt x="392" y="91"/>
                  </a:lnTo>
                  <a:lnTo>
                    <a:pt x="400" y="93"/>
                  </a:lnTo>
                  <a:lnTo>
                    <a:pt x="407" y="95"/>
                  </a:lnTo>
                  <a:lnTo>
                    <a:pt x="415" y="97"/>
                  </a:lnTo>
                  <a:lnTo>
                    <a:pt x="421" y="98"/>
                  </a:lnTo>
                  <a:lnTo>
                    <a:pt x="428" y="98"/>
                  </a:lnTo>
                  <a:lnTo>
                    <a:pt x="436" y="100"/>
                  </a:lnTo>
                  <a:lnTo>
                    <a:pt x="442" y="98"/>
                  </a:lnTo>
                  <a:lnTo>
                    <a:pt x="447" y="98"/>
                  </a:lnTo>
                  <a:lnTo>
                    <a:pt x="453" y="97"/>
                  </a:lnTo>
                  <a:lnTo>
                    <a:pt x="459" y="95"/>
                  </a:lnTo>
                  <a:lnTo>
                    <a:pt x="463" y="91"/>
                  </a:lnTo>
                  <a:lnTo>
                    <a:pt x="468" y="89"/>
                  </a:lnTo>
                  <a:lnTo>
                    <a:pt x="472" y="85"/>
                  </a:lnTo>
                  <a:lnTo>
                    <a:pt x="476" y="83"/>
                  </a:lnTo>
                  <a:lnTo>
                    <a:pt x="480" y="78"/>
                  </a:lnTo>
                  <a:lnTo>
                    <a:pt x="483" y="74"/>
                  </a:lnTo>
                  <a:lnTo>
                    <a:pt x="485" y="70"/>
                  </a:lnTo>
                  <a:lnTo>
                    <a:pt x="489" y="66"/>
                  </a:lnTo>
                  <a:lnTo>
                    <a:pt x="493" y="60"/>
                  </a:lnTo>
                  <a:lnTo>
                    <a:pt x="495" y="57"/>
                  </a:lnTo>
                  <a:lnTo>
                    <a:pt x="497" y="51"/>
                  </a:lnTo>
                  <a:lnTo>
                    <a:pt x="501" y="47"/>
                  </a:lnTo>
                  <a:lnTo>
                    <a:pt x="501" y="43"/>
                  </a:lnTo>
                  <a:lnTo>
                    <a:pt x="502" y="40"/>
                  </a:lnTo>
                  <a:lnTo>
                    <a:pt x="504" y="34"/>
                  </a:lnTo>
                  <a:lnTo>
                    <a:pt x="506" y="30"/>
                  </a:lnTo>
                  <a:lnTo>
                    <a:pt x="508" y="21"/>
                  </a:lnTo>
                  <a:lnTo>
                    <a:pt x="510" y="13"/>
                  </a:lnTo>
                  <a:lnTo>
                    <a:pt x="512" y="7"/>
                  </a:lnTo>
                  <a:lnTo>
                    <a:pt x="512" y="3"/>
                  </a:lnTo>
                  <a:lnTo>
                    <a:pt x="512" y="2"/>
                  </a:lnTo>
                  <a:lnTo>
                    <a:pt x="514" y="0"/>
                  </a:lnTo>
                  <a:lnTo>
                    <a:pt x="544" y="40"/>
                  </a:lnTo>
                  <a:lnTo>
                    <a:pt x="544" y="40"/>
                  </a:lnTo>
                  <a:lnTo>
                    <a:pt x="544" y="43"/>
                  </a:lnTo>
                  <a:lnTo>
                    <a:pt x="544" y="47"/>
                  </a:lnTo>
                  <a:lnTo>
                    <a:pt x="546" y="55"/>
                  </a:lnTo>
                  <a:lnTo>
                    <a:pt x="544" y="60"/>
                  </a:lnTo>
                  <a:lnTo>
                    <a:pt x="544" y="70"/>
                  </a:lnTo>
                  <a:lnTo>
                    <a:pt x="544" y="74"/>
                  </a:lnTo>
                  <a:lnTo>
                    <a:pt x="544" y="79"/>
                  </a:lnTo>
                  <a:lnTo>
                    <a:pt x="542" y="83"/>
                  </a:lnTo>
                  <a:lnTo>
                    <a:pt x="542" y="89"/>
                  </a:lnTo>
                  <a:lnTo>
                    <a:pt x="542" y="95"/>
                  </a:lnTo>
                  <a:lnTo>
                    <a:pt x="540" y="98"/>
                  </a:lnTo>
                  <a:lnTo>
                    <a:pt x="539" y="102"/>
                  </a:lnTo>
                  <a:lnTo>
                    <a:pt x="537" y="108"/>
                  </a:lnTo>
                  <a:lnTo>
                    <a:pt x="533" y="112"/>
                  </a:lnTo>
                  <a:lnTo>
                    <a:pt x="531" y="116"/>
                  </a:lnTo>
                  <a:lnTo>
                    <a:pt x="527" y="121"/>
                  </a:lnTo>
                  <a:lnTo>
                    <a:pt x="525" y="125"/>
                  </a:lnTo>
                  <a:lnTo>
                    <a:pt x="521" y="127"/>
                  </a:lnTo>
                  <a:lnTo>
                    <a:pt x="516" y="131"/>
                  </a:lnTo>
                  <a:lnTo>
                    <a:pt x="510" y="135"/>
                  </a:lnTo>
                  <a:lnTo>
                    <a:pt x="506" y="136"/>
                  </a:lnTo>
                  <a:lnTo>
                    <a:pt x="501" y="140"/>
                  </a:lnTo>
                  <a:lnTo>
                    <a:pt x="495" y="142"/>
                  </a:lnTo>
                  <a:lnTo>
                    <a:pt x="487" y="144"/>
                  </a:lnTo>
                  <a:lnTo>
                    <a:pt x="480" y="144"/>
                  </a:lnTo>
                  <a:lnTo>
                    <a:pt x="476" y="144"/>
                  </a:lnTo>
                  <a:lnTo>
                    <a:pt x="472" y="144"/>
                  </a:lnTo>
                  <a:lnTo>
                    <a:pt x="466" y="144"/>
                  </a:lnTo>
                  <a:lnTo>
                    <a:pt x="463" y="144"/>
                  </a:lnTo>
                  <a:lnTo>
                    <a:pt x="457" y="144"/>
                  </a:lnTo>
                  <a:lnTo>
                    <a:pt x="453" y="144"/>
                  </a:lnTo>
                  <a:lnTo>
                    <a:pt x="447" y="144"/>
                  </a:lnTo>
                  <a:lnTo>
                    <a:pt x="444" y="144"/>
                  </a:lnTo>
                  <a:lnTo>
                    <a:pt x="438" y="142"/>
                  </a:lnTo>
                  <a:lnTo>
                    <a:pt x="432" y="142"/>
                  </a:lnTo>
                  <a:lnTo>
                    <a:pt x="426" y="140"/>
                  </a:lnTo>
                  <a:lnTo>
                    <a:pt x="421" y="140"/>
                  </a:lnTo>
                  <a:lnTo>
                    <a:pt x="415" y="138"/>
                  </a:lnTo>
                  <a:lnTo>
                    <a:pt x="409" y="138"/>
                  </a:lnTo>
                  <a:lnTo>
                    <a:pt x="404" y="136"/>
                  </a:lnTo>
                  <a:lnTo>
                    <a:pt x="400" y="136"/>
                  </a:lnTo>
                  <a:lnTo>
                    <a:pt x="392" y="135"/>
                  </a:lnTo>
                  <a:lnTo>
                    <a:pt x="386" y="133"/>
                  </a:lnTo>
                  <a:lnTo>
                    <a:pt x="381" y="131"/>
                  </a:lnTo>
                  <a:lnTo>
                    <a:pt x="375" y="131"/>
                  </a:lnTo>
                  <a:lnTo>
                    <a:pt x="371" y="129"/>
                  </a:lnTo>
                  <a:lnTo>
                    <a:pt x="366" y="127"/>
                  </a:lnTo>
                  <a:lnTo>
                    <a:pt x="358" y="125"/>
                  </a:lnTo>
                  <a:lnTo>
                    <a:pt x="354" y="125"/>
                  </a:lnTo>
                  <a:lnTo>
                    <a:pt x="347" y="123"/>
                  </a:lnTo>
                  <a:lnTo>
                    <a:pt x="341" y="121"/>
                  </a:lnTo>
                  <a:lnTo>
                    <a:pt x="335" y="119"/>
                  </a:lnTo>
                  <a:lnTo>
                    <a:pt x="329" y="119"/>
                  </a:lnTo>
                  <a:lnTo>
                    <a:pt x="324" y="117"/>
                  </a:lnTo>
                  <a:lnTo>
                    <a:pt x="318" y="116"/>
                  </a:lnTo>
                  <a:lnTo>
                    <a:pt x="312" y="114"/>
                  </a:lnTo>
                  <a:lnTo>
                    <a:pt x="307" y="112"/>
                  </a:lnTo>
                  <a:lnTo>
                    <a:pt x="301" y="110"/>
                  </a:lnTo>
                  <a:lnTo>
                    <a:pt x="295" y="108"/>
                  </a:lnTo>
                  <a:lnTo>
                    <a:pt x="289" y="106"/>
                  </a:lnTo>
                  <a:lnTo>
                    <a:pt x="286" y="104"/>
                  </a:lnTo>
                  <a:lnTo>
                    <a:pt x="280" y="102"/>
                  </a:lnTo>
                  <a:lnTo>
                    <a:pt x="274" y="100"/>
                  </a:lnTo>
                  <a:lnTo>
                    <a:pt x="270" y="98"/>
                  </a:lnTo>
                  <a:lnTo>
                    <a:pt x="265" y="98"/>
                  </a:lnTo>
                  <a:lnTo>
                    <a:pt x="259" y="95"/>
                  </a:lnTo>
                  <a:lnTo>
                    <a:pt x="255" y="95"/>
                  </a:lnTo>
                  <a:lnTo>
                    <a:pt x="251" y="93"/>
                  </a:lnTo>
                  <a:lnTo>
                    <a:pt x="248" y="91"/>
                  </a:lnTo>
                  <a:lnTo>
                    <a:pt x="242" y="89"/>
                  </a:lnTo>
                  <a:lnTo>
                    <a:pt x="238" y="87"/>
                  </a:lnTo>
                  <a:lnTo>
                    <a:pt x="234" y="85"/>
                  </a:lnTo>
                  <a:lnTo>
                    <a:pt x="232" y="85"/>
                  </a:lnTo>
                  <a:lnTo>
                    <a:pt x="225" y="81"/>
                  </a:lnTo>
                  <a:lnTo>
                    <a:pt x="217" y="79"/>
                  </a:lnTo>
                  <a:lnTo>
                    <a:pt x="212" y="78"/>
                  </a:lnTo>
                  <a:lnTo>
                    <a:pt x="208" y="76"/>
                  </a:lnTo>
                  <a:lnTo>
                    <a:pt x="202" y="72"/>
                  </a:lnTo>
                  <a:lnTo>
                    <a:pt x="200" y="72"/>
                  </a:lnTo>
                  <a:lnTo>
                    <a:pt x="59" y="152"/>
                  </a:lnTo>
                  <a:lnTo>
                    <a:pt x="0" y="114"/>
                  </a:lnTo>
                  <a:lnTo>
                    <a:pt x="0" y="114"/>
                  </a:lnTo>
                  <a:close/>
                </a:path>
              </a:pathLst>
            </a:custGeom>
            <a:solidFill>
              <a:srgbClr val="414B8B"/>
            </a:solidFill>
            <a:ln w="9525">
              <a:noFill/>
              <a:round/>
              <a:headEnd/>
              <a:tailEnd/>
            </a:ln>
          </p:spPr>
          <p:txBody>
            <a:bodyPr/>
            <a:lstStyle/>
            <a:p>
              <a:endParaRPr lang="en-US"/>
            </a:p>
          </p:txBody>
        </p:sp>
        <p:sp>
          <p:nvSpPr>
            <p:cNvPr id="717989" name="Freeform 165"/>
            <p:cNvSpPr>
              <a:spLocks/>
            </p:cNvSpPr>
            <p:nvPr/>
          </p:nvSpPr>
          <p:spPr bwMode="auto">
            <a:xfrm>
              <a:off x="2998" y="2359"/>
              <a:ext cx="424" cy="278"/>
            </a:xfrm>
            <a:custGeom>
              <a:avLst/>
              <a:gdLst/>
              <a:ahLst/>
              <a:cxnLst>
                <a:cxn ang="0">
                  <a:pos x="9" y="538"/>
                </a:cxn>
                <a:cxn ang="0">
                  <a:pos x="30" y="521"/>
                </a:cxn>
                <a:cxn ang="0">
                  <a:pos x="55" y="500"/>
                </a:cxn>
                <a:cxn ang="0">
                  <a:pos x="72" y="486"/>
                </a:cxn>
                <a:cxn ang="0">
                  <a:pos x="89" y="471"/>
                </a:cxn>
                <a:cxn ang="0">
                  <a:pos x="108" y="456"/>
                </a:cxn>
                <a:cxn ang="0">
                  <a:pos x="133" y="439"/>
                </a:cxn>
                <a:cxn ang="0">
                  <a:pos x="159" y="420"/>
                </a:cxn>
                <a:cxn ang="0">
                  <a:pos x="186" y="401"/>
                </a:cxn>
                <a:cxn ang="0">
                  <a:pos x="215" y="380"/>
                </a:cxn>
                <a:cxn ang="0">
                  <a:pos x="247" y="359"/>
                </a:cxn>
                <a:cxn ang="0">
                  <a:pos x="283" y="338"/>
                </a:cxn>
                <a:cxn ang="0">
                  <a:pos x="317" y="313"/>
                </a:cxn>
                <a:cxn ang="0">
                  <a:pos x="355" y="291"/>
                </a:cxn>
                <a:cxn ang="0">
                  <a:pos x="395" y="266"/>
                </a:cxn>
                <a:cxn ang="0">
                  <a:pos x="435" y="241"/>
                </a:cxn>
                <a:cxn ang="0">
                  <a:pos x="473" y="218"/>
                </a:cxn>
                <a:cxn ang="0">
                  <a:pos x="513" y="196"/>
                </a:cxn>
                <a:cxn ang="0">
                  <a:pos x="551" y="173"/>
                </a:cxn>
                <a:cxn ang="0">
                  <a:pos x="585" y="154"/>
                </a:cxn>
                <a:cxn ang="0">
                  <a:pos x="620" y="135"/>
                </a:cxn>
                <a:cxn ang="0">
                  <a:pos x="652" y="116"/>
                </a:cxn>
                <a:cxn ang="0">
                  <a:pos x="679" y="101"/>
                </a:cxn>
                <a:cxn ang="0">
                  <a:pos x="701" y="87"/>
                </a:cxn>
                <a:cxn ang="0">
                  <a:pos x="720" y="78"/>
                </a:cxn>
                <a:cxn ang="0">
                  <a:pos x="737" y="68"/>
                </a:cxn>
                <a:cxn ang="0">
                  <a:pos x="848" y="0"/>
                </a:cxn>
                <a:cxn ang="0">
                  <a:pos x="776" y="89"/>
                </a:cxn>
                <a:cxn ang="0">
                  <a:pos x="756" y="99"/>
                </a:cxn>
                <a:cxn ang="0">
                  <a:pos x="732" y="112"/>
                </a:cxn>
                <a:cxn ang="0">
                  <a:pos x="703" y="127"/>
                </a:cxn>
                <a:cxn ang="0">
                  <a:pos x="684" y="137"/>
                </a:cxn>
                <a:cxn ang="0">
                  <a:pos x="667" y="146"/>
                </a:cxn>
                <a:cxn ang="0">
                  <a:pos x="646" y="158"/>
                </a:cxn>
                <a:cxn ang="0">
                  <a:pos x="625" y="171"/>
                </a:cxn>
                <a:cxn ang="0">
                  <a:pos x="602" y="182"/>
                </a:cxn>
                <a:cxn ang="0">
                  <a:pos x="582" y="194"/>
                </a:cxn>
                <a:cxn ang="0">
                  <a:pos x="561" y="207"/>
                </a:cxn>
                <a:cxn ang="0">
                  <a:pos x="538" y="220"/>
                </a:cxn>
                <a:cxn ang="0">
                  <a:pos x="515" y="234"/>
                </a:cxn>
                <a:cxn ang="0">
                  <a:pos x="490" y="249"/>
                </a:cxn>
                <a:cxn ang="0">
                  <a:pos x="469" y="262"/>
                </a:cxn>
                <a:cxn ang="0">
                  <a:pos x="447" y="275"/>
                </a:cxn>
                <a:cxn ang="0">
                  <a:pos x="424" y="291"/>
                </a:cxn>
                <a:cxn ang="0">
                  <a:pos x="403" y="304"/>
                </a:cxn>
                <a:cxn ang="0">
                  <a:pos x="380" y="317"/>
                </a:cxn>
                <a:cxn ang="0">
                  <a:pos x="359" y="331"/>
                </a:cxn>
                <a:cxn ang="0">
                  <a:pos x="338" y="344"/>
                </a:cxn>
                <a:cxn ang="0">
                  <a:pos x="317" y="359"/>
                </a:cxn>
                <a:cxn ang="0">
                  <a:pos x="298" y="372"/>
                </a:cxn>
                <a:cxn ang="0">
                  <a:pos x="277" y="386"/>
                </a:cxn>
                <a:cxn ang="0">
                  <a:pos x="258" y="399"/>
                </a:cxn>
                <a:cxn ang="0">
                  <a:pos x="239" y="412"/>
                </a:cxn>
                <a:cxn ang="0">
                  <a:pos x="218" y="429"/>
                </a:cxn>
                <a:cxn ang="0">
                  <a:pos x="196" y="445"/>
                </a:cxn>
                <a:cxn ang="0">
                  <a:pos x="171" y="465"/>
                </a:cxn>
                <a:cxn ang="0">
                  <a:pos x="142" y="486"/>
                </a:cxn>
                <a:cxn ang="0">
                  <a:pos x="118" y="507"/>
                </a:cxn>
                <a:cxn ang="0">
                  <a:pos x="97" y="524"/>
                </a:cxn>
                <a:cxn ang="0">
                  <a:pos x="78" y="540"/>
                </a:cxn>
                <a:cxn ang="0">
                  <a:pos x="64" y="553"/>
                </a:cxn>
              </a:cxnLst>
              <a:rect l="0" t="0" r="r" b="b"/>
              <a:pathLst>
                <a:path w="848" h="555">
                  <a:moveTo>
                    <a:pt x="0" y="547"/>
                  </a:moveTo>
                  <a:lnTo>
                    <a:pt x="0" y="545"/>
                  </a:lnTo>
                  <a:lnTo>
                    <a:pt x="3" y="543"/>
                  </a:lnTo>
                  <a:lnTo>
                    <a:pt x="9" y="538"/>
                  </a:lnTo>
                  <a:lnTo>
                    <a:pt x="17" y="532"/>
                  </a:lnTo>
                  <a:lnTo>
                    <a:pt x="21" y="528"/>
                  </a:lnTo>
                  <a:lnTo>
                    <a:pt x="24" y="524"/>
                  </a:lnTo>
                  <a:lnTo>
                    <a:pt x="30" y="521"/>
                  </a:lnTo>
                  <a:lnTo>
                    <a:pt x="38" y="515"/>
                  </a:lnTo>
                  <a:lnTo>
                    <a:pt x="43" y="509"/>
                  </a:lnTo>
                  <a:lnTo>
                    <a:pt x="51" y="503"/>
                  </a:lnTo>
                  <a:lnTo>
                    <a:pt x="55" y="500"/>
                  </a:lnTo>
                  <a:lnTo>
                    <a:pt x="59" y="498"/>
                  </a:lnTo>
                  <a:lnTo>
                    <a:pt x="62" y="494"/>
                  </a:lnTo>
                  <a:lnTo>
                    <a:pt x="68" y="490"/>
                  </a:lnTo>
                  <a:lnTo>
                    <a:pt x="72" y="486"/>
                  </a:lnTo>
                  <a:lnTo>
                    <a:pt x="74" y="483"/>
                  </a:lnTo>
                  <a:lnTo>
                    <a:pt x="80" y="479"/>
                  </a:lnTo>
                  <a:lnTo>
                    <a:pt x="83" y="477"/>
                  </a:lnTo>
                  <a:lnTo>
                    <a:pt x="89" y="471"/>
                  </a:lnTo>
                  <a:lnTo>
                    <a:pt x="93" y="469"/>
                  </a:lnTo>
                  <a:lnTo>
                    <a:pt x="99" y="464"/>
                  </a:lnTo>
                  <a:lnTo>
                    <a:pt x="104" y="460"/>
                  </a:lnTo>
                  <a:lnTo>
                    <a:pt x="108" y="456"/>
                  </a:lnTo>
                  <a:lnTo>
                    <a:pt x="116" y="452"/>
                  </a:lnTo>
                  <a:lnTo>
                    <a:pt x="121" y="448"/>
                  </a:lnTo>
                  <a:lnTo>
                    <a:pt x="127" y="443"/>
                  </a:lnTo>
                  <a:lnTo>
                    <a:pt x="133" y="439"/>
                  </a:lnTo>
                  <a:lnTo>
                    <a:pt x="138" y="435"/>
                  </a:lnTo>
                  <a:lnTo>
                    <a:pt x="146" y="429"/>
                  </a:lnTo>
                  <a:lnTo>
                    <a:pt x="152" y="426"/>
                  </a:lnTo>
                  <a:lnTo>
                    <a:pt x="159" y="420"/>
                  </a:lnTo>
                  <a:lnTo>
                    <a:pt x="165" y="416"/>
                  </a:lnTo>
                  <a:lnTo>
                    <a:pt x="173" y="412"/>
                  </a:lnTo>
                  <a:lnTo>
                    <a:pt x="178" y="407"/>
                  </a:lnTo>
                  <a:lnTo>
                    <a:pt x="186" y="401"/>
                  </a:lnTo>
                  <a:lnTo>
                    <a:pt x="194" y="397"/>
                  </a:lnTo>
                  <a:lnTo>
                    <a:pt x="199" y="391"/>
                  </a:lnTo>
                  <a:lnTo>
                    <a:pt x="209" y="388"/>
                  </a:lnTo>
                  <a:lnTo>
                    <a:pt x="215" y="380"/>
                  </a:lnTo>
                  <a:lnTo>
                    <a:pt x="222" y="376"/>
                  </a:lnTo>
                  <a:lnTo>
                    <a:pt x="230" y="370"/>
                  </a:lnTo>
                  <a:lnTo>
                    <a:pt x="239" y="365"/>
                  </a:lnTo>
                  <a:lnTo>
                    <a:pt x="247" y="359"/>
                  </a:lnTo>
                  <a:lnTo>
                    <a:pt x="256" y="355"/>
                  </a:lnTo>
                  <a:lnTo>
                    <a:pt x="264" y="348"/>
                  </a:lnTo>
                  <a:lnTo>
                    <a:pt x="274" y="344"/>
                  </a:lnTo>
                  <a:lnTo>
                    <a:pt x="283" y="338"/>
                  </a:lnTo>
                  <a:lnTo>
                    <a:pt x="291" y="331"/>
                  </a:lnTo>
                  <a:lnTo>
                    <a:pt x="300" y="325"/>
                  </a:lnTo>
                  <a:lnTo>
                    <a:pt x="310" y="319"/>
                  </a:lnTo>
                  <a:lnTo>
                    <a:pt x="317" y="313"/>
                  </a:lnTo>
                  <a:lnTo>
                    <a:pt x="327" y="308"/>
                  </a:lnTo>
                  <a:lnTo>
                    <a:pt x="336" y="300"/>
                  </a:lnTo>
                  <a:lnTo>
                    <a:pt x="348" y="296"/>
                  </a:lnTo>
                  <a:lnTo>
                    <a:pt x="355" y="291"/>
                  </a:lnTo>
                  <a:lnTo>
                    <a:pt x="365" y="283"/>
                  </a:lnTo>
                  <a:lnTo>
                    <a:pt x="376" y="277"/>
                  </a:lnTo>
                  <a:lnTo>
                    <a:pt x="386" y="272"/>
                  </a:lnTo>
                  <a:lnTo>
                    <a:pt x="395" y="266"/>
                  </a:lnTo>
                  <a:lnTo>
                    <a:pt x="407" y="260"/>
                  </a:lnTo>
                  <a:lnTo>
                    <a:pt x="414" y="255"/>
                  </a:lnTo>
                  <a:lnTo>
                    <a:pt x="426" y="249"/>
                  </a:lnTo>
                  <a:lnTo>
                    <a:pt x="435" y="241"/>
                  </a:lnTo>
                  <a:lnTo>
                    <a:pt x="445" y="237"/>
                  </a:lnTo>
                  <a:lnTo>
                    <a:pt x="454" y="230"/>
                  </a:lnTo>
                  <a:lnTo>
                    <a:pt x="466" y="224"/>
                  </a:lnTo>
                  <a:lnTo>
                    <a:pt x="473" y="218"/>
                  </a:lnTo>
                  <a:lnTo>
                    <a:pt x="485" y="213"/>
                  </a:lnTo>
                  <a:lnTo>
                    <a:pt x="494" y="207"/>
                  </a:lnTo>
                  <a:lnTo>
                    <a:pt x="504" y="201"/>
                  </a:lnTo>
                  <a:lnTo>
                    <a:pt x="513" y="196"/>
                  </a:lnTo>
                  <a:lnTo>
                    <a:pt x="523" y="190"/>
                  </a:lnTo>
                  <a:lnTo>
                    <a:pt x="532" y="184"/>
                  </a:lnTo>
                  <a:lnTo>
                    <a:pt x="542" y="179"/>
                  </a:lnTo>
                  <a:lnTo>
                    <a:pt x="551" y="173"/>
                  </a:lnTo>
                  <a:lnTo>
                    <a:pt x="561" y="169"/>
                  </a:lnTo>
                  <a:lnTo>
                    <a:pt x="570" y="165"/>
                  </a:lnTo>
                  <a:lnTo>
                    <a:pt x="578" y="160"/>
                  </a:lnTo>
                  <a:lnTo>
                    <a:pt x="585" y="154"/>
                  </a:lnTo>
                  <a:lnTo>
                    <a:pt x="595" y="148"/>
                  </a:lnTo>
                  <a:lnTo>
                    <a:pt x="602" y="144"/>
                  </a:lnTo>
                  <a:lnTo>
                    <a:pt x="612" y="139"/>
                  </a:lnTo>
                  <a:lnTo>
                    <a:pt x="620" y="135"/>
                  </a:lnTo>
                  <a:lnTo>
                    <a:pt x="629" y="129"/>
                  </a:lnTo>
                  <a:lnTo>
                    <a:pt x="637" y="125"/>
                  </a:lnTo>
                  <a:lnTo>
                    <a:pt x="644" y="122"/>
                  </a:lnTo>
                  <a:lnTo>
                    <a:pt x="652" y="116"/>
                  </a:lnTo>
                  <a:lnTo>
                    <a:pt x="658" y="112"/>
                  </a:lnTo>
                  <a:lnTo>
                    <a:pt x="665" y="108"/>
                  </a:lnTo>
                  <a:lnTo>
                    <a:pt x="673" y="104"/>
                  </a:lnTo>
                  <a:lnTo>
                    <a:pt x="679" y="101"/>
                  </a:lnTo>
                  <a:lnTo>
                    <a:pt x="684" y="99"/>
                  </a:lnTo>
                  <a:lnTo>
                    <a:pt x="690" y="93"/>
                  </a:lnTo>
                  <a:lnTo>
                    <a:pt x="698" y="91"/>
                  </a:lnTo>
                  <a:lnTo>
                    <a:pt x="701" y="87"/>
                  </a:lnTo>
                  <a:lnTo>
                    <a:pt x="707" y="85"/>
                  </a:lnTo>
                  <a:lnTo>
                    <a:pt x="713" y="82"/>
                  </a:lnTo>
                  <a:lnTo>
                    <a:pt x="717" y="80"/>
                  </a:lnTo>
                  <a:lnTo>
                    <a:pt x="720" y="78"/>
                  </a:lnTo>
                  <a:lnTo>
                    <a:pt x="724" y="76"/>
                  </a:lnTo>
                  <a:lnTo>
                    <a:pt x="728" y="74"/>
                  </a:lnTo>
                  <a:lnTo>
                    <a:pt x="732" y="72"/>
                  </a:lnTo>
                  <a:lnTo>
                    <a:pt x="737" y="68"/>
                  </a:lnTo>
                  <a:lnTo>
                    <a:pt x="741" y="68"/>
                  </a:lnTo>
                  <a:lnTo>
                    <a:pt x="743" y="66"/>
                  </a:lnTo>
                  <a:lnTo>
                    <a:pt x="745" y="66"/>
                  </a:lnTo>
                  <a:lnTo>
                    <a:pt x="848" y="0"/>
                  </a:lnTo>
                  <a:lnTo>
                    <a:pt x="783" y="85"/>
                  </a:lnTo>
                  <a:lnTo>
                    <a:pt x="781" y="85"/>
                  </a:lnTo>
                  <a:lnTo>
                    <a:pt x="777" y="89"/>
                  </a:lnTo>
                  <a:lnTo>
                    <a:pt x="776" y="89"/>
                  </a:lnTo>
                  <a:lnTo>
                    <a:pt x="772" y="91"/>
                  </a:lnTo>
                  <a:lnTo>
                    <a:pt x="766" y="93"/>
                  </a:lnTo>
                  <a:lnTo>
                    <a:pt x="762" y="97"/>
                  </a:lnTo>
                  <a:lnTo>
                    <a:pt x="756" y="99"/>
                  </a:lnTo>
                  <a:lnTo>
                    <a:pt x="751" y="101"/>
                  </a:lnTo>
                  <a:lnTo>
                    <a:pt x="745" y="104"/>
                  </a:lnTo>
                  <a:lnTo>
                    <a:pt x="739" y="108"/>
                  </a:lnTo>
                  <a:lnTo>
                    <a:pt x="732" y="112"/>
                  </a:lnTo>
                  <a:lnTo>
                    <a:pt x="724" y="116"/>
                  </a:lnTo>
                  <a:lnTo>
                    <a:pt x="717" y="120"/>
                  </a:lnTo>
                  <a:lnTo>
                    <a:pt x="707" y="125"/>
                  </a:lnTo>
                  <a:lnTo>
                    <a:pt x="703" y="127"/>
                  </a:lnTo>
                  <a:lnTo>
                    <a:pt x="699" y="129"/>
                  </a:lnTo>
                  <a:lnTo>
                    <a:pt x="694" y="131"/>
                  </a:lnTo>
                  <a:lnTo>
                    <a:pt x="690" y="135"/>
                  </a:lnTo>
                  <a:lnTo>
                    <a:pt x="684" y="137"/>
                  </a:lnTo>
                  <a:lnTo>
                    <a:pt x="680" y="139"/>
                  </a:lnTo>
                  <a:lnTo>
                    <a:pt x="677" y="141"/>
                  </a:lnTo>
                  <a:lnTo>
                    <a:pt x="673" y="144"/>
                  </a:lnTo>
                  <a:lnTo>
                    <a:pt x="667" y="146"/>
                  </a:lnTo>
                  <a:lnTo>
                    <a:pt x="661" y="148"/>
                  </a:lnTo>
                  <a:lnTo>
                    <a:pt x="656" y="152"/>
                  </a:lnTo>
                  <a:lnTo>
                    <a:pt x="652" y="156"/>
                  </a:lnTo>
                  <a:lnTo>
                    <a:pt x="646" y="158"/>
                  </a:lnTo>
                  <a:lnTo>
                    <a:pt x="640" y="161"/>
                  </a:lnTo>
                  <a:lnTo>
                    <a:pt x="637" y="163"/>
                  </a:lnTo>
                  <a:lnTo>
                    <a:pt x="631" y="167"/>
                  </a:lnTo>
                  <a:lnTo>
                    <a:pt x="625" y="171"/>
                  </a:lnTo>
                  <a:lnTo>
                    <a:pt x="620" y="173"/>
                  </a:lnTo>
                  <a:lnTo>
                    <a:pt x="614" y="175"/>
                  </a:lnTo>
                  <a:lnTo>
                    <a:pt x="610" y="179"/>
                  </a:lnTo>
                  <a:lnTo>
                    <a:pt x="602" y="182"/>
                  </a:lnTo>
                  <a:lnTo>
                    <a:pt x="599" y="184"/>
                  </a:lnTo>
                  <a:lnTo>
                    <a:pt x="593" y="188"/>
                  </a:lnTo>
                  <a:lnTo>
                    <a:pt x="587" y="192"/>
                  </a:lnTo>
                  <a:lnTo>
                    <a:pt x="582" y="194"/>
                  </a:lnTo>
                  <a:lnTo>
                    <a:pt x="576" y="198"/>
                  </a:lnTo>
                  <a:lnTo>
                    <a:pt x="570" y="201"/>
                  </a:lnTo>
                  <a:lnTo>
                    <a:pt x="564" y="205"/>
                  </a:lnTo>
                  <a:lnTo>
                    <a:pt x="561" y="207"/>
                  </a:lnTo>
                  <a:lnTo>
                    <a:pt x="555" y="211"/>
                  </a:lnTo>
                  <a:lnTo>
                    <a:pt x="549" y="215"/>
                  </a:lnTo>
                  <a:lnTo>
                    <a:pt x="544" y="218"/>
                  </a:lnTo>
                  <a:lnTo>
                    <a:pt x="538" y="220"/>
                  </a:lnTo>
                  <a:lnTo>
                    <a:pt x="532" y="224"/>
                  </a:lnTo>
                  <a:lnTo>
                    <a:pt x="526" y="228"/>
                  </a:lnTo>
                  <a:lnTo>
                    <a:pt x="521" y="232"/>
                  </a:lnTo>
                  <a:lnTo>
                    <a:pt x="515" y="234"/>
                  </a:lnTo>
                  <a:lnTo>
                    <a:pt x="509" y="237"/>
                  </a:lnTo>
                  <a:lnTo>
                    <a:pt x="502" y="241"/>
                  </a:lnTo>
                  <a:lnTo>
                    <a:pt x="498" y="245"/>
                  </a:lnTo>
                  <a:lnTo>
                    <a:pt x="490" y="249"/>
                  </a:lnTo>
                  <a:lnTo>
                    <a:pt x="486" y="253"/>
                  </a:lnTo>
                  <a:lnTo>
                    <a:pt x="479" y="255"/>
                  </a:lnTo>
                  <a:lnTo>
                    <a:pt x="475" y="258"/>
                  </a:lnTo>
                  <a:lnTo>
                    <a:pt x="469" y="262"/>
                  </a:lnTo>
                  <a:lnTo>
                    <a:pt x="464" y="266"/>
                  </a:lnTo>
                  <a:lnTo>
                    <a:pt x="456" y="270"/>
                  </a:lnTo>
                  <a:lnTo>
                    <a:pt x="452" y="274"/>
                  </a:lnTo>
                  <a:lnTo>
                    <a:pt x="447" y="275"/>
                  </a:lnTo>
                  <a:lnTo>
                    <a:pt x="441" y="279"/>
                  </a:lnTo>
                  <a:lnTo>
                    <a:pt x="435" y="283"/>
                  </a:lnTo>
                  <a:lnTo>
                    <a:pt x="429" y="287"/>
                  </a:lnTo>
                  <a:lnTo>
                    <a:pt x="424" y="291"/>
                  </a:lnTo>
                  <a:lnTo>
                    <a:pt x="420" y="293"/>
                  </a:lnTo>
                  <a:lnTo>
                    <a:pt x="412" y="296"/>
                  </a:lnTo>
                  <a:lnTo>
                    <a:pt x="409" y="300"/>
                  </a:lnTo>
                  <a:lnTo>
                    <a:pt x="403" y="304"/>
                  </a:lnTo>
                  <a:lnTo>
                    <a:pt x="397" y="308"/>
                  </a:lnTo>
                  <a:lnTo>
                    <a:pt x="391" y="310"/>
                  </a:lnTo>
                  <a:lnTo>
                    <a:pt x="386" y="313"/>
                  </a:lnTo>
                  <a:lnTo>
                    <a:pt x="380" y="317"/>
                  </a:lnTo>
                  <a:lnTo>
                    <a:pt x="374" y="321"/>
                  </a:lnTo>
                  <a:lnTo>
                    <a:pt x="369" y="325"/>
                  </a:lnTo>
                  <a:lnTo>
                    <a:pt x="365" y="329"/>
                  </a:lnTo>
                  <a:lnTo>
                    <a:pt x="359" y="331"/>
                  </a:lnTo>
                  <a:lnTo>
                    <a:pt x="353" y="334"/>
                  </a:lnTo>
                  <a:lnTo>
                    <a:pt x="348" y="338"/>
                  </a:lnTo>
                  <a:lnTo>
                    <a:pt x="344" y="342"/>
                  </a:lnTo>
                  <a:lnTo>
                    <a:pt x="338" y="344"/>
                  </a:lnTo>
                  <a:lnTo>
                    <a:pt x="332" y="348"/>
                  </a:lnTo>
                  <a:lnTo>
                    <a:pt x="327" y="351"/>
                  </a:lnTo>
                  <a:lnTo>
                    <a:pt x="321" y="355"/>
                  </a:lnTo>
                  <a:lnTo>
                    <a:pt x="317" y="359"/>
                  </a:lnTo>
                  <a:lnTo>
                    <a:pt x="313" y="363"/>
                  </a:lnTo>
                  <a:lnTo>
                    <a:pt x="308" y="365"/>
                  </a:lnTo>
                  <a:lnTo>
                    <a:pt x="302" y="369"/>
                  </a:lnTo>
                  <a:lnTo>
                    <a:pt x="298" y="372"/>
                  </a:lnTo>
                  <a:lnTo>
                    <a:pt x="293" y="376"/>
                  </a:lnTo>
                  <a:lnTo>
                    <a:pt x="289" y="380"/>
                  </a:lnTo>
                  <a:lnTo>
                    <a:pt x="283" y="384"/>
                  </a:lnTo>
                  <a:lnTo>
                    <a:pt x="277" y="386"/>
                  </a:lnTo>
                  <a:lnTo>
                    <a:pt x="274" y="389"/>
                  </a:lnTo>
                  <a:lnTo>
                    <a:pt x="268" y="393"/>
                  </a:lnTo>
                  <a:lnTo>
                    <a:pt x="264" y="397"/>
                  </a:lnTo>
                  <a:lnTo>
                    <a:pt x="258" y="399"/>
                  </a:lnTo>
                  <a:lnTo>
                    <a:pt x="254" y="403"/>
                  </a:lnTo>
                  <a:lnTo>
                    <a:pt x="249" y="407"/>
                  </a:lnTo>
                  <a:lnTo>
                    <a:pt x="245" y="410"/>
                  </a:lnTo>
                  <a:lnTo>
                    <a:pt x="239" y="412"/>
                  </a:lnTo>
                  <a:lnTo>
                    <a:pt x="235" y="416"/>
                  </a:lnTo>
                  <a:lnTo>
                    <a:pt x="230" y="418"/>
                  </a:lnTo>
                  <a:lnTo>
                    <a:pt x="226" y="422"/>
                  </a:lnTo>
                  <a:lnTo>
                    <a:pt x="218" y="429"/>
                  </a:lnTo>
                  <a:lnTo>
                    <a:pt x="209" y="435"/>
                  </a:lnTo>
                  <a:lnTo>
                    <a:pt x="205" y="439"/>
                  </a:lnTo>
                  <a:lnTo>
                    <a:pt x="201" y="441"/>
                  </a:lnTo>
                  <a:lnTo>
                    <a:pt x="196" y="445"/>
                  </a:lnTo>
                  <a:lnTo>
                    <a:pt x="194" y="448"/>
                  </a:lnTo>
                  <a:lnTo>
                    <a:pt x="184" y="454"/>
                  </a:lnTo>
                  <a:lnTo>
                    <a:pt x="178" y="460"/>
                  </a:lnTo>
                  <a:lnTo>
                    <a:pt x="171" y="465"/>
                  </a:lnTo>
                  <a:lnTo>
                    <a:pt x="163" y="471"/>
                  </a:lnTo>
                  <a:lnTo>
                    <a:pt x="156" y="477"/>
                  </a:lnTo>
                  <a:lnTo>
                    <a:pt x="150" y="483"/>
                  </a:lnTo>
                  <a:lnTo>
                    <a:pt x="142" y="486"/>
                  </a:lnTo>
                  <a:lnTo>
                    <a:pt x="135" y="492"/>
                  </a:lnTo>
                  <a:lnTo>
                    <a:pt x="129" y="498"/>
                  </a:lnTo>
                  <a:lnTo>
                    <a:pt x="123" y="503"/>
                  </a:lnTo>
                  <a:lnTo>
                    <a:pt x="118" y="507"/>
                  </a:lnTo>
                  <a:lnTo>
                    <a:pt x="112" y="511"/>
                  </a:lnTo>
                  <a:lnTo>
                    <a:pt x="108" y="517"/>
                  </a:lnTo>
                  <a:lnTo>
                    <a:pt x="102" y="521"/>
                  </a:lnTo>
                  <a:lnTo>
                    <a:pt x="97" y="524"/>
                  </a:lnTo>
                  <a:lnTo>
                    <a:pt x="93" y="528"/>
                  </a:lnTo>
                  <a:lnTo>
                    <a:pt x="89" y="532"/>
                  </a:lnTo>
                  <a:lnTo>
                    <a:pt x="85" y="536"/>
                  </a:lnTo>
                  <a:lnTo>
                    <a:pt x="78" y="540"/>
                  </a:lnTo>
                  <a:lnTo>
                    <a:pt x="74" y="545"/>
                  </a:lnTo>
                  <a:lnTo>
                    <a:pt x="68" y="549"/>
                  </a:lnTo>
                  <a:lnTo>
                    <a:pt x="66" y="553"/>
                  </a:lnTo>
                  <a:lnTo>
                    <a:pt x="64" y="553"/>
                  </a:lnTo>
                  <a:lnTo>
                    <a:pt x="64" y="555"/>
                  </a:lnTo>
                  <a:lnTo>
                    <a:pt x="0" y="547"/>
                  </a:lnTo>
                  <a:lnTo>
                    <a:pt x="0" y="547"/>
                  </a:lnTo>
                  <a:close/>
                </a:path>
              </a:pathLst>
            </a:custGeom>
            <a:solidFill>
              <a:srgbClr val="414B8B"/>
            </a:solidFill>
            <a:ln w="9525">
              <a:noFill/>
              <a:round/>
              <a:headEnd/>
              <a:tailEnd/>
            </a:ln>
          </p:spPr>
          <p:txBody>
            <a:bodyPr/>
            <a:lstStyle/>
            <a:p>
              <a:endParaRPr lang="en-US"/>
            </a:p>
          </p:txBody>
        </p:sp>
        <p:sp>
          <p:nvSpPr>
            <p:cNvPr id="717990" name="Freeform 166"/>
            <p:cNvSpPr>
              <a:spLocks/>
            </p:cNvSpPr>
            <p:nvPr/>
          </p:nvSpPr>
          <p:spPr bwMode="auto">
            <a:xfrm>
              <a:off x="3042" y="2563"/>
              <a:ext cx="126" cy="84"/>
            </a:xfrm>
            <a:custGeom>
              <a:avLst/>
              <a:gdLst/>
              <a:ahLst/>
              <a:cxnLst>
                <a:cxn ang="0">
                  <a:pos x="2" y="167"/>
                </a:cxn>
                <a:cxn ang="0">
                  <a:pos x="10" y="159"/>
                </a:cxn>
                <a:cxn ang="0">
                  <a:pos x="19" y="148"/>
                </a:cxn>
                <a:cxn ang="0">
                  <a:pos x="27" y="138"/>
                </a:cxn>
                <a:cxn ang="0">
                  <a:pos x="36" y="129"/>
                </a:cxn>
                <a:cxn ang="0">
                  <a:pos x="48" y="119"/>
                </a:cxn>
                <a:cxn ang="0">
                  <a:pos x="57" y="108"/>
                </a:cxn>
                <a:cxn ang="0">
                  <a:pos x="69" y="96"/>
                </a:cxn>
                <a:cxn ang="0">
                  <a:pos x="82" y="85"/>
                </a:cxn>
                <a:cxn ang="0">
                  <a:pos x="93" y="74"/>
                </a:cxn>
                <a:cxn ang="0">
                  <a:pos x="107" y="62"/>
                </a:cxn>
                <a:cxn ang="0">
                  <a:pos x="118" y="51"/>
                </a:cxn>
                <a:cxn ang="0">
                  <a:pos x="129" y="41"/>
                </a:cxn>
                <a:cxn ang="0">
                  <a:pos x="143" y="32"/>
                </a:cxn>
                <a:cxn ang="0">
                  <a:pos x="152" y="24"/>
                </a:cxn>
                <a:cxn ang="0">
                  <a:pos x="162" y="17"/>
                </a:cxn>
                <a:cxn ang="0">
                  <a:pos x="171" y="11"/>
                </a:cxn>
                <a:cxn ang="0">
                  <a:pos x="181" y="7"/>
                </a:cxn>
                <a:cxn ang="0">
                  <a:pos x="192" y="3"/>
                </a:cxn>
                <a:cxn ang="0">
                  <a:pos x="206" y="0"/>
                </a:cxn>
                <a:cxn ang="0">
                  <a:pos x="215" y="0"/>
                </a:cxn>
                <a:cxn ang="0">
                  <a:pos x="223" y="0"/>
                </a:cxn>
                <a:cxn ang="0">
                  <a:pos x="230" y="1"/>
                </a:cxn>
                <a:cxn ang="0">
                  <a:pos x="251" y="41"/>
                </a:cxn>
                <a:cxn ang="0">
                  <a:pos x="247" y="43"/>
                </a:cxn>
                <a:cxn ang="0">
                  <a:pos x="238" y="49"/>
                </a:cxn>
                <a:cxn ang="0">
                  <a:pos x="230" y="53"/>
                </a:cxn>
                <a:cxn ang="0">
                  <a:pos x="223" y="58"/>
                </a:cxn>
                <a:cxn ang="0">
                  <a:pos x="215" y="62"/>
                </a:cxn>
                <a:cxn ang="0">
                  <a:pos x="206" y="70"/>
                </a:cxn>
                <a:cxn ang="0">
                  <a:pos x="194" y="76"/>
                </a:cxn>
                <a:cxn ang="0">
                  <a:pos x="185" y="81"/>
                </a:cxn>
                <a:cxn ang="0">
                  <a:pos x="175" y="89"/>
                </a:cxn>
                <a:cxn ang="0">
                  <a:pos x="164" y="96"/>
                </a:cxn>
                <a:cxn ang="0">
                  <a:pos x="154" y="102"/>
                </a:cxn>
                <a:cxn ang="0">
                  <a:pos x="145" y="110"/>
                </a:cxn>
                <a:cxn ang="0">
                  <a:pos x="135" y="115"/>
                </a:cxn>
                <a:cxn ang="0">
                  <a:pos x="128" y="121"/>
                </a:cxn>
                <a:cxn ang="0">
                  <a:pos x="114" y="131"/>
                </a:cxn>
                <a:cxn ang="0">
                  <a:pos x="103" y="142"/>
                </a:cxn>
                <a:cxn ang="0">
                  <a:pos x="93" y="150"/>
                </a:cxn>
                <a:cxn ang="0">
                  <a:pos x="88" y="155"/>
                </a:cxn>
                <a:cxn ang="0">
                  <a:pos x="80" y="165"/>
                </a:cxn>
                <a:cxn ang="0">
                  <a:pos x="80" y="169"/>
                </a:cxn>
                <a:cxn ang="0">
                  <a:pos x="0" y="169"/>
                </a:cxn>
              </a:cxnLst>
              <a:rect l="0" t="0" r="r" b="b"/>
              <a:pathLst>
                <a:path w="251" h="169">
                  <a:moveTo>
                    <a:pt x="0" y="169"/>
                  </a:moveTo>
                  <a:lnTo>
                    <a:pt x="2" y="167"/>
                  </a:lnTo>
                  <a:lnTo>
                    <a:pt x="4" y="163"/>
                  </a:lnTo>
                  <a:lnTo>
                    <a:pt x="10" y="159"/>
                  </a:lnTo>
                  <a:lnTo>
                    <a:pt x="15" y="152"/>
                  </a:lnTo>
                  <a:lnTo>
                    <a:pt x="19" y="148"/>
                  </a:lnTo>
                  <a:lnTo>
                    <a:pt x="23" y="142"/>
                  </a:lnTo>
                  <a:lnTo>
                    <a:pt x="27" y="138"/>
                  </a:lnTo>
                  <a:lnTo>
                    <a:pt x="32" y="134"/>
                  </a:lnTo>
                  <a:lnTo>
                    <a:pt x="36" y="129"/>
                  </a:lnTo>
                  <a:lnTo>
                    <a:pt x="42" y="125"/>
                  </a:lnTo>
                  <a:lnTo>
                    <a:pt x="48" y="119"/>
                  </a:lnTo>
                  <a:lnTo>
                    <a:pt x="53" y="114"/>
                  </a:lnTo>
                  <a:lnTo>
                    <a:pt x="57" y="108"/>
                  </a:lnTo>
                  <a:lnTo>
                    <a:pt x="63" y="102"/>
                  </a:lnTo>
                  <a:lnTo>
                    <a:pt x="69" y="96"/>
                  </a:lnTo>
                  <a:lnTo>
                    <a:pt x="76" y="91"/>
                  </a:lnTo>
                  <a:lnTo>
                    <a:pt x="82" y="85"/>
                  </a:lnTo>
                  <a:lnTo>
                    <a:pt x="88" y="79"/>
                  </a:lnTo>
                  <a:lnTo>
                    <a:pt x="93" y="74"/>
                  </a:lnTo>
                  <a:lnTo>
                    <a:pt x="101" y="68"/>
                  </a:lnTo>
                  <a:lnTo>
                    <a:pt x="107" y="62"/>
                  </a:lnTo>
                  <a:lnTo>
                    <a:pt x="112" y="57"/>
                  </a:lnTo>
                  <a:lnTo>
                    <a:pt x="118" y="51"/>
                  </a:lnTo>
                  <a:lnTo>
                    <a:pt x="124" y="45"/>
                  </a:lnTo>
                  <a:lnTo>
                    <a:pt x="129" y="41"/>
                  </a:lnTo>
                  <a:lnTo>
                    <a:pt x="135" y="36"/>
                  </a:lnTo>
                  <a:lnTo>
                    <a:pt x="143" y="32"/>
                  </a:lnTo>
                  <a:lnTo>
                    <a:pt x="148" y="28"/>
                  </a:lnTo>
                  <a:lnTo>
                    <a:pt x="152" y="24"/>
                  </a:lnTo>
                  <a:lnTo>
                    <a:pt x="158" y="20"/>
                  </a:lnTo>
                  <a:lnTo>
                    <a:pt x="162" y="17"/>
                  </a:lnTo>
                  <a:lnTo>
                    <a:pt x="167" y="15"/>
                  </a:lnTo>
                  <a:lnTo>
                    <a:pt x="171" y="11"/>
                  </a:lnTo>
                  <a:lnTo>
                    <a:pt x="177" y="9"/>
                  </a:lnTo>
                  <a:lnTo>
                    <a:pt x="181" y="7"/>
                  </a:lnTo>
                  <a:lnTo>
                    <a:pt x="185" y="7"/>
                  </a:lnTo>
                  <a:lnTo>
                    <a:pt x="192" y="3"/>
                  </a:lnTo>
                  <a:lnTo>
                    <a:pt x="198" y="1"/>
                  </a:lnTo>
                  <a:lnTo>
                    <a:pt x="206" y="0"/>
                  </a:lnTo>
                  <a:lnTo>
                    <a:pt x="211" y="0"/>
                  </a:lnTo>
                  <a:lnTo>
                    <a:pt x="215" y="0"/>
                  </a:lnTo>
                  <a:lnTo>
                    <a:pt x="219" y="0"/>
                  </a:lnTo>
                  <a:lnTo>
                    <a:pt x="223" y="0"/>
                  </a:lnTo>
                  <a:lnTo>
                    <a:pt x="226" y="1"/>
                  </a:lnTo>
                  <a:lnTo>
                    <a:pt x="230" y="1"/>
                  </a:lnTo>
                  <a:lnTo>
                    <a:pt x="230" y="3"/>
                  </a:lnTo>
                  <a:lnTo>
                    <a:pt x="251" y="41"/>
                  </a:lnTo>
                  <a:lnTo>
                    <a:pt x="249" y="41"/>
                  </a:lnTo>
                  <a:lnTo>
                    <a:pt x="247" y="43"/>
                  </a:lnTo>
                  <a:lnTo>
                    <a:pt x="244" y="45"/>
                  </a:lnTo>
                  <a:lnTo>
                    <a:pt x="238" y="49"/>
                  </a:lnTo>
                  <a:lnTo>
                    <a:pt x="234" y="51"/>
                  </a:lnTo>
                  <a:lnTo>
                    <a:pt x="230" y="53"/>
                  </a:lnTo>
                  <a:lnTo>
                    <a:pt x="226" y="55"/>
                  </a:lnTo>
                  <a:lnTo>
                    <a:pt x="223" y="58"/>
                  </a:lnTo>
                  <a:lnTo>
                    <a:pt x="219" y="60"/>
                  </a:lnTo>
                  <a:lnTo>
                    <a:pt x="215" y="62"/>
                  </a:lnTo>
                  <a:lnTo>
                    <a:pt x="209" y="66"/>
                  </a:lnTo>
                  <a:lnTo>
                    <a:pt x="206" y="70"/>
                  </a:lnTo>
                  <a:lnTo>
                    <a:pt x="200" y="72"/>
                  </a:lnTo>
                  <a:lnTo>
                    <a:pt x="194" y="76"/>
                  </a:lnTo>
                  <a:lnTo>
                    <a:pt x="190" y="79"/>
                  </a:lnTo>
                  <a:lnTo>
                    <a:pt x="185" y="81"/>
                  </a:lnTo>
                  <a:lnTo>
                    <a:pt x="179" y="85"/>
                  </a:lnTo>
                  <a:lnTo>
                    <a:pt x="175" y="89"/>
                  </a:lnTo>
                  <a:lnTo>
                    <a:pt x="169" y="93"/>
                  </a:lnTo>
                  <a:lnTo>
                    <a:pt x="164" y="96"/>
                  </a:lnTo>
                  <a:lnTo>
                    <a:pt x="160" y="98"/>
                  </a:lnTo>
                  <a:lnTo>
                    <a:pt x="154" y="102"/>
                  </a:lnTo>
                  <a:lnTo>
                    <a:pt x="150" y="104"/>
                  </a:lnTo>
                  <a:lnTo>
                    <a:pt x="145" y="110"/>
                  </a:lnTo>
                  <a:lnTo>
                    <a:pt x="141" y="112"/>
                  </a:lnTo>
                  <a:lnTo>
                    <a:pt x="135" y="115"/>
                  </a:lnTo>
                  <a:lnTo>
                    <a:pt x="131" y="117"/>
                  </a:lnTo>
                  <a:lnTo>
                    <a:pt x="128" y="121"/>
                  </a:lnTo>
                  <a:lnTo>
                    <a:pt x="120" y="127"/>
                  </a:lnTo>
                  <a:lnTo>
                    <a:pt x="114" y="131"/>
                  </a:lnTo>
                  <a:lnTo>
                    <a:pt x="107" y="136"/>
                  </a:lnTo>
                  <a:lnTo>
                    <a:pt x="103" y="142"/>
                  </a:lnTo>
                  <a:lnTo>
                    <a:pt x="97" y="146"/>
                  </a:lnTo>
                  <a:lnTo>
                    <a:pt x="93" y="150"/>
                  </a:lnTo>
                  <a:lnTo>
                    <a:pt x="90" y="152"/>
                  </a:lnTo>
                  <a:lnTo>
                    <a:pt x="88" y="155"/>
                  </a:lnTo>
                  <a:lnTo>
                    <a:pt x="84" y="161"/>
                  </a:lnTo>
                  <a:lnTo>
                    <a:pt x="80" y="165"/>
                  </a:lnTo>
                  <a:lnTo>
                    <a:pt x="80" y="167"/>
                  </a:lnTo>
                  <a:lnTo>
                    <a:pt x="80" y="169"/>
                  </a:lnTo>
                  <a:lnTo>
                    <a:pt x="0" y="169"/>
                  </a:lnTo>
                  <a:lnTo>
                    <a:pt x="0" y="169"/>
                  </a:lnTo>
                  <a:close/>
                </a:path>
              </a:pathLst>
            </a:custGeom>
            <a:solidFill>
              <a:srgbClr val="414B8B"/>
            </a:solidFill>
            <a:ln w="9525">
              <a:noFill/>
              <a:round/>
              <a:headEnd/>
              <a:tailEnd/>
            </a:ln>
          </p:spPr>
          <p:txBody>
            <a:bodyPr/>
            <a:lstStyle/>
            <a:p>
              <a:endParaRPr lang="en-US"/>
            </a:p>
          </p:txBody>
        </p:sp>
        <p:sp>
          <p:nvSpPr>
            <p:cNvPr id="717991" name="Freeform 167"/>
            <p:cNvSpPr>
              <a:spLocks/>
            </p:cNvSpPr>
            <p:nvPr/>
          </p:nvSpPr>
          <p:spPr bwMode="auto">
            <a:xfrm>
              <a:off x="3202" y="2475"/>
              <a:ext cx="125" cy="90"/>
            </a:xfrm>
            <a:custGeom>
              <a:avLst/>
              <a:gdLst/>
              <a:ahLst/>
              <a:cxnLst>
                <a:cxn ang="0">
                  <a:pos x="0" y="171"/>
                </a:cxn>
                <a:cxn ang="0">
                  <a:pos x="3" y="163"/>
                </a:cxn>
                <a:cxn ang="0">
                  <a:pos x="11" y="154"/>
                </a:cxn>
                <a:cxn ang="0">
                  <a:pos x="15" y="146"/>
                </a:cxn>
                <a:cxn ang="0">
                  <a:pos x="21" y="138"/>
                </a:cxn>
                <a:cxn ang="0">
                  <a:pos x="28" y="129"/>
                </a:cxn>
                <a:cxn ang="0">
                  <a:pos x="36" y="119"/>
                </a:cxn>
                <a:cxn ang="0">
                  <a:pos x="43" y="108"/>
                </a:cxn>
                <a:cxn ang="0">
                  <a:pos x="53" y="99"/>
                </a:cxn>
                <a:cxn ang="0">
                  <a:pos x="62" y="87"/>
                </a:cxn>
                <a:cxn ang="0">
                  <a:pos x="70" y="78"/>
                </a:cxn>
                <a:cxn ang="0">
                  <a:pos x="81" y="68"/>
                </a:cxn>
                <a:cxn ang="0">
                  <a:pos x="91" y="59"/>
                </a:cxn>
                <a:cxn ang="0">
                  <a:pos x="102" y="49"/>
                </a:cxn>
                <a:cxn ang="0">
                  <a:pos x="112" y="42"/>
                </a:cxn>
                <a:cxn ang="0">
                  <a:pos x="121" y="34"/>
                </a:cxn>
                <a:cxn ang="0">
                  <a:pos x="133" y="26"/>
                </a:cxn>
                <a:cxn ang="0">
                  <a:pos x="142" y="23"/>
                </a:cxn>
                <a:cxn ang="0">
                  <a:pos x="152" y="17"/>
                </a:cxn>
                <a:cxn ang="0">
                  <a:pos x="161" y="13"/>
                </a:cxn>
                <a:cxn ang="0">
                  <a:pos x="171" y="9"/>
                </a:cxn>
                <a:cxn ang="0">
                  <a:pos x="178" y="7"/>
                </a:cxn>
                <a:cxn ang="0">
                  <a:pos x="192" y="4"/>
                </a:cxn>
                <a:cxn ang="0">
                  <a:pos x="205" y="2"/>
                </a:cxn>
                <a:cxn ang="0">
                  <a:pos x="214" y="0"/>
                </a:cxn>
                <a:cxn ang="0">
                  <a:pos x="218" y="0"/>
                </a:cxn>
                <a:cxn ang="0">
                  <a:pos x="251" y="32"/>
                </a:cxn>
                <a:cxn ang="0">
                  <a:pos x="241" y="40"/>
                </a:cxn>
                <a:cxn ang="0">
                  <a:pos x="230" y="45"/>
                </a:cxn>
                <a:cxn ang="0">
                  <a:pos x="218" y="55"/>
                </a:cxn>
                <a:cxn ang="0">
                  <a:pos x="201" y="64"/>
                </a:cxn>
                <a:cxn ang="0">
                  <a:pos x="186" y="78"/>
                </a:cxn>
                <a:cxn ang="0">
                  <a:pos x="176" y="85"/>
                </a:cxn>
                <a:cxn ang="0">
                  <a:pos x="167" y="91"/>
                </a:cxn>
                <a:cxn ang="0">
                  <a:pos x="159" y="99"/>
                </a:cxn>
                <a:cxn ang="0">
                  <a:pos x="152" y="106"/>
                </a:cxn>
                <a:cxn ang="0">
                  <a:pos x="142" y="112"/>
                </a:cxn>
                <a:cxn ang="0">
                  <a:pos x="135" y="118"/>
                </a:cxn>
                <a:cxn ang="0">
                  <a:pos x="118" y="131"/>
                </a:cxn>
                <a:cxn ang="0">
                  <a:pos x="102" y="144"/>
                </a:cxn>
                <a:cxn ang="0">
                  <a:pos x="89" y="156"/>
                </a:cxn>
                <a:cxn ang="0">
                  <a:pos x="78" y="165"/>
                </a:cxn>
                <a:cxn ang="0">
                  <a:pos x="70" y="171"/>
                </a:cxn>
                <a:cxn ang="0">
                  <a:pos x="62" y="178"/>
                </a:cxn>
                <a:cxn ang="0">
                  <a:pos x="0" y="173"/>
                </a:cxn>
              </a:cxnLst>
              <a:rect l="0" t="0" r="r" b="b"/>
              <a:pathLst>
                <a:path w="251" h="178">
                  <a:moveTo>
                    <a:pt x="0" y="173"/>
                  </a:moveTo>
                  <a:lnTo>
                    <a:pt x="0" y="171"/>
                  </a:lnTo>
                  <a:lnTo>
                    <a:pt x="2" y="169"/>
                  </a:lnTo>
                  <a:lnTo>
                    <a:pt x="3" y="163"/>
                  </a:lnTo>
                  <a:lnTo>
                    <a:pt x="7" y="157"/>
                  </a:lnTo>
                  <a:lnTo>
                    <a:pt x="11" y="154"/>
                  </a:lnTo>
                  <a:lnTo>
                    <a:pt x="13" y="150"/>
                  </a:lnTo>
                  <a:lnTo>
                    <a:pt x="15" y="146"/>
                  </a:lnTo>
                  <a:lnTo>
                    <a:pt x="19" y="142"/>
                  </a:lnTo>
                  <a:lnTo>
                    <a:pt x="21" y="138"/>
                  </a:lnTo>
                  <a:lnTo>
                    <a:pt x="24" y="133"/>
                  </a:lnTo>
                  <a:lnTo>
                    <a:pt x="28" y="129"/>
                  </a:lnTo>
                  <a:lnTo>
                    <a:pt x="32" y="125"/>
                  </a:lnTo>
                  <a:lnTo>
                    <a:pt x="36" y="119"/>
                  </a:lnTo>
                  <a:lnTo>
                    <a:pt x="40" y="114"/>
                  </a:lnTo>
                  <a:lnTo>
                    <a:pt x="43" y="108"/>
                  </a:lnTo>
                  <a:lnTo>
                    <a:pt x="47" y="104"/>
                  </a:lnTo>
                  <a:lnTo>
                    <a:pt x="53" y="99"/>
                  </a:lnTo>
                  <a:lnTo>
                    <a:pt x="57" y="93"/>
                  </a:lnTo>
                  <a:lnTo>
                    <a:pt x="62" y="87"/>
                  </a:lnTo>
                  <a:lnTo>
                    <a:pt x="66" y="83"/>
                  </a:lnTo>
                  <a:lnTo>
                    <a:pt x="70" y="78"/>
                  </a:lnTo>
                  <a:lnTo>
                    <a:pt x="76" y="72"/>
                  </a:lnTo>
                  <a:lnTo>
                    <a:pt x="81" y="68"/>
                  </a:lnTo>
                  <a:lnTo>
                    <a:pt x="87" y="62"/>
                  </a:lnTo>
                  <a:lnTo>
                    <a:pt x="91" y="59"/>
                  </a:lnTo>
                  <a:lnTo>
                    <a:pt x="97" y="53"/>
                  </a:lnTo>
                  <a:lnTo>
                    <a:pt x="102" y="49"/>
                  </a:lnTo>
                  <a:lnTo>
                    <a:pt x="108" y="45"/>
                  </a:lnTo>
                  <a:lnTo>
                    <a:pt x="112" y="42"/>
                  </a:lnTo>
                  <a:lnTo>
                    <a:pt x="118" y="38"/>
                  </a:lnTo>
                  <a:lnTo>
                    <a:pt x="121" y="34"/>
                  </a:lnTo>
                  <a:lnTo>
                    <a:pt x="127" y="30"/>
                  </a:lnTo>
                  <a:lnTo>
                    <a:pt x="133" y="26"/>
                  </a:lnTo>
                  <a:lnTo>
                    <a:pt x="137" y="24"/>
                  </a:lnTo>
                  <a:lnTo>
                    <a:pt x="142" y="23"/>
                  </a:lnTo>
                  <a:lnTo>
                    <a:pt x="148" y="21"/>
                  </a:lnTo>
                  <a:lnTo>
                    <a:pt x="152" y="17"/>
                  </a:lnTo>
                  <a:lnTo>
                    <a:pt x="156" y="15"/>
                  </a:lnTo>
                  <a:lnTo>
                    <a:pt x="161" y="13"/>
                  </a:lnTo>
                  <a:lnTo>
                    <a:pt x="167" y="11"/>
                  </a:lnTo>
                  <a:lnTo>
                    <a:pt x="171" y="9"/>
                  </a:lnTo>
                  <a:lnTo>
                    <a:pt x="175" y="9"/>
                  </a:lnTo>
                  <a:lnTo>
                    <a:pt x="178" y="7"/>
                  </a:lnTo>
                  <a:lnTo>
                    <a:pt x="184" y="5"/>
                  </a:lnTo>
                  <a:lnTo>
                    <a:pt x="192" y="4"/>
                  </a:lnTo>
                  <a:lnTo>
                    <a:pt x="197" y="2"/>
                  </a:lnTo>
                  <a:lnTo>
                    <a:pt x="205" y="2"/>
                  </a:lnTo>
                  <a:lnTo>
                    <a:pt x="211" y="2"/>
                  </a:lnTo>
                  <a:lnTo>
                    <a:pt x="214" y="0"/>
                  </a:lnTo>
                  <a:lnTo>
                    <a:pt x="218" y="0"/>
                  </a:lnTo>
                  <a:lnTo>
                    <a:pt x="218" y="0"/>
                  </a:lnTo>
                  <a:lnTo>
                    <a:pt x="220" y="0"/>
                  </a:lnTo>
                  <a:lnTo>
                    <a:pt x="251" y="32"/>
                  </a:lnTo>
                  <a:lnTo>
                    <a:pt x="247" y="34"/>
                  </a:lnTo>
                  <a:lnTo>
                    <a:pt x="241" y="40"/>
                  </a:lnTo>
                  <a:lnTo>
                    <a:pt x="235" y="42"/>
                  </a:lnTo>
                  <a:lnTo>
                    <a:pt x="230" y="45"/>
                  </a:lnTo>
                  <a:lnTo>
                    <a:pt x="224" y="49"/>
                  </a:lnTo>
                  <a:lnTo>
                    <a:pt x="218" y="55"/>
                  </a:lnTo>
                  <a:lnTo>
                    <a:pt x="209" y="61"/>
                  </a:lnTo>
                  <a:lnTo>
                    <a:pt x="201" y="64"/>
                  </a:lnTo>
                  <a:lnTo>
                    <a:pt x="194" y="70"/>
                  </a:lnTo>
                  <a:lnTo>
                    <a:pt x="186" y="78"/>
                  </a:lnTo>
                  <a:lnTo>
                    <a:pt x="180" y="81"/>
                  </a:lnTo>
                  <a:lnTo>
                    <a:pt x="176" y="85"/>
                  </a:lnTo>
                  <a:lnTo>
                    <a:pt x="171" y="87"/>
                  </a:lnTo>
                  <a:lnTo>
                    <a:pt x="167" y="91"/>
                  </a:lnTo>
                  <a:lnTo>
                    <a:pt x="163" y="95"/>
                  </a:lnTo>
                  <a:lnTo>
                    <a:pt x="159" y="99"/>
                  </a:lnTo>
                  <a:lnTo>
                    <a:pt x="154" y="102"/>
                  </a:lnTo>
                  <a:lnTo>
                    <a:pt x="152" y="106"/>
                  </a:lnTo>
                  <a:lnTo>
                    <a:pt x="146" y="108"/>
                  </a:lnTo>
                  <a:lnTo>
                    <a:pt x="142" y="112"/>
                  </a:lnTo>
                  <a:lnTo>
                    <a:pt x="138" y="114"/>
                  </a:lnTo>
                  <a:lnTo>
                    <a:pt x="135" y="118"/>
                  </a:lnTo>
                  <a:lnTo>
                    <a:pt x="125" y="123"/>
                  </a:lnTo>
                  <a:lnTo>
                    <a:pt x="118" y="131"/>
                  </a:lnTo>
                  <a:lnTo>
                    <a:pt x="110" y="137"/>
                  </a:lnTo>
                  <a:lnTo>
                    <a:pt x="102" y="144"/>
                  </a:lnTo>
                  <a:lnTo>
                    <a:pt x="95" y="148"/>
                  </a:lnTo>
                  <a:lnTo>
                    <a:pt x="89" y="156"/>
                  </a:lnTo>
                  <a:lnTo>
                    <a:pt x="83" y="159"/>
                  </a:lnTo>
                  <a:lnTo>
                    <a:pt x="78" y="165"/>
                  </a:lnTo>
                  <a:lnTo>
                    <a:pt x="74" y="167"/>
                  </a:lnTo>
                  <a:lnTo>
                    <a:pt x="70" y="171"/>
                  </a:lnTo>
                  <a:lnTo>
                    <a:pt x="64" y="176"/>
                  </a:lnTo>
                  <a:lnTo>
                    <a:pt x="62" y="178"/>
                  </a:lnTo>
                  <a:lnTo>
                    <a:pt x="0" y="173"/>
                  </a:lnTo>
                  <a:lnTo>
                    <a:pt x="0" y="173"/>
                  </a:lnTo>
                  <a:close/>
                </a:path>
              </a:pathLst>
            </a:custGeom>
            <a:solidFill>
              <a:srgbClr val="414B8B"/>
            </a:solidFill>
            <a:ln w="9525">
              <a:noFill/>
              <a:round/>
              <a:headEnd/>
              <a:tailEnd/>
            </a:ln>
          </p:spPr>
          <p:txBody>
            <a:bodyPr/>
            <a:lstStyle/>
            <a:p>
              <a:endParaRPr lang="en-US"/>
            </a:p>
          </p:txBody>
        </p:sp>
        <p:sp>
          <p:nvSpPr>
            <p:cNvPr id="717992" name="Freeform 168"/>
            <p:cNvSpPr>
              <a:spLocks/>
            </p:cNvSpPr>
            <p:nvPr/>
          </p:nvSpPr>
          <p:spPr bwMode="auto">
            <a:xfrm>
              <a:off x="2489" y="2697"/>
              <a:ext cx="318" cy="211"/>
            </a:xfrm>
            <a:custGeom>
              <a:avLst/>
              <a:gdLst/>
              <a:ahLst/>
              <a:cxnLst>
                <a:cxn ang="0">
                  <a:pos x="626" y="52"/>
                </a:cxn>
                <a:cxn ang="0">
                  <a:pos x="605" y="65"/>
                </a:cxn>
                <a:cxn ang="0">
                  <a:pos x="577" y="82"/>
                </a:cxn>
                <a:cxn ang="0">
                  <a:pos x="558" y="95"/>
                </a:cxn>
                <a:cxn ang="0">
                  <a:pos x="537" y="109"/>
                </a:cxn>
                <a:cxn ang="0">
                  <a:pos x="512" y="122"/>
                </a:cxn>
                <a:cxn ang="0">
                  <a:pos x="489" y="137"/>
                </a:cxn>
                <a:cxn ang="0">
                  <a:pos x="464" y="154"/>
                </a:cxn>
                <a:cxn ang="0">
                  <a:pos x="438" y="171"/>
                </a:cxn>
                <a:cxn ang="0">
                  <a:pos x="411" y="189"/>
                </a:cxn>
                <a:cxn ang="0">
                  <a:pos x="383" y="206"/>
                </a:cxn>
                <a:cxn ang="0">
                  <a:pos x="356" y="225"/>
                </a:cxn>
                <a:cxn ang="0">
                  <a:pos x="328" y="242"/>
                </a:cxn>
                <a:cxn ang="0">
                  <a:pos x="297" y="259"/>
                </a:cxn>
                <a:cxn ang="0">
                  <a:pos x="269" y="276"/>
                </a:cxn>
                <a:cxn ang="0">
                  <a:pos x="242" y="293"/>
                </a:cxn>
                <a:cxn ang="0">
                  <a:pos x="215" y="310"/>
                </a:cxn>
                <a:cxn ang="0">
                  <a:pos x="189" y="325"/>
                </a:cxn>
                <a:cxn ang="0">
                  <a:pos x="164" y="341"/>
                </a:cxn>
                <a:cxn ang="0">
                  <a:pos x="139" y="354"/>
                </a:cxn>
                <a:cxn ang="0">
                  <a:pos x="118" y="367"/>
                </a:cxn>
                <a:cxn ang="0">
                  <a:pos x="99" y="380"/>
                </a:cxn>
                <a:cxn ang="0">
                  <a:pos x="80" y="390"/>
                </a:cxn>
                <a:cxn ang="0">
                  <a:pos x="61" y="401"/>
                </a:cxn>
                <a:cxn ang="0">
                  <a:pos x="39" y="415"/>
                </a:cxn>
                <a:cxn ang="0">
                  <a:pos x="0" y="377"/>
                </a:cxn>
                <a:cxn ang="0">
                  <a:pos x="18" y="367"/>
                </a:cxn>
                <a:cxn ang="0">
                  <a:pos x="39" y="356"/>
                </a:cxn>
                <a:cxn ang="0">
                  <a:pos x="58" y="346"/>
                </a:cxn>
                <a:cxn ang="0">
                  <a:pos x="78" y="335"/>
                </a:cxn>
                <a:cxn ang="0">
                  <a:pos x="103" y="322"/>
                </a:cxn>
                <a:cxn ang="0">
                  <a:pos x="126" y="308"/>
                </a:cxn>
                <a:cxn ang="0">
                  <a:pos x="153" y="293"/>
                </a:cxn>
                <a:cxn ang="0">
                  <a:pos x="181" y="278"/>
                </a:cxn>
                <a:cxn ang="0">
                  <a:pos x="210" y="263"/>
                </a:cxn>
                <a:cxn ang="0">
                  <a:pos x="240" y="246"/>
                </a:cxn>
                <a:cxn ang="0">
                  <a:pos x="269" y="228"/>
                </a:cxn>
                <a:cxn ang="0">
                  <a:pos x="297" y="211"/>
                </a:cxn>
                <a:cxn ang="0">
                  <a:pos x="326" y="194"/>
                </a:cxn>
                <a:cxn ang="0">
                  <a:pos x="354" y="175"/>
                </a:cxn>
                <a:cxn ang="0">
                  <a:pos x="379" y="158"/>
                </a:cxn>
                <a:cxn ang="0">
                  <a:pos x="404" y="141"/>
                </a:cxn>
                <a:cxn ang="0">
                  <a:pos x="426" y="124"/>
                </a:cxn>
                <a:cxn ang="0">
                  <a:pos x="449" y="107"/>
                </a:cxn>
                <a:cxn ang="0">
                  <a:pos x="470" y="92"/>
                </a:cxn>
                <a:cxn ang="0">
                  <a:pos x="489" y="78"/>
                </a:cxn>
                <a:cxn ang="0">
                  <a:pos x="506" y="63"/>
                </a:cxn>
                <a:cxn ang="0">
                  <a:pos x="529" y="44"/>
                </a:cxn>
                <a:cxn ang="0">
                  <a:pos x="556" y="23"/>
                </a:cxn>
                <a:cxn ang="0">
                  <a:pos x="579" y="4"/>
                </a:cxn>
                <a:cxn ang="0">
                  <a:pos x="637" y="46"/>
                </a:cxn>
              </a:cxnLst>
              <a:rect l="0" t="0" r="r" b="b"/>
              <a:pathLst>
                <a:path w="637" h="422">
                  <a:moveTo>
                    <a:pt x="637" y="46"/>
                  </a:moveTo>
                  <a:lnTo>
                    <a:pt x="634" y="46"/>
                  </a:lnTo>
                  <a:lnTo>
                    <a:pt x="630" y="50"/>
                  </a:lnTo>
                  <a:lnTo>
                    <a:pt x="626" y="52"/>
                  </a:lnTo>
                  <a:lnTo>
                    <a:pt x="620" y="54"/>
                  </a:lnTo>
                  <a:lnTo>
                    <a:pt x="615" y="57"/>
                  </a:lnTo>
                  <a:lnTo>
                    <a:pt x="611" y="61"/>
                  </a:lnTo>
                  <a:lnTo>
                    <a:pt x="605" y="65"/>
                  </a:lnTo>
                  <a:lnTo>
                    <a:pt x="598" y="71"/>
                  </a:lnTo>
                  <a:lnTo>
                    <a:pt x="588" y="75"/>
                  </a:lnTo>
                  <a:lnTo>
                    <a:pt x="580" y="80"/>
                  </a:lnTo>
                  <a:lnTo>
                    <a:pt x="577" y="82"/>
                  </a:lnTo>
                  <a:lnTo>
                    <a:pt x="571" y="86"/>
                  </a:lnTo>
                  <a:lnTo>
                    <a:pt x="567" y="90"/>
                  </a:lnTo>
                  <a:lnTo>
                    <a:pt x="563" y="92"/>
                  </a:lnTo>
                  <a:lnTo>
                    <a:pt x="558" y="95"/>
                  </a:lnTo>
                  <a:lnTo>
                    <a:pt x="552" y="99"/>
                  </a:lnTo>
                  <a:lnTo>
                    <a:pt x="546" y="103"/>
                  </a:lnTo>
                  <a:lnTo>
                    <a:pt x="542" y="105"/>
                  </a:lnTo>
                  <a:lnTo>
                    <a:pt x="537" y="109"/>
                  </a:lnTo>
                  <a:lnTo>
                    <a:pt x="531" y="113"/>
                  </a:lnTo>
                  <a:lnTo>
                    <a:pt x="525" y="114"/>
                  </a:lnTo>
                  <a:lnTo>
                    <a:pt x="520" y="120"/>
                  </a:lnTo>
                  <a:lnTo>
                    <a:pt x="512" y="122"/>
                  </a:lnTo>
                  <a:lnTo>
                    <a:pt x="508" y="126"/>
                  </a:lnTo>
                  <a:lnTo>
                    <a:pt x="501" y="130"/>
                  </a:lnTo>
                  <a:lnTo>
                    <a:pt x="495" y="135"/>
                  </a:lnTo>
                  <a:lnTo>
                    <a:pt x="489" y="137"/>
                  </a:lnTo>
                  <a:lnTo>
                    <a:pt x="483" y="141"/>
                  </a:lnTo>
                  <a:lnTo>
                    <a:pt x="478" y="145"/>
                  </a:lnTo>
                  <a:lnTo>
                    <a:pt x="472" y="151"/>
                  </a:lnTo>
                  <a:lnTo>
                    <a:pt x="464" y="154"/>
                  </a:lnTo>
                  <a:lnTo>
                    <a:pt x="459" y="158"/>
                  </a:lnTo>
                  <a:lnTo>
                    <a:pt x="451" y="162"/>
                  </a:lnTo>
                  <a:lnTo>
                    <a:pt x="445" y="168"/>
                  </a:lnTo>
                  <a:lnTo>
                    <a:pt x="438" y="171"/>
                  </a:lnTo>
                  <a:lnTo>
                    <a:pt x="432" y="175"/>
                  </a:lnTo>
                  <a:lnTo>
                    <a:pt x="425" y="179"/>
                  </a:lnTo>
                  <a:lnTo>
                    <a:pt x="417" y="185"/>
                  </a:lnTo>
                  <a:lnTo>
                    <a:pt x="411" y="189"/>
                  </a:lnTo>
                  <a:lnTo>
                    <a:pt x="404" y="192"/>
                  </a:lnTo>
                  <a:lnTo>
                    <a:pt x="396" y="198"/>
                  </a:lnTo>
                  <a:lnTo>
                    <a:pt x="390" y="202"/>
                  </a:lnTo>
                  <a:lnTo>
                    <a:pt x="383" y="206"/>
                  </a:lnTo>
                  <a:lnTo>
                    <a:pt x="375" y="211"/>
                  </a:lnTo>
                  <a:lnTo>
                    <a:pt x="369" y="215"/>
                  </a:lnTo>
                  <a:lnTo>
                    <a:pt x="362" y="221"/>
                  </a:lnTo>
                  <a:lnTo>
                    <a:pt x="356" y="225"/>
                  </a:lnTo>
                  <a:lnTo>
                    <a:pt x="348" y="228"/>
                  </a:lnTo>
                  <a:lnTo>
                    <a:pt x="341" y="232"/>
                  </a:lnTo>
                  <a:lnTo>
                    <a:pt x="335" y="238"/>
                  </a:lnTo>
                  <a:lnTo>
                    <a:pt x="328" y="242"/>
                  </a:lnTo>
                  <a:lnTo>
                    <a:pt x="320" y="246"/>
                  </a:lnTo>
                  <a:lnTo>
                    <a:pt x="312" y="249"/>
                  </a:lnTo>
                  <a:lnTo>
                    <a:pt x="305" y="255"/>
                  </a:lnTo>
                  <a:lnTo>
                    <a:pt x="297" y="259"/>
                  </a:lnTo>
                  <a:lnTo>
                    <a:pt x="290" y="263"/>
                  </a:lnTo>
                  <a:lnTo>
                    <a:pt x="284" y="266"/>
                  </a:lnTo>
                  <a:lnTo>
                    <a:pt x="276" y="272"/>
                  </a:lnTo>
                  <a:lnTo>
                    <a:pt x="269" y="276"/>
                  </a:lnTo>
                  <a:lnTo>
                    <a:pt x="263" y="280"/>
                  </a:lnTo>
                  <a:lnTo>
                    <a:pt x="255" y="284"/>
                  </a:lnTo>
                  <a:lnTo>
                    <a:pt x="248" y="289"/>
                  </a:lnTo>
                  <a:lnTo>
                    <a:pt x="242" y="293"/>
                  </a:lnTo>
                  <a:lnTo>
                    <a:pt x="236" y="297"/>
                  </a:lnTo>
                  <a:lnTo>
                    <a:pt x="229" y="303"/>
                  </a:lnTo>
                  <a:lnTo>
                    <a:pt x="223" y="306"/>
                  </a:lnTo>
                  <a:lnTo>
                    <a:pt x="215" y="310"/>
                  </a:lnTo>
                  <a:lnTo>
                    <a:pt x="208" y="314"/>
                  </a:lnTo>
                  <a:lnTo>
                    <a:pt x="202" y="318"/>
                  </a:lnTo>
                  <a:lnTo>
                    <a:pt x="194" y="322"/>
                  </a:lnTo>
                  <a:lnTo>
                    <a:pt x="189" y="325"/>
                  </a:lnTo>
                  <a:lnTo>
                    <a:pt x="181" y="331"/>
                  </a:lnTo>
                  <a:lnTo>
                    <a:pt x="175" y="333"/>
                  </a:lnTo>
                  <a:lnTo>
                    <a:pt x="170" y="339"/>
                  </a:lnTo>
                  <a:lnTo>
                    <a:pt x="164" y="341"/>
                  </a:lnTo>
                  <a:lnTo>
                    <a:pt x="158" y="344"/>
                  </a:lnTo>
                  <a:lnTo>
                    <a:pt x="153" y="348"/>
                  </a:lnTo>
                  <a:lnTo>
                    <a:pt x="147" y="350"/>
                  </a:lnTo>
                  <a:lnTo>
                    <a:pt x="139" y="354"/>
                  </a:lnTo>
                  <a:lnTo>
                    <a:pt x="135" y="358"/>
                  </a:lnTo>
                  <a:lnTo>
                    <a:pt x="130" y="361"/>
                  </a:lnTo>
                  <a:lnTo>
                    <a:pt x="124" y="365"/>
                  </a:lnTo>
                  <a:lnTo>
                    <a:pt x="118" y="367"/>
                  </a:lnTo>
                  <a:lnTo>
                    <a:pt x="115" y="371"/>
                  </a:lnTo>
                  <a:lnTo>
                    <a:pt x="109" y="375"/>
                  </a:lnTo>
                  <a:lnTo>
                    <a:pt x="105" y="377"/>
                  </a:lnTo>
                  <a:lnTo>
                    <a:pt x="99" y="380"/>
                  </a:lnTo>
                  <a:lnTo>
                    <a:pt x="94" y="382"/>
                  </a:lnTo>
                  <a:lnTo>
                    <a:pt x="90" y="384"/>
                  </a:lnTo>
                  <a:lnTo>
                    <a:pt x="86" y="388"/>
                  </a:lnTo>
                  <a:lnTo>
                    <a:pt x="80" y="390"/>
                  </a:lnTo>
                  <a:lnTo>
                    <a:pt x="77" y="394"/>
                  </a:lnTo>
                  <a:lnTo>
                    <a:pt x="73" y="396"/>
                  </a:lnTo>
                  <a:lnTo>
                    <a:pt x="69" y="398"/>
                  </a:lnTo>
                  <a:lnTo>
                    <a:pt x="61" y="401"/>
                  </a:lnTo>
                  <a:lnTo>
                    <a:pt x="56" y="407"/>
                  </a:lnTo>
                  <a:lnTo>
                    <a:pt x="48" y="411"/>
                  </a:lnTo>
                  <a:lnTo>
                    <a:pt x="44" y="413"/>
                  </a:lnTo>
                  <a:lnTo>
                    <a:pt x="39" y="415"/>
                  </a:lnTo>
                  <a:lnTo>
                    <a:pt x="37" y="418"/>
                  </a:lnTo>
                  <a:lnTo>
                    <a:pt x="31" y="422"/>
                  </a:lnTo>
                  <a:lnTo>
                    <a:pt x="31" y="422"/>
                  </a:lnTo>
                  <a:lnTo>
                    <a:pt x="0" y="377"/>
                  </a:lnTo>
                  <a:lnTo>
                    <a:pt x="2" y="375"/>
                  </a:lnTo>
                  <a:lnTo>
                    <a:pt x="8" y="373"/>
                  </a:lnTo>
                  <a:lnTo>
                    <a:pt x="12" y="369"/>
                  </a:lnTo>
                  <a:lnTo>
                    <a:pt x="18" y="367"/>
                  </a:lnTo>
                  <a:lnTo>
                    <a:pt x="25" y="363"/>
                  </a:lnTo>
                  <a:lnTo>
                    <a:pt x="33" y="360"/>
                  </a:lnTo>
                  <a:lnTo>
                    <a:pt x="35" y="358"/>
                  </a:lnTo>
                  <a:lnTo>
                    <a:pt x="39" y="356"/>
                  </a:lnTo>
                  <a:lnTo>
                    <a:pt x="44" y="352"/>
                  </a:lnTo>
                  <a:lnTo>
                    <a:pt x="48" y="350"/>
                  </a:lnTo>
                  <a:lnTo>
                    <a:pt x="54" y="348"/>
                  </a:lnTo>
                  <a:lnTo>
                    <a:pt x="58" y="346"/>
                  </a:lnTo>
                  <a:lnTo>
                    <a:pt x="63" y="342"/>
                  </a:lnTo>
                  <a:lnTo>
                    <a:pt x="69" y="341"/>
                  </a:lnTo>
                  <a:lnTo>
                    <a:pt x="73" y="337"/>
                  </a:lnTo>
                  <a:lnTo>
                    <a:pt x="78" y="335"/>
                  </a:lnTo>
                  <a:lnTo>
                    <a:pt x="84" y="331"/>
                  </a:lnTo>
                  <a:lnTo>
                    <a:pt x="90" y="329"/>
                  </a:lnTo>
                  <a:lnTo>
                    <a:pt x="96" y="325"/>
                  </a:lnTo>
                  <a:lnTo>
                    <a:pt x="103" y="322"/>
                  </a:lnTo>
                  <a:lnTo>
                    <a:pt x="109" y="318"/>
                  </a:lnTo>
                  <a:lnTo>
                    <a:pt x="115" y="316"/>
                  </a:lnTo>
                  <a:lnTo>
                    <a:pt x="120" y="312"/>
                  </a:lnTo>
                  <a:lnTo>
                    <a:pt x="126" y="308"/>
                  </a:lnTo>
                  <a:lnTo>
                    <a:pt x="132" y="304"/>
                  </a:lnTo>
                  <a:lnTo>
                    <a:pt x="139" y="301"/>
                  </a:lnTo>
                  <a:lnTo>
                    <a:pt x="147" y="297"/>
                  </a:lnTo>
                  <a:lnTo>
                    <a:pt x="153" y="293"/>
                  </a:lnTo>
                  <a:lnTo>
                    <a:pt x="160" y="289"/>
                  </a:lnTo>
                  <a:lnTo>
                    <a:pt x="168" y="285"/>
                  </a:lnTo>
                  <a:lnTo>
                    <a:pt x="174" y="282"/>
                  </a:lnTo>
                  <a:lnTo>
                    <a:pt x="181" y="278"/>
                  </a:lnTo>
                  <a:lnTo>
                    <a:pt x="189" y="274"/>
                  </a:lnTo>
                  <a:lnTo>
                    <a:pt x="194" y="270"/>
                  </a:lnTo>
                  <a:lnTo>
                    <a:pt x="202" y="266"/>
                  </a:lnTo>
                  <a:lnTo>
                    <a:pt x="210" y="263"/>
                  </a:lnTo>
                  <a:lnTo>
                    <a:pt x="217" y="259"/>
                  </a:lnTo>
                  <a:lnTo>
                    <a:pt x="225" y="255"/>
                  </a:lnTo>
                  <a:lnTo>
                    <a:pt x="232" y="249"/>
                  </a:lnTo>
                  <a:lnTo>
                    <a:pt x="240" y="246"/>
                  </a:lnTo>
                  <a:lnTo>
                    <a:pt x="246" y="240"/>
                  </a:lnTo>
                  <a:lnTo>
                    <a:pt x="253" y="236"/>
                  </a:lnTo>
                  <a:lnTo>
                    <a:pt x="261" y="232"/>
                  </a:lnTo>
                  <a:lnTo>
                    <a:pt x="269" y="228"/>
                  </a:lnTo>
                  <a:lnTo>
                    <a:pt x="274" y="225"/>
                  </a:lnTo>
                  <a:lnTo>
                    <a:pt x="282" y="221"/>
                  </a:lnTo>
                  <a:lnTo>
                    <a:pt x="290" y="215"/>
                  </a:lnTo>
                  <a:lnTo>
                    <a:pt x="297" y="211"/>
                  </a:lnTo>
                  <a:lnTo>
                    <a:pt x="303" y="206"/>
                  </a:lnTo>
                  <a:lnTo>
                    <a:pt x="312" y="202"/>
                  </a:lnTo>
                  <a:lnTo>
                    <a:pt x="318" y="198"/>
                  </a:lnTo>
                  <a:lnTo>
                    <a:pt x="326" y="194"/>
                  </a:lnTo>
                  <a:lnTo>
                    <a:pt x="333" y="189"/>
                  </a:lnTo>
                  <a:lnTo>
                    <a:pt x="341" y="185"/>
                  </a:lnTo>
                  <a:lnTo>
                    <a:pt x="347" y="181"/>
                  </a:lnTo>
                  <a:lnTo>
                    <a:pt x="354" y="175"/>
                  </a:lnTo>
                  <a:lnTo>
                    <a:pt x="360" y="171"/>
                  </a:lnTo>
                  <a:lnTo>
                    <a:pt x="366" y="166"/>
                  </a:lnTo>
                  <a:lnTo>
                    <a:pt x="371" y="162"/>
                  </a:lnTo>
                  <a:lnTo>
                    <a:pt x="379" y="158"/>
                  </a:lnTo>
                  <a:lnTo>
                    <a:pt x="385" y="152"/>
                  </a:lnTo>
                  <a:lnTo>
                    <a:pt x="390" y="149"/>
                  </a:lnTo>
                  <a:lnTo>
                    <a:pt x="396" y="145"/>
                  </a:lnTo>
                  <a:lnTo>
                    <a:pt x="404" y="141"/>
                  </a:lnTo>
                  <a:lnTo>
                    <a:pt x="409" y="135"/>
                  </a:lnTo>
                  <a:lnTo>
                    <a:pt x="415" y="132"/>
                  </a:lnTo>
                  <a:lnTo>
                    <a:pt x="421" y="128"/>
                  </a:lnTo>
                  <a:lnTo>
                    <a:pt x="426" y="124"/>
                  </a:lnTo>
                  <a:lnTo>
                    <a:pt x="432" y="120"/>
                  </a:lnTo>
                  <a:lnTo>
                    <a:pt x="438" y="116"/>
                  </a:lnTo>
                  <a:lnTo>
                    <a:pt x="444" y="111"/>
                  </a:lnTo>
                  <a:lnTo>
                    <a:pt x="449" y="107"/>
                  </a:lnTo>
                  <a:lnTo>
                    <a:pt x="455" y="103"/>
                  </a:lnTo>
                  <a:lnTo>
                    <a:pt x="459" y="99"/>
                  </a:lnTo>
                  <a:lnTo>
                    <a:pt x="464" y="95"/>
                  </a:lnTo>
                  <a:lnTo>
                    <a:pt x="470" y="92"/>
                  </a:lnTo>
                  <a:lnTo>
                    <a:pt x="476" y="88"/>
                  </a:lnTo>
                  <a:lnTo>
                    <a:pt x="480" y="84"/>
                  </a:lnTo>
                  <a:lnTo>
                    <a:pt x="485" y="80"/>
                  </a:lnTo>
                  <a:lnTo>
                    <a:pt x="489" y="78"/>
                  </a:lnTo>
                  <a:lnTo>
                    <a:pt x="493" y="73"/>
                  </a:lnTo>
                  <a:lnTo>
                    <a:pt x="499" y="71"/>
                  </a:lnTo>
                  <a:lnTo>
                    <a:pt x="502" y="67"/>
                  </a:lnTo>
                  <a:lnTo>
                    <a:pt x="506" y="63"/>
                  </a:lnTo>
                  <a:lnTo>
                    <a:pt x="512" y="59"/>
                  </a:lnTo>
                  <a:lnTo>
                    <a:pt x="516" y="57"/>
                  </a:lnTo>
                  <a:lnTo>
                    <a:pt x="523" y="50"/>
                  </a:lnTo>
                  <a:lnTo>
                    <a:pt x="529" y="44"/>
                  </a:lnTo>
                  <a:lnTo>
                    <a:pt x="537" y="38"/>
                  </a:lnTo>
                  <a:lnTo>
                    <a:pt x="544" y="33"/>
                  </a:lnTo>
                  <a:lnTo>
                    <a:pt x="550" y="27"/>
                  </a:lnTo>
                  <a:lnTo>
                    <a:pt x="556" y="23"/>
                  </a:lnTo>
                  <a:lnTo>
                    <a:pt x="560" y="18"/>
                  </a:lnTo>
                  <a:lnTo>
                    <a:pt x="565" y="16"/>
                  </a:lnTo>
                  <a:lnTo>
                    <a:pt x="573" y="8"/>
                  </a:lnTo>
                  <a:lnTo>
                    <a:pt x="579" y="4"/>
                  </a:lnTo>
                  <a:lnTo>
                    <a:pt x="582" y="0"/>
                  </a:lnTo>
                  <a:lnTo>
                    <a:pt x="584" y="0"/>
                  </a:lnTo>
                  <a:lnTo>
                    <a:pt x="637" y="46"/>
                  </a:lnTo>
                  <a:lnTo>
                    <a:pt x="637" y="46"/>
                  </a:lnTo>
                  <a:close/>
                </a:path>
              </a:pathLst>
            </a:custGeom>
            <a:solidFill>
              <a:srgbClr val="414B8B"/>
            </a:solidFill>
            <a:ln w="9525">
              <a:noFill/>
              <a:round/>
              <a:headEnd/>
              <a:tailEnd/>
            </a:ln>
          </p:spPr>
          <p:txBody>
            <a:bodyPr/>
            <a:lstStyle/>
            <a:p>
              <a:endParaRPr lang="en-US"/>
            </a:p>
          </p:txBody>
        </p:sp>
        <p:sp>
          <p:nvSpPr>
            <p:cNvPr id="717993" name="Freeform 169"/>
            <p:cNvSpPr>
              <a:spLocks/>
            </p:cNvSpPr>
            <p:nvPr/>
          </p:nvSpPr>
          <p:spPr bwMode="auto">
            <a:xfrm>
              <a:off x="2700" y="2746"/>
              <a:ext cx="121" cy="79"/>
            </a:xfrm>
            <a:custGeom>
              <a:avLst/>
              <a:gdLst/>
              <a:ahLst/>
              <a:cxnLst>
                <a:cxn ang="0">
                  <a:pos x="190" y="0"/>
                </a:cxn>
                <a:cxn ang="0">
                  <a:pos x="53" y="72"/>
                </a:cxn>
                <a:cxn ang="0">
                  <a:pos x="0" y="120"/>
                </a:cxn>
                <a:cxn ang="0">
                  <a:pos x="15" y="158"/>
                </a:cxn>
                <a:cxn ang="0">
                  <a:pos x="15" y="158"/>
                </a:cxn>
                <a:cxn ang="0">
                  <a:pos x="17" y="156"/>
                </a:cxn>
                <a:cxn ang="0">
                  <a:pos x="21" y="152"/>
                </a:cxn>
                <a:cxn ang="0">
                  <a:pos x="28" y="150"/>
                </a:cxn>
                <a:cxn ang="0">
                  <a:pos x="30" y="148"/>
                </a:cxn>
                <a:cxn ang="0">
                  <a:pos x="34" y="147"/>
                </a:cxn>
                <a:cxn ang="0">
                  <a:pos x="40" y="145"/>
                </a:cxn>
                <a:cxn ang="0">
                  <a:pos x="43" y="143"/>
                </a:cxn>
                <a:cxn ang="0">
                  <a:pos x="47" y="141"/>
                </a:cxn>
                <a:cxn ang="0">
                  <a:pos x="53" y="139"/>
                </a:cxn>
                <a:cxn ang="0">
                  <a:pos x="57" y="135"/>
                </a:cxn>
                <a:cxn ang="0">
                  <a:pos x="62" y="133"/>
                </a:cxn>
                <a:cxn ang="0">
                  <a:pos x="68" y="129"/>
                </a:cxn>
                <a:cxn ang="0">
                  <a:pos x="72" y="128"/>
                </a:cxn>
                <a:cxn ang="0">
                  <a:pos x="78" y="126"/>
                </a:cxn>
                <a:cxn ang="0">
                  <a:pos x="85" y="122"/>
                </a:cxn>
                <a:cxn ang="0">
                  <a:pos x="89" y="118"/>
                </a:cxn>
                <a:cxn ang="0">
                  <a:pos x="97" y="116"/>
                </a:cxn>
                <a:cxn ang="0">
                  <a:pos x="102" y="112"/>
                </a:cxn>
                <a:cxn ang="0">
                  <a:pos x="110" y="110"/>
                </a:cxn>
                <a:cxn ang="0">
                  <a:pos x="116" y="107"/>
                </a:cxn>
                <a:cxn ang="0">
                  <a:pos x="121" y="105"/>
                </a:cxn>
                <a:cxn ang="0">
                  <a:pos x="127" y="101"/>
                </a:cxn>
                <a:cxn ang="0">
                  <a:pos x="133" y="97"/>
                </a:cxn>
                <a:cxn ang="0">
                  <a:pos x="138" y="95"/>
                </a:cxn>
                <a:cxn ang="0">
                  <a:pos x="144" y="91"/>
                </a:cxn>
                <a:cxn ang="0">
                  <a:pos x="150" y="88"/>
                </a:cxn>
                <a:cxn ang="0">
                  <a:pos x="157" y="86"/>
                </a:cxn>
                <a:cxn ang="0">
                  <a:pos x="161" y="82"/>
                </a:cxn>
                <a:cxn ang="0">
                  <a:pos x="165" y="80"/>
                </a:cxn>
                <a:cxn ang="0">
                  <a:pos x="171" y="76"/>
                </a:cxn>
                <a:cxn ang="0">
                  <a:pos x="176" y="74"/>
                </a:cxn>
                <a:cxn ang="0">
                  <a:pos x="180" y="71"/>
                </a:cxn>
                <a:cxn ang="0">
                  <a:pos x="184" y="69"/>
                </a:cxn>
                <a:cxn ang="0">
                  <a:pos x="188" y="67"/>
                </a:cxn>
                <a:cxn ang="0">
                  <a:pos x="192" y="63"/>
                </a:cxn>
                <a:cxn ang="0">
                  <a:pos x="199" y="59"/>
                </a:cxn>
                <a:cxn ang="0">
                  <a:pos x="207" y="53"/>
                </a:cxn>
                <a:cxn ang="0">
                  <a:pos x="213" y="50"/>
                </a:cxn>
                <a:cxn ang="0">
                  <a:pos x="218" y="48"/>
                </a:cxn>
                <a:cxn ang="0">
                  <a:pos x="224" y="44"/>
                </a:cxn>
                <a:cxn ang="0">
                  <a:pos x="228" y="40"/>
                </a:cxn>
                <a:cxn ang="0">
                  <a:pos x="232" y="38"/>
                </a:cxn>
                <a:cxn ang="0">
                  <a:pos x="235" y="36"/>
                </a:cxn>
                <a:cxn ang="0">
                  <a:pos x="239" y="33"/>
                </a:cxn>
                <a:cxn ang="0">
                  <a:pos x="241" y="33"/>
                </a:cxn>
                <a:cxn ang="0">
                  <a:pos x="190" y="0"/>
                </a:cxn>
                <a:cxn ang="0">
                  <a:pos x="190" y="0"/>
                </a:cxn>
              </a:cxnLst>
              <a:rect l="0" t="0" r="r" b="b"/>
              <a:pathLst>
                <a:path w="241" h="158">
                  <a:moveTo>
                    <a:pt x="190" y="0"/>
                  </a:moveTo>
                  <a:lnTo>
                    <a:pt x="53" y="72"/>
                  </a:lnTo>
                  <a:lnTo>
                    <a:pt x="0" y="120"/>
                  </a:lnTo>
                  <a:lnTo>
                    <a:pt x="15" y="158"/>
                  </a:lnTo>
                  <a:lnTo>
                    <a:pt x="15" y="158"/>
                  </a:lnTo>
                  <a:lnTo>
                    <a:pt x="17" y="156"/>
                  </a:lnTo>
                  <a:lnTo>
                    <a:pt x="21" y="152"/>
                  </a:lnTo>
                  <a:lnTo>
                    <a:pt x="28" y="150"/>
                  </a:lnTo>
                  <a:lnTo>
                    <a:pt x="30" y="148"/>
                  </a:lnTo>
                  <a:lnTo>
                    <a:pt x="34" y="147"/>
                  </a:lnTo>
                  <a:lnTo>
                    <a:pt x="40" y="145"/>
                  </a:lnTo>
                  <a:lnTo>
                    <a:pt x="43" y="143"/>
                  </a:lnTo>
                  <a:lnTo>
                    <a:pt x="47" y="141"/>
                  </a:lnTo>
                  <a:lnTo>
                    <a:pt x="53" y="139"/>
                  </a:lnTo>
                  <a:lnTo>
                    <a:pt x="57" y="135"/>
                  </a:lnTo>
                  <a:lnTo>
                    <a:pt x="62" y="133"/>
                  </a:lnTo>
                  <a:lnTo>
                    <a:pt x="68" y="129"/>
                  </a:lnTo>
                  <a:lnTo>
                    <a:pt x="72" y="128"/>
                  </a:lnTo>
                  <a:lnTo>
                    <a:pt x="78" y="126"/>
                  </a:lnTo>
                  <a:lnTo>
                    <a:pt x="85" y="122"/>
                  </a:lnTo>
                  <a:lnTo>
                    <a:pt x="89" y="118"/>
                  </a:lnTo>
                  <a:lnTo>
                    <a:pt x="97" y="116"/>
                  </a:lnTo>
                  <a:lnTo>
                    <a:pt x="102" y="112"/>
                  </a:lnTo>
                  <a:lnTo>
                    <a:pt x="110" y="110"/>
                  </a:lnTo>
                  <a:lnTo>
                    <a:pt x="116" y="107"/>
                  </a:lnTo>
                  <a:lnTo>
                    <a:pt x="121" y="105"/>
                  </a:lnTo>
                  <a:lnTo>
                    <a:pt x="127" y="101"/>
                  </a:lnTo>
                  <a:lnTo>
                    <a:pt x="133" y="97"/>
                  </a:lnTo>
                  <a:lnTo>
                    <a:pt x="138" y="95"/>
                  </a:lnTo>
                  <a:lnTo>
                    <a:pt x="144" y="91"/>
                  </a:lnTo>
                  <a:lnTo>
                    <a:pt x="150" y="88"/>
                  </a:lnTo>
                  <a:lnTo>
                    <a:pt x="157" y="86"/>
                  </a:lnTo>
                  <a:lnTo>
                    <a:pt x="161" y="82"/>
                  </a:lnTo>
                  <a:lnTo>
                    <a:pt x="165" y="80"/>
                  </a:lnTo>
                  <a:lnTo>
                    <a:pt x="171" y="76"/>
                  </a:lnTo>
                  <a:lnTo>
                    <a:pt x="176" y="74"/>
                  </a:lnTo>
                  <a:lnTo>
                    <a:pt x="180" y="71"/>
                  </a:lnTo>
                  <a:lnTo>
                    <a:pt x="184" y="69"/>
                  </a:lnTo>
                  <a:lnTo>
                    <a:pt x="188" y="67"/>
                  </a:lnTo>
                  <a:lnTo>
                    <a:pt x="192" y="63"/>
                  </a:lnTo>
                  <a:lnTo>
                    <a:pt x="199" y="59"/>
                  </a:lnTo>
                  <a:lnTo>
                    <a:pt x="207" y="53"/>
                  </a:lnTo>
                  <a:lnTo>
                    <a:pt x="213" y="50"/>
                  </a:lnTo>
                  <a:lnTo>
                    <a:pt x="218" y="48"/>
                  </a:lnTo>
                  <a:lnTo>
                    <a:pt x="224" y="44"/>
                  </a:lnTo>
                  <a:lnTo>
                    <a:pt x="228" y="40"/>
                  </a:lnTo>
                  <a:lnTo>
                    <a:pt x="232" y="38"/>
                  </a:lnTo>
                  <a:lnTo>
                    <a:pt x="235" y="36"/>
                  </a:lnTo>
                  <a:lnTo>
                    <a:pt x="239" y="33"/>
                  </a:lnTo>
                  <a:lnTo>
                    <a:pt x="241" y="33"/>
                  </a:lnTo>
                  <a:lnTo>
                    <a:pt x="190" y="0"/>
                  </a:lnTo>
                  <a:lnTo>
                    <a:pt x="190" y="0"/>
                  </a:lnTo>
                  <a:close/>
                </a:path>
              </a:pathLst>
            </a:custGeom>
            <a:solidFill>
              <a:srgbClr val="414B8B"/>
            </a:solidFill>
            <a:ln w="9525">
              <a:noFill/>
              <a:round/>
              <a:headEnd/>
              <a:tailEnd/>
            </a:ln>
          </p:spPr>
          <p:txBody>
            <a:bodyPr/>
            <a:lstStyle/>
            <a:p>
              <a:endParaRPr lang="en-US"/>
            </a:p>
          </p:txBody>
        </p:sp>
        <p:sp>
          <p:nvSpPr>
            <p:cNvPr id="717994" name="Freeform 170"/>
            <p:cNvSpPr>
              <a:spLocks/>
            </p:cNvSpPr>
            <p:nvPr/>
          </p:nvSpPr>
          <p:spPr bwMode="auto">
            <a:xfrm>
              <a:off x="2543" y="2852"/>
              <a:ext cx="101" cy="66"/>
            </a:xfrm>
            <a:custGeom>
              <a:avLst/>
              <a:gdLst/>
              <a:ahLst/>
              <a:cxnLst>
                <a:cxn ang="0">
                  <a:pos x="201" y="0"/>
                </a:cxn>
                <a:cxn ang="0">
                  <a:pos x="133" y="13"/>
                </a:cxn>
                <a:cxn ang="0">
                  <a:pos x="0" y="107"/>
                </a:cxn>
                <a:cxn ang="0">
                  <a:pos x="25" y="133"/>
                </a:cxn>
                <a:cxn ang="0">
                  <a:pos x="25" y="131"/>
                </a:cxn>
                <a:cxn ang="0">
                  <a:pos x="26" y="131"/>
                </a:cxn>
                <a:cxn ang="0">
                  <a:pos x="28" y="129"/>
                </a:cxn>
                <a:cxn ang="0">
                  <a:pos x="34" y="127"/>
                </a:cxn>
                <a:cxn ang="0">
                  <a:pos x="38" y="126"/>
                </a:cxn>
                <a:cxn ang="0">
                  <a:pos x="44" y="122"/>
                </a:cxn>
                <a:cxn ang="0">
                  <a:pos x="51" y="120"/>
                </a:cxn>
                <a:cxn ang="0">
                  <a:pos x="59" y="116"/>
                </a:cxn>
                <a:cxn ang="0">
                  <a:pos x="65" y="112"/>
                </a:cxn>
                <a:cxn ang="0">
                  <a:pos x="74" y="108"/>
                </a:cxn>
                <a:cxn ang="0">
                  <a:pos x="78" y="105"/>
                </a:cxn>
                <a:cxn ang="0">
                  <a:pos x="82" y="103"/>
                </a:cxn>
                <a:cxn ang="0">
                  <a:pos x="87" y="101"/>
                </a:cxn>
                <a:cxn ang="0">
                  <a:pos x="91" y="99"/>
                </a:cxn>
                <a:cxn ang="0">
                  <a:pos x="95" y="95"/>
                </a:cxn>
                <a:cxn ang="0">
                  <a:pos x="101" y="93"/>
                </a:cxn>
                <a:cxn ang="0">
                  <a:pos x="104" y="91"/>
                </a:cxn>
                <a:cxn ang="0">
                  <a:pos x="110" y="89"/>
                </a:cxn>
                <a:cxn ang="0">
                  <a:pos x="114" y="88"/>
                </a:cxn>
                <a:cxn ang="0">
                  <a:pos x="118" y="84"/>
                </a:cxn>
                <a:cxn ang="0">
                  <a:pos x="123" y="82"/>
                </a:cxn>
                <a:cxn ang="0">
                  <a:pos x="127" y="80"/>
                </a:cxn>
                <a:cxn ang="0">
                  <a:pos x="135" y="74"/>
                </a:cxn>
                <a:cxn ang="0">
                  <a:pos x="142" y="69"/>
                </a:cxn>
                <a:cxn ang="0">
                  <a:pos x="148" y="61"/>
                </a:cxn>
                <a:cxn ang="0">
                  <a:pos x="156" y="55"/>
                </a:cxn>
                <a:cxn ang="0">
                  <a:pos x="163" y="48"/>
                </a:cxn>
                <a:cxn ang="0">
                  <a:pos x="169" y="42"/>
                </a:cxn>
                <a:cxn ang="0">
                  <a:pos x="175" y="36"/>
                </a:cxn>
                <a:cxn ang="0">
                  <a:pos x="181" y="31"/>
                </a:cxn>
                <a:cxn ang="0">
                  <a:pos x="184" y="23"/>
                </a:cxn>
                <a:cxn ang="0">
                  <a:pos x="188" y="17"/>
                </a:cxn>
                <a:cxn ang="0">
                  <a:pos x="192" y="12"/>
                </a:cxn>
                <a:cxn ang="0">
                  <a:pos x="196" y="8"/>
                </a:cxn>
                <a:cxn ang="0">
                  <a:pos x="200" y="2"/>
                </a:cxn>
                <a:cxn ang="0">
                  <a:pos x="201" y="0"/>
                </a:cxn>
                <a:cxn ang="0">
                  <a:pos x="201" y="0"/>
                </a:cxn>
              </a:cxnLst>
              <a:rect l="0" t="0" r="r" b="b"/>
              <a:pathLst>
                <a:path w="201" h="133">
                  <a:moveTo>
                    <a:pt x="201" y="0"/>
                  </a:moveTo>
                  <a:lnTo>
                    <a:pt x="133" y="13"/>
                  </a:lnTo>
                  <a:lnTo>
                    <a:pt x="0" y="107"/>
                  </a:lnTo>
                  <a:lnTo>
                    <a:pt x="25" y="133"/>
                  </a:lnTo>
                  <a:lnTo>
                    <a:pt x="25" y="131"/>
                  </a:lnTo>
                  <a:lnTo>
                    <a:pt x="26" y="131"/>
                  </a:lnTo>
                  <a:lnTo>
                    <a:pt x="28" y="129"/>
                  </a:lnTo>
                  <a:lnTo>
                    <a:pt x="34" y="127"/>
                  </a:lnTo>
                  <a:lnTo>
                    <a:pt x="38" y="126"/>
                  </a:lnTo>
                  <a:lnTo>
                    <a:pt x="44" y="122"/>
                  </a:lnTo>
                  <a:lnTo>
                    <a:pt x="51" y="120"/>
                  </a:lnTo>
                  <a:lnTo>
                    <a:pt x="59" y="116"/>
                  </a:lnTo>
                  <a:lnTo>
                    <a:pt x="65" y="112"/>
                  </a:lnTo>
                  <a:lnTo>
                    <a:pt x="74" y="108"/>
                  </a:lnTo>
                  <a:lnTo>
                    <a:pt x="78" y="105"/>
                  </a:lnTo>
                  <a:lnTo>
                    <a:pt x="82" y="103"/>
                  </a:lnTo>
                  <a:lnTo>
                    <a:pt x="87" y="101"/>
                  </a:lnTo>
                  <a:lnTo>
                    <a:pt x="91" y="99"/>
                  </a:lnTo>
                  <a:lnTo>
                    <a:pt x="95" y="95"/>
                  </a:lnTo>
                  <a:lnTo>
                    <a:pt x="101" y="93"/>
                  </a:lnTo>
                  <a:lnTo>
                    <a:pt x="104" y="91"/>
                  </a:lnTo>
                  <a:lnTo>
                    <a:pt x="110" y="89"/>
                  </a:lnTo>
                  <a:lnTo>
                    <a:pt x="114" y="88"/>
                  </a:lnTo>
                  <a:lnTo>
                    <a:pt x="118" y="84"/>
                  </a:lnTo>
                  <a:lnTo>
                    <a:pt x="123" y="82"/>
                  </a:lnTo>
                  <a:lnTo>
                    <a:pt x="127" y="80"/>
                  </a:lnTo>
                  <a:lnTo>
                    <a:pt x="135" y="74"/>
                  </a:lnTo>
                  <a:lnTo>
                    <a:pt x="142" y="69"/>
                  </a:lnTo>
                  <a:lnTo>
                    <a:pt x="148" y="61"/>
                  </a:lnTo>
                  <a:lnTo>
                    <a:pt x="156" y="55"/>
                  </a:lnTo>
                  <a:lnTo>
                    <a:pt x="163" y="48"/>
                  </a:lnTo>
                  <a:lnTo>
                    <a:pt x="169" y="42"/>
                  </a:lnTo>
                  <a:lnTo>
                    <a:pt x="175" y="36"/>
                  </a:lnTo>
                  <a:lnTo>
                    <a:pt x="181" y="31"/>
                  </a:lnTo>
                  <a:lnTo>
                    <a:pt x="184" y="23"/>
                  </a:lnTo>
                  <a:lnTo>
                    <a:pt x="188" y="17"/>
                  </a:lnTo>
                  <a:lnTo>
                    <a:pt x="192" y="12"/>
                  </a:lnTo>
                  <a:lnTo>
                    <a:pt x="196" y="8"/>
                  </a:lnTo>
                  <a:lnTo>
                    <a:pt x="200" y="2"/>
                  </a:lnTo>
                  <a:lnTo>
                    <a:pt x="201" y="0"/>
                  </a:lnTo>
                  <a:lnTo>
                    <a:pt x="201" y="0"/>
                  </a:lnTo>
                  <a:close/>
                </a:path>
              </a:pathLst>
            </a:custGeom>
            <a:solidFill>
              <a:srgbClr val="414B8B"/>
            </a:solidFill>
            <a:ln w="9525">
              <a:noFill/>
              <a:round/>
              <a:headEnd/>
              <a:tailEnd/>
            </a:ln>
          </p:spPr>
          <p:txBody>
            <a:bodyPr/>
            <a:lstStyle/>
            <a:p>
              <a:endParaRPr lang="en-US"/>
            </a:p>
          </p:txBody>
        </p:sp>
        <p:sp>
          <p:nvSpPr>
            <p:cNvPr id="717995" name="Freeform 171"/>
            <p:cNvSpPr>
              <a:spLocks/>
            </p:cNvSpPr>
            <p:nvPr/>
          </p:nvSpPr>
          <p:spPr bwMode="auto">
            <a:xfrm>
              <a:off x="2428" y="2885"/>
              <a:ext cx="42" cy="37"/>
            </a:xfrm>
            <a:custGeom>
              <a:avLst/>
              <a:gdLst/>
              <a:ahLst/>
              <a:cxnLst>
                <a:cxn ang="0">
                  <a:pos x="44" y="0"/>
                </a:cxn>
                <a:cxn ang="0">
                  <a:pos x="42" y="0"/>
                </a:cxn>
                <a:cxn ang="0">
                  <a:pos x="36" y="3"/>
                </a:cxn>
                <a:cxn ang="0">
                  <a:pos x="30" y="11"/>
                </a:cxn>
                <a:cxn ang="0">
                  <a:pos x="21" y="19"/>
                </a:cxn>
                <a:cxn ang="0">
                  <a:pos x="17" y="22"/>
                </a:cxn>
                <a:cxn ang="0">
                  <a:pos x="13" y="26"/>
                </a:cxn>
                <a:cxn ang="0">
                  <a:pos x="9" y="30"/>
                </a:cxn>
                <a:cxn ang="0">
                  <a:pos x="5" y="36"/>
                </a:cxn>
                <a:cxn ang="0">
                  <a:pos x="4" y="40"/>
                </a:cxn>
                <a:cxn ang="0">
                  <a:pos x="2" y="43"/>
                </a:cxn>
                <a:cxn ang="0">
                  <a:pos x="0" y="47"/>
                </a:cxn>
                <a:cxn ang="0">
                  <a:pos x="0" y="53"/>
                </a:cxn>
                <a:cxn ang="0">
                  <a:pos x="0" y="59"/>
                </a:cxn>
                <a:cxn ang="0">
                  <a:pos x="5" y="66"/>
                </a:cxn>
                <a:cxn ang="0">
                  <a:pos x="9" y="68"/>
                </a:cxn>
                <a:cxn ang="0">
                  <a:pos x="13" y="70"/>
                </a:cxn>
                <a:cxn ang="0">
                  <a:pos x="17" y="72"/>
                </a:cxn>
                <a:cxn ang="0">
                  <a:pos x="23" y="74"/>
                </a:cxn>
                <a:cxn ang="0">
                  <a:pos x="28" y="74"/>
                </a:cxn>
                <a:cxn ang="0">
                  <a:pos x="34" y="74"/>
                </a:cxn>
                <a:cxn ang="0">
                  <a:pos x="38" y="74"/>
                </a:cxn>
                <a:cxn ang="0">
                  <a:pos x="44" y="74"/>
                </a:cxn>
                <a:cxn ang="0">
                  <a:pos x="49" y="72"/>
                </a:cxn>
                <a:cxn ang="0">
                  <a:pos x="53" y="70"/>
                </a:cxn>
                <a:cxn ang="0">
                  <a:pos x="59" y="68"/>
                </a:cxn>
                <a:cxn ang="0">
                  <a:pos x="63" y="66"/>
                </a:cxn>
                <a:cxn ang="0">
                  <a:pos x="66" y="62"/>
                </a:cxn>
                <a:cxn ang="0">
                  <a:pos x="70" y="59"/>
                </a:cxn>
                <a:cxn ang="0">
                  <a:pos x="72" y="53"/>
                </a:cxn>
                <a:cxn ang="0">
                  <a:pos x="74" y="49"/>
                </a:cxn>
                <a:cxn ang="0">
                  <a:pos x="76" y="43"/>
                </a:cxn>
                <a:cxn ang="0">
                  <a:pos x="78" y="40"/>
                </a:cxn>
                <a:cxn ang="0">
                  <a:pos x="80" y="34"/>
                </a:cxn>
                <a:cxn ang="0">
                  <a:pos x="82" y="30"/>
                </a:cxn>
                <a:cxn ang="0">
                  <a:pos x="82" y="24"/>
                </a:cxn>
                <a:cxn ang="0">
                  <a:pos x="82" y="21"/>
                </a:cxn>
                <a:cxn ang="0">
                  <a:pos x="82" y="17"/>
                </a:cxn>
                <a:cxn ang="0">
                  <a:pos x="83" y="13"/>
                </a:cxn>
                <a:cxn ang="0">
                  <a:pos x="83" y="7"/>
                </a:cxn>
                <a:cxn ang="0">
                  <a:pos x="83" y="7"/>
                </a:cxn>
                <a:cxn ang="0">
                  <a:pos x="44" y="0"/>
                </a:cxn>
                <a:cxn ang="0">
                  <a:pos x="44" y="0"/>
                </a:cxn>
              </a:cxnLst>
              <a:rect l="0" t="0" r="r" b="b"/>
              <a:pathLst>
                <a:path w="83" h="74">
                  <a:moveTo>
                    <a:pt x="44" y="0"/>
                  </a:moveTo>
                  <a:lnTo>
                    <a:pt x="42" y="0"/>
                  </a:lnTo>
                  <a:lnTo>
                    <a:pt x="36" y="3"/>
                  </a:lnTo>
                  <a:lnTo>
                    <a:pt x="30" y="11"/>
                  </a:lnTo>
                  <a:lnTo>
                    <a:pt x="21" y="19"/>
                  </a:lnTo>
                  <a:lnTo>
                    <a:pt x="17" y="22"/>
                  </a:lnTo>
                  <a:lnTo>
                    <a:pt x="13" y="26"/>
                  </a:lnTo>
                  <a:lnTo>
                    <a:pt x="9" y="30"/>
                  </a:lnTo>
                  <a:lnTo>
                    <a:pt x="5" y="36"/>
                  </a:lnTo>
                  <a:lnTo>
                    <a:pt x="4" y="40"/>
                  </a:lnTo>
                  <a:lnTo>
                    <a:pt x="2" y="43"/>
                  </a:lnTo>
                  <a:lnTo>
                    <a:pt x="0" y="47"/>
                  </a:lnTo>
                  <a:lnTo>
                    <a:pt x="0" y="53"/>
                  </a:lnTo>
                  <a:lnTo>
                    <a:pt x="0" y="59"/>
                  </a:lnTo>
                  <a:lnTo>
                    <a:pt x="5" y="66"/>
                  </a:lnTo>
                  <a:lnTo>
                    <a:pt x="9" y="68"/>
                  </a:lnTo>
                  <a:lnTo>
                    <a:pt x="13" y="70"/>
                  </a:lnTo>
                  <a:lnTo>
                    <a:pt x="17" y="72"/>
                  </a:lnTo>
                  <a:lnTo>
                    <a:pt x="23" y="74"/>
                  </a:lnTo>
                  <a:lnTo>
                    <a:pt x="28" y="74"/>
                  </a:lnTo>
                  <a:lnTo>
                    <a:pt x="34" y="74"/>
                  </a:lnTo>
                  <a:lnTo>
                    <a:pt x="38" y="74"/>
                  </a:lnTo>
                  <a:lnTo>
                    <a:pt x="44" y="74"/>
                  </a:lnTo>
                  <a:lnTo>
                    <a:pt x="49" y="72"/>
                  </a:lnTo>
                  <a:lnTo>
                    <a:pt x="53" y="70"/>
                  </a:lnTo>
                  <a:lnTo>
                    <a:pt x="59" y="68"/>
                  </a:lnTo>
                  <a:lnTo>
                    <a:pt x="63" y="66"/>
                  </a:lnTo>
                  <a:lnTo>
                    <a:pt x="66" y="62"/>
                  </a:lnTo>
                  <a:lnTo>
                    <a:pt x="70" y="59"/>
                  </a:lnTo>
                  <a:lnTo>
                    <a:pt x="72" y="53"/>
                  </a:lnTo>
                  <a:lnTo>
                    <a:pt x="74" y="49"/>
                  </a:lnTo>
                  <a:lnTo>
                    <a:pt x="76" y="43"/>
                  </a:lnTo>
                  <a:lnTo>
                    <a:pt x="78" y="40"/>
                  </a:lnTo>
                  <a:lnTo>
                    <a:pt x="80" y="34"/>
                  </a:lnTo>
                  <a:lnTo>
                    <a:pt x="82" y="30"/>
                  </a:lnTo>
                  <a:lnTo>
                    <a:pt x="82" y="24"/>
                  </a:lnTo>
                  <a:lnTo>
                    <a:pt x="82" y="21"/>
                  </a:lnTo>
                  <a:lnTo>
                    <a:pt x="82" y="17"/>
                  </a:lnTo>
                  <a:lnTo>
                    <a:pt x="83" y="13"/>
                  </a:lnTo>
                  <a:lnTo>
                    <a:pt x="83" y="7"/>
                  </a:lnTo>
                  <a:lnTo>
                    <a:pt x="83" y="7"/>
                  </a:lnTo>
                  <a:lnTo>
                    <a:pt x="44" y="0"/>
                  </a:lnTo>
                  <a:lnTo>
                    <a:pt x="44" y="0"/>
                  </a:lnTo>
                  <a:close/>
                </a:path>
              </a:pathLst>
            </a:custGeom>
            <a:solidFill>
              <a:srgbClr val="414B8B"/>
            </a:solidFill>
            <a:ln w="9525">
              <a:noFill/>
              <a:round/>
              <a:headEnd/>
              <a:tailEnd/>
            </a:ln>
          </p:spPr>
          <p:txBody>
            <a:bodyPr/>
            <a:lstStyle/>
            <a:p>
              <a:endParaRPr lang="en-US"/>
            </a:p>
          </p:txBody>
        </p:sp>
        <p:sp>
          <p:nvSpPr>
            <p:cNvPr id="717996" name="Freeform 172"/>
            <p:cNvSpPr>
              <a:spLocks/>
            </p:cNvSpPr>
            <p:nvPr/>
          </p:nvSpPr>
          <p:spPr bwMode="auto">
            <a:xfrm>
              <a:off x="2414" y="2885"/>
              <a:ext cx="104" cy="76"/>
            </a:xfrm>
            <a:custGeom>
              <a:avLst/>
              <a:gdLst/>
              <a:ahLst/>
              <a:cxnLst>
                <a:cxn ang="0">
                  <a:pos x="147" y="0"/>
                </a:cxn>
                <a:cxn ang="0">
                  <a:pos x="147" y="2"/>
                </a:cxn>
                <a:cxn ang="0">
                  <a:pos x="147" y="7"/>
                </a:cxn>
                <a:cxn ang="0">
                  <a:pos x="145" y="13"/>
                </a:cxn>
                <a:cxn ang="0">
                  <a:pos x="145" y="19"/>
                </a:cxn>
                <a:cxn ang="0">
                  <a:pos x="143" y="24"/>
                </a:cxn>
                <a:cxn ang="0">
                  <a:pos x="143" y="30"/>
                </a:cxn>
                <a:cxn ang="0">
                  <a:pos x="143" y="38"/>
                </a:cxn>
                <a:cxn ang="0">
                  <a:pos x="141" y="43"/>
                </a:cxn>
                <a:cxn ang="0">
                  <a:pos x="139" y="51"/>
                </a:cxn>
                <a:cxn ang="0">
                  <a:pos x="137" y="57"/>
                </a:cxn>
                <a:cxn ang="0">
                  <a:pos x="133" y="62"/>
                </a:cxn>
                <a:cxn ang="0">
                  <a:pos x="130" y="68"/>
                </a:cxn>
                <a:cxn ang="0">
                  <a:pos x="126" y="74"/>
                </a:cxn>
                <a:cxn ang="0">
                  <a:pos x="122" y="79"/>
                </a:cxn>
                <a:cxn ang="0">
                  <a:pos x="116" y="83"/>
                </a:cxn>
                <a:cxn ang="0">
                  <a:pos x="111" y="87"/>
                </a:cxn>
                <a:cxn ang="0">
                  <a:pos x="103" y="89"/>
                </a:cxn>
                <a:cxn ang="0">
                  <a:pos x="97" y="91"/>
                </a:cxn>
                <a:cxn ang="0">
                  <a:pos x="90" y="93"/>
                </a:cxn>
                <a:cxn ang="0">
                  <a:pos x="82" y="93"/>
                </a:cxn>
                <a:cxn ang="0">
                  <a:pos x="76" y="93"/>
                </a:cxn>
                <a:cxn ang="0">
                  <a:pos x="69" y="93"/>
                </a:cxn>
                <a:cxn ang="0">
                  <a:pos x="63" y="93"/>
                </a:cxn>
                <a:cxn ang="0">
                  <a:pos x="55" y="93"/>
                </a:cxn>
                <a:cxn ang="0">
                  <a:pos x="50" y="93"/>
                </a:cxn>
                <a:cxn ang="0">
                  <a:pos x="46" y="93"/>
                </a:cxn>
                <a:cxn ang="0">
                  <a:pos x="38" y="93"/>
                </a:cxn>
                <a:cxn ang="0">
                  <a:pos x="38" y="93"/>
                </a:cxn>
                <a:cxn ang="0">
                  <a:pos x="0" y="152"/>
                </a:cxn>
                <a:cxn ang="0">
                  <a:pos x="42" y="144"/>
                </a:cxn>
                <a:cxn ang="0">
                  <a:pos x="88" y="112"/>
                </a:cxn>
                <a:cxn ang="0">
                  <a:pos x="90" y="112"/>
                </a:cxn>
                <a:cxn ang="0">
                  <a:pos x="93" y="112"/>
                </a:cxn>
                <a:cxn ang="0">
                  <a:pos x="97" y="112"/>
                </a:cxn>
                <a:cxn ang="0">
                  <a:pos x="103" y="112"/>
                </a:cxn>
                <a:cxn ang="0">
                  <a:pos x="109" y="112"/>
                </a:cxn>
                <a:cxn ang="0">
                  <a:pos x="114" y="110"/>
                </a:cxn>
                <a:cxn ang="0">
                  <a:pos x="122" y="110"/>
                </a:cxn>
                <a:cxn ang="0">
                  <a:pos x="130" y="110"/>
                </a:cxn>
                <a:cxn ang="0">
                  <a:pos x="137" y="108"/>
                </a:cxn>
                <a:cxn ang="0">
                  <a:pos x="145" y="106"/>
                </a:cxn>
                <a:cxn ang="0">
                  <a:pos x="152" y="104"/>
                </a:cxn>
                <a:cxn ang="0">
                  <a:pos x="160" y="100"/>
                </a:cxn>
                <a:cxn ang="0">
                  <a:pos x="168" y="98"/>
                </a:cxn>
                <a:cxn ang="0">
                  <a:pos x="173" y="95"/>
                </a:cxn>
                <a:cxn ang="0">
                  <a:pos x="181" y="93"/>
                </a:cxn>
                <a:cxn ang="0">
                  <a:pos x="185" y="87"/>
                </a:cxn>
                <a:cxn ang="0">
                  <a:pos x="189" y="83"/>
                </a:cxn>
                <a:cxn ang="0">
                  <a:pos x="194" y="76"/>
                </a:cxn>
                <a:cxn ang="0">
                  <a:pos x="198" y="72"/>
                </a:cxn>
                <a:cxn ang="0">
                  <a:pos x="200" y="64"/>
                </a:cxn>
                <a:cxn ang="0">
                  <a:pos x="202" y="59"/>
                </a:cxn>
                <a:cxn ang="0">
                  <a:pos x="204" y="53"/>
                </a:cxn>
                <a:cxn ang="0">
                  <a:pos x="206" y="47"/>
                </a:cxn>
                <a:cxn ang="0">
                  <a:pos x="208" y="41"/>
                </a:cxn>
                <a:cxn ang="0">
                  <a:pos x="208" y="36"/>
                </a:cxn>
                <a:cxn ang="0">
                  <a:pos x="209" y="32"/>
                </a:cxn>
                <a:cxn ang="0">
                  <a:pos x="209" y="28"/>
                </a:cxn>
                <a:cxn ang="0">
                  <a:pos x="209" y="21"/>
                </a:cxn>
                <a:cxn ang="0">
                  <a:pos x="209" y="21"/>
                </a:cxn>
                <a:cxn ang="0">
                  <a:pos x="147" y="0"/>
                </a:cxn>
                <a:cxn ang="0">
                  <a:pos x="147" y="0"/>
                </a:cxn>
              </a:cxnLst>
              <a:rect l="0" t="0" r="r" b="b"/>
              <a:pathLst>
                <a:path w="209" h="152">
                  <a:moveTo>
                    <a:pt x="147" y="0"/>
                  </a:moveTo>
                  <a:lnTo>
                    <a:pt x="147" y="2"/>
                  </a:lnTo>
                  <a:lnTo>
                    <a:pt x="147" y="7"/>
                  </a:lnTo>
                  <a:lnTo>
                    <a:pt x="145" y="13"/>
                  </a:lnTo>
                  <a:lnTo>
                    <a:pt x="145" y="19"/>
                  </a:lnTo>
                  <a:lnTo>
                    <a:pt x="143" y="24"/>
                  </a:lnTo>
                  <a:lnTo>
                    <a:pt x="143" y="30"/>
                  </a:lnTo>
                  <a:lnTo>
                    <a:pt x="143" y="38"/>
                  </a:lnTo>
                  <a:lnTo>
                    <a:pt x="141" y="43"/>
                  </a:lnTo>
                  <a:lnTo>
                    <a:pt x="139" y="51"/>
                  </a:lnTo>
                  <a:lnTo>
                    <a:pt x="137" y="57"/>
                  </a:lnTo>
                  <a:lnTo>
                    <a:pt x="133" y="62"/>
                  </a:lnTo>
                  <a:lnTo>
                    <a:pt x="130" y="68"/>
                  </a:lnTo>
                  <a:lnTo>
                    <a:pt x="126" y="74"/>
                  </a:lnTo>
                  <a:lnTo>
                    <a:pt x="122" y="79"/>
                  </a:lnTo>
                  <a:lnTo>
                    <a:pt x="116" y="83"/>
                  </a:lnTo>
                  <a:lnTo>
                    <a:pt x="111" y="87"/>
                  </a:lnTo>
                  <a:lnTo>
                    <a:pt x="103" y="89"/>
                  </a:lnTo>
                  <a:lnTo>
                    <a:pt x="97" y="91"/>
                  </a:lnTo>
                  <a:lnTo>
                    <a:pt x="90" y="93"/>
                  </a:lnTo>
                  <a:lnTo>
                    <a:pt x="82" y="93"/>
                  </a:lnTo>
                  <a:lnTo>
                    <a:pt x="76" y="93"/>
                  </a:lnTo>
                  <a:lnTo>
                    <a:pt x="69" y="93"/>
                  </a:lnTo>
                  <a:lnTo>
                    <a:pt x="63" y="93"/>
                  </a:lnTo>
                  <a:lnTo>
                    <a:pt x="55" y="93"/>
                  </a:lnTo>
                  <a:lnTo>
                    <a:pt x="50" y="93"/>
                  </a:lnTo>
                  <a:lnTo>
                    <a:pt x="46" y="93"/>
                  </a:lnTo>
                  <a:lnTo>
                    <a:pt x="38" y="93"/>
                  </a:lnTo>
                  <a:lnTo>
                    <a:pt x="38" y="93"/>
                  </a:lnTo>
                  <a:lnTo>
                    <a:pt x="0" y="152"/>
                  </a:lnTo>
                  <a:lnTo>
                    <a:pt x="42" y="144"/>
                  </a:lnTo>
                  <a:lnTo>
                    <a:pt x="88" y="112"/>
                  </a:lnTo>
                  <a:lnTo>
                    <a:pt x="90" y="112"/>
                  </a:lnTo>
                  <a:lnTo>
                    <a:pt x="93" y="112"/>
                  </a:lnTo>
                  <a:lnTo>
                    <a:pt x="97" y="112"/>
                  </a:lnTo>
                  <a:lnTo>
                    <a:pt x="103" y="112"/>
                  </a:lnTo>
                  <a:lnTo>
                    <a:pt x="109" y="112"/>
                  </a:lnTo>
                  <a:lnTo>
                    <a:pt x="114" y="110"/>
                  </a:lnTo>
                  <a:lnTo>
                    <a:pt x="122" y="110"/>
                  </a:lnTo>
                  <a:lnTo>
                    <a:pt x="130" y="110"/>
                  </a:lnTo>
                  <a:lnTo>
                    <a:pt x="137" y="108"/>
                  </a:lnTo>
                  <a:lnTo>
                    <a:pt x="145" y="106"/>
                  </a:lnTo>
                  <a:lnTo>
                    <a:pt x="152" y="104"/>
                  </a:lnTo>
                  <a:lnTo>
                    <a:pt x="160" y="100"/>
                  </a:lnTo>
                  <a:lnTo>
                    <a:pt x="168" y="98"/>
                  </a:lnTo>
                  <a:lnTo>
                    <a:pt x="173" y="95"/>
                  </a:lnTo>
                  <a:lnTo>
                    <a:pt x="181" y="93"/>
                  </a:lnTo>
                  <a:lnTo>
                    <a:pt x="185" y="87"/>
                  </a:lnTo>
                  <a:lnTo>
                    <a:pt x="189" y="83"/>
                  </a:lnTo>
                  <a:lnTo>
                    <a:pt x="194" y="76"/>
                  </a:lnTo>
                  <a:lnTo>
                    <a:pt x="198" y="72"/>
                  </a:lnTo>
                  <a:lnTo>
                    <a:pt x="200" y="64"/>
                  </a:lnTo>
                  <a:lnTo>
                    <a:pt x="202" y="59"/>
                  </a:lnTo>
                  <a:lnTo>
                    <a:pt x="204" y="53"/>
                  </a:lnTo>
                  <a:lnTo>
                    <a:pt x="206" y="47"/>
                  </a:lnTo>
                  <a:lnTo>
                    <a:pt x="208" y="41"/>
                  </a:lnTo>
                  <a:lnTo>
                    <a:pt x="208" y="36"/>
                  </a:lnTo>
                  <a:lnTo>
                    <a:pt x="209" y="32"/>
                  </a:lnTo>
                  <a:lnTo>
                    <a:pt x="209" y="28"/>
                  </a:lnTo>
                  <a:lnTo>
                    <a:pt x="209" y="21"/>
                  </a:lnTo>
                  <a:lnTo>
                    <a:pt x="209" y="21"/>
                  </a:lnTo>
                  <a:lnTo>
                    <a:pt x="147" y="0"/>
                  </a:lnTo>
                  <a:lnTo>
                    <a:pt x="147" y="0"/>
                  </a:lnTo>
                  <a:close/>
                </a:path>
              </a:pathLst>
            </a:custGeom>
            <a:solidFill>
              <a:srgbClr val="414B8B"/>
            </a:solidFill>
            <a:ln w="9525">
              <a:noFill/>
              <a:round/>
              <a:headEnd/>
              <a:tailEnd/>
            </a:ln>
          </p:spPr>
          <p:txBody>
            <a:bodyPr/>
            <a:lstStyle/>
            <a:p>
              <a:endParaRPr lang="en-US"/>
            </a:p>
          </p:txBody>
        </p:sp>
        <p:sp>
          <p:nvSpPr>
            <p:cNvPr id="717997" name="Freeform 173"/>
            <p:cNvSpPr>
              <a:spLocks/>
            </p:cNvSpPr>
            <p:nvPr/>
          </p:nvSpPr>
          <p:spPr bwMode="auto">
            <a:xfrm>
              <a:off x="2513" y="2758"/>
              <a:ext cx="37" cy="45"/>
            </a:xfrm>
            <a:custGeom>
              <a:avLst/>
              <a:gdLst/>
              <a:ahLst/>
              <a:cxnLst>
                <a:cxn ang="0">
                  <a:pos x="17" y="89"/>
                </a:cxn>
                <a:cxn ang="0">
                  <a:pos x="19" y="87"/>
                </a:cxn>
                <a:cxn ang="0">
                  <a:pos x="23" y="84"/>
                </a:cxn>
                <a:cxn ang="0">
                  <a:pos x="25" y="82"/>
                </a:cxn>
                <a:cxn ang="0">
                  <a:pos x="30" y="80"/>
                </a:cxn>
                <a:cxn ang="0">
                  <a:pos x="34" y="78"/>
                </a:cxn>
                <a:cxn ang="0">
                  <a:pos x="40" y="76"/>
                </a:cxn>
                <a:cxn ang="0">
                  <a:pos x="44" y="72"/>
                </a:cxn>
                <a:cxn ang="0">
                  <a:pos x="48" y="70"/>
                </a:cxn>
                <a:cxn ang="0">
                  <a:pos x="53" y="66"/>
                </a:cxn>
                <a:cxn ang="0">
                  <a:pos x="57" y="63"/>
                </a:cxn>
                <a:cxn ang="0">
                  <a:pos x="65" y="55"/>
                </a:cxn>
                <a:cxn ang="0">
                  <a:pos x="70" y="47"/>
                </a:cxn>
                <a:cxn ang="0">
                  <a:pos x="72" y="44"/>
                </a:cxn>
                <a:cxn ang="0">
                  <a:pos x="74" y="40"/>
                </a:cxn>
                <a:cxn ang="0">
                  <a:pos x="74" y="34"/>
                </a:cxn>
                <a:cxn ang="0">
                  <a:pos x="74" y="30"/>
                </a:cxn>
                <a:cxn ang="0">
                  <a:pos x="72" y="23"/>
                </a:cxn>
                <a:cxn ang="0">
                  <a:pos x="70" y="17"/>
                </a:cxn>
                <a:cxn ang="0">
                  <a:pos x="67" y="9"/>
                </a:cxn>
                <a:cxn ang="0">
                  <a:pos x="61" y="6"/>
                </a:cxn>
                <a:cxn ang="0">
                  <a:pos x="53" y="2"/>
                </a:cxn>
                <a:cxn ang="0">
                  <a:pos x="46" y="0"/>
                </a:cxn>
                <a:cxn ang="0">
                  <a:pos x="38" y="0"/>
                </a:cxn>
                <a:cxn ang="0">
                  <a:pos x="30" y="4"/>
                </a:cxn>
                <a:cxn ang="0">
                  <a:pos x="25" y="8"/>
                </a:cxn>
                <a:cxn ang="0">
                  <a:pos x="17" y="11"/>
                </a:cxn>
                <a:cxn ang="0">
                  <a:pos x="11" y="17"/>
                </a:cxn>
                <a:cxn ang="0">
                  <a:pos x="8" y="25"/>
                </a:cxn>
                <a:cxn ang="0">
                  <a:pos x="4" y="32"/>
                </a:cxn>
                <a:cxn ang="0">
                  <a:pos x="2" y="42"/>
                </a:cxn>
                <a:cxn ang="0">
                  <a:pos x="0" y="49"/>
                </a:cxn>
                <a:cxn ang="0">
                  <a:pos x="2" y="57"/>
                </a:cxn>
                <a:cxn ang="0">
                  <a:pos x="4" y="65"/>
                </a:cxn>
                <a:cxn ang="0">
                  <a:pos x="8" y="72"/>
                </a:cxn>
                <a:cxn ang="0">
                  <a:pos x="11" y="80"/>
                </a:cxn>
                <a:cxn ang="0">
                  <a:pos x="13" y="84"/>
                </a:cxn>
                <a:cxn ang="0">
                  <a:pos x="15" y="87"/>
                </a:cxn>
                <a:cxn ang="0">
                  <a:pos x="17" y="89"/>
                </a:cxn>
                <a:cxn ang="0">
                  <a:pos x="17" y="89"/>
                </a:cxn>
              </a:cxnLst>
              <a:rect l="0" t="0" r="r" b="b"/>
              <a:pathLst>
                <a:path w="74" h="89">
                  <a:moveTo>
                    <a:pt x="17" y="89"/>
                  </a:moveTo>
                  <a:lnTo>
                    <a:pt x="19" y="87"/>
                  </a:lnTo>
                  <a:lnTo>
                    <a:pt x="23" y="84"/>
                  </a:lnTo>
                  <a:lnTo>
                    <a:pt x="25" y="82"/>
                  </a:lnTo>
                  <a:lnTo>
                    <a:pt x="30" y="80"/>
                  </a:lnTo>
                  <a:lnTo>
                    <a:pt x="34" y="78"/>
                  </a:lnTo>
                  <a:lnTo>
                    <a:pt x="40" y="76"/>
                  </a:lnTo>
                  <a:lnTo>
                    <a:pt x="44" y="72"/>
                  </a:lnTo>
                  <a:lnTo>
                    <a:pt x="48" y="70"/>
                  </a:lnTo>
                  <a:lnTo>
                    <a:pt x="53" y="66"/>
                  </a:lnTo>
                  <a:lnTo>
                    <a:pt x="57" y="63"/>
                  </a:lnTo>
                  <a:lnTo>
                    <a:pt x="65" y="55"/>
                  </a:lnTo>
                  <a:lnTo>
                    <a:pt x="70" y="47"/>
                  </a:lnTo>
                  <a:lnTo>
                    <a:pt x="72" y="44"/>
                  </a:lnTo>
                  <a:lnTo>
                    <a:pt x="74" y="40"/>
                  </a:lnTo>
                  <a:lnTo>
                    <a:pt x="74" y="34"/>
                  </a:lnTo>
                  <a:lnTo>
                    <a:pt x="74" y="30"/>
                  </a:lnTo>
                  <a:lnTo>
                    <a:pt x="72" y="23"/>
                  </a:lnTo>
                  <a:lnTo>
                    <a:pt x="70" y="17"/>
                  </a:lnTo>
                  <a:lnTo>
                    <a:pt x="67" y="9"/>
                  </a:lnTo>
                  <a:lnTo>
                    <a:pt x="61" y="6"/>
                  </a:lnTo>
                  <a:lnTo>
                    <a:pt x="53" y="2"/>
                  </a:lnTo>
                  <a:lnTo>
                    <a:pt x="46" y="0"/>
                  </a:lnTo>
                  <a:lnTo>
                    <a:pt x="38" y="0"/>
                  </a:lnTo>
                  <a:lnTo>
                    <a:pt x="30" y="4"/>
                  </a:lnTo>
                  <a:lnTo>
                    <a:pt x="25" y="8"/>
                  </a:lnTo>
                  <a:lnTo>
                    <a:pt x="17" y="11"/>
                  </a:lnTo>
                  <a:lnTo>
                    <a:pt x="11" y="17"/>
                  </a:lnTo>
                  <a:lnTo>
                    <a:pt x="8" y="25"/>
                  </a:lnTo>
                  <a:lnTo>
                    <a:pt x="4" y="32"/>
                  </a:lnTo>
                  <a:lnTo>
                    <a:pt x="2" y="42"/>
                  </a:lnTo>
                  <a:lnTo>
                    <a:pt x="0" y="49"/>
                  </a:lnTo>
                  <a:lnTo>
                    <a:pt x="2" y="57"/>
                  </a:lnTo>
                  <a:lnTo>
                    <a:pt x="4" y="65"/>
                  </a:lnTo>
                  <a:lnTo>
                    <a:pt x="8" y="72"/>
                  </a:lnTo>
                  <a:lnTo>
                    <a:pt x="11" y="80"/>
                  </a:lnTo>
                  <a:lnTo>
                    <a:pt x="13" y="84"/>
                  </a:lnTo>
                  <a:lnTo>
                    <a:pt x="15" y="87"/>
                  </a:lnTo>
                  <a:lnTo>
                    <a:pt x="17" y="89"/>
                  </a:lnTo>
                  <a:lnTo>
                    <a:pt x="17" y="89"/>
                  </a:lnTo>
                  <a:close/>
                </a:path>
              </a:pathLst>
            </a:custGeom>
            <a:solidFill>
              <a:srgbClr val="414B8B"/>
            </a:solidFill>
            <a:ln w="9525">
              <a:noFill/>
              <a:round/>
              <a:headEnd/>
              <a:tailEnd/>
            </a:ln>
          </p:spPr>
          <p:txBody>
            <a:bodyPr/>
            <a:lstStyle/>
            <a:p>
              <a:endParaRPr lang="en-US"/>
            </a:p>
          </p:txBody>
        </p:sp>
        <p:sp>
          <p:nvSpPr>
            <p:cNvPr id="717998" name="Freeform 174"/>
            <p:cNvSpPr>
              <a:spLocks/>
            </p:cNvSpPr>
            <p:nvPr/>
          </p:nvSpPr>
          <p:spPr bwMode="auto">
            <a:xfrm>
              <a:off x="2477" y="2806"/>
              <a:ext cx="41" cy="63"/>
            </a:xfrm>
            <a:custGeom>
              <a:avLst/>
              <a:gdLst/>
              <a:ahLst/>
              <a:cxnLst>
                <a:cxn ang="0">
                  <a:pos x="81" y="0"/>
                </a:cxn>
                <a:cxn ang="0">
                  <a:pos x="47" y="125"/>
                </a:cxn>
                <a:cxn ang="0">
                  <a:pos x="0" y="125"/>
                </a:cxn>
                <a:cxn ang="0">
                  <a:pos x="81" y="0"/>
                </a:cxn>
                <a:cxn ang="0">
                  <a:pos x="81" y="0"/>
                </a:cxn>
              </a:cxnLst>
              <a:rect l="0" t="0" r="r" b="b"/>
              <a:pathLst>
                <a:path w="81" h="125">
                  <a:moveTo>
                    <a:pt x="81" y="0"/>
                  </a:moveTo>
                  <a:lnTo>
                    <a:pt x="47" y="125"/>
                  </a:lnTo>
                  <a:lnTo>
                    <a:pt x="0" y="125"/>
                  </a:lnTo>
                  <a:lnTo>
                    <a:pt x="81" y="0"/>
                  </a:lnTo>
                  <a:lnTo>
                    <a:pt x="81" y="0"/>
                  </a:lnTo>
                  <a:close/>
                </a:path>
              </a:pathLst>
            </a:custGeom>
            <a:solidFill>
              <a:srgbClr val="414B8B"/>
            </a:solidFill>
            <a:ln w="9525">
              <a:noFill/>
              <a:round/>
              <a:headEnd/>
              <a:tailEnd/>
            </a:ln>
          </p:spPr>
          <p:txBody>
            <a:bodyPr/>
            <a:lstStyle/>
            <a:p>
              <a:endParaRPr lang="en-US"/>
            </a:p>
          </p:txBody>
        </p:sp>
        <p:sp>
          <p:nvSpPr>
            <p:cNvPr id="717999" name="Freeform 175"/>
            <p:cNvSpPr>
              <a:spLocks/>
            </p:cNvSpPr>
            <p:nvPr/>
          </p:nvSpPr>
          <p:spPr bwMode="auto">
            <a:xfrm>
              <a:off x="2416" y="2373"/>
              <a:ext cx="389" cy="152"/>
            </a:xfrm>
            <a:custGeom>
              <a:avLst/>
              <a:gdLst/>
              <a:ahLst/>
              <a:cxnLst>
                <a:cxn ang="0">
                  <a:pos x="11" y="1"/>
                </a:cxn>
                <a:cxn ang="0">
                  <a:pos x="32" y="7"/>
                </a:cxn>
                <a:cxn ang="0">
                  <a:pos x="55" y="13"/>
                </a:cxn>
                <a:cxn ang="0">
                  <a:pos x="80" y="19"/>
                </a:cxn>
                <a:cxn ang="0">
                  <a:pos x="108" y="24"/>
                </a:cxn>
                <a:cxn ang="0">
                  <a:pos x="143" y="34"/>
                </a:cxn>
                <a:cxn ang="0">
                  <a:pos x="175" y="41"/>
                </a:cxn>
                <a:cxn ang="0">
                  <a:pos x="211" y="53"/>
                </a:cxn>
                <a:cxn ang="0">
                  <a:pos x="247" y="62"/>
                </a:cxn>
                <a:cxn ang="0">
                  <a:pos x="283" y="74"/>
                </a:cxn>
                <a:cxn ang="0">
                  <a:pos x="321" y="85"/>
                </a:cxn>
                <a:cxn ang="0">
                  <a:pos x="359" y="98"/>
                </a:cxn>
                <a:cxn ang="0">
                  <a:pos x="394" y="112"/>
                </a:cxn>
                <a:cxn ang="0">
                  <a:pos x="426" y="125"/>
                </a:cxn>
                <a:cxn ang="0">
                  <a:pos x="458" y="138"/>
                </a:cxn>
                <a:cxn ang="0">
                  <a:pos x="489" y="152"/>
                </a:cxn>
                <a:cxn ang="0">
                  <a:pos x="515" y="165"/>
                </a:cxn>
                <a:cxn ang="0">
                  <a:pos x="542" y="180"/>
                </a:cxn>
                <a:cxn ang="0">
                  <a:pos x="569" y="195"/>
                </a:cxn>
                <a:cxn ang="0">
                  <a:pos x="591" y="209"/>
                </a:cxn>
                <a:cxn ang="0">
                  <a:pos x="612" y="224"/>
                </a:cxn>
                <a:cxn ang="0">
                  <a:pos x="633" y="237"/>
                </a:cxn>
                <a:cxn ang="0">
                  <a:pos x="660" y="256"/>
                </a:cxn>
                <a:cxn ang="0">
                  <a:pos x="686" y="277"/>
                </a:cxn>
                <a:cxn ang="0">
                  <a:pos x="707" y="292"/>
                </a:cxn>
                <a:cxn ang="0">
                  <a:pos x="719" y="304"/>
                </a:cxn>
                <a:cxn ang="0">
                  <a:pos x="770" y="260"/>
                </a:cxn>
                <a:cxn ang="0">
                  <a:pos x="749" y="245"/>
                </a:cxn>
                <a:cxn ang="0">
                  <a:pos x="726" y="231"/>
                </a:cxn>
                <a:cxn ang="0">
                  <a:pos x="704" y="218"/>
                </a:cxn>
                <a:cxn ang="0">
                  <a:pos x="679" y="205"/>
                </a:cxn>
                <a:cxn ang="0">
                  <a:pos x="652" y="190"/>
                </a:cxn>
                <a:cxn ang="0">
                  <a:pos x="624" y="172"/>
                </a:cxn>
                <a:cxn ang="0">
                  <a:pos x="593" y="155"/>
                </a:cxn>
                <a:cxn ang="0">
                  <a:pos x="559" y="138"/>
                </a:cxn>
                <a:cxn ang="0">
                  <a:pos x="527" y="123"/>
                </a:cxn>
                <a:cxn ang="0">
                  <a:pos x="492" y="106"/>
                </a:cxn>
                <a:cxn ang="0">
                  <a:pos x="456" y="89"/>
                </a:cxn>
                <a:cxn ang="0">
                  <a:pos x="422" y="76"/>
                </a:cxn>
                <a:cxn ang="0">
                  <a:pos x="388" y="62"/>
                </a:cxn>
                <a:cxn ang="0">
                  <a:pos x="354" y="49"/>
                </a:cxn>
                <a:cxn ang="0">
                  <a:pos x="319" y="39"/>
                </a:cxn>
                <a:cxn ang="0">
                  <a:pos x="283" y="30"/>
                </a:cxn>
                <a:cxn ang="0">
                  <a:pos x="251" y="22"/>
                </a:cxn>
                <a:cxn ang="0">
                  <a:pos x="219" y="17"/>
                </a:cxn>
                <a:cxn ang="0">
                  <a:pos x="186" y="11"/>
                </a:cxn>
                <a:cxn ang="0">
                  <a:pos x="156" y="7"/>
                </a:cxn>
                <a:cxn ang="0">
                  <a:pos x="127" y="3"/>
                </a:cxn>
                <a:cxn ang="0">
                  <a:pos x="101" y="1"/>
                </a:cxn>
                <a:cxn ang="0">
                  <a:pos x="76" y="0"/>
                </a:cxn>
                <a:cxn ang="0">
                  <a:pos x="55" y="0"/>
                </a:cxn>
                <a:cxn ang="0">
                  <a:pos x="36" y="0"/>
                </a:cxn>
                <a:cxn ang="0">
                  <a:pos x="11" y="0"/>
                </a:cxn>
                <a:cxn ang="0">
                  <a:pos x="0" y="0"/>
                </a:cxn>
              </a:cxnLst>
              <a:rect l="0" t="0" r="r" b="b"/>
              <a:pathLst>
                <a:path w="778" h="304">
                  <a:moveTo>
                    <a:pt x="0" y="0"/>
                  </a:moveTo>
                  <a:lnTo>
                    <a:pt x="2" y="0"/>
                  </a:lnTo>
                  <a:lnTo>
                    <a:pt x="6" y="0"/>
                  </a:lnTo>
                  <a:lnTo>
                    <a:pt x="11" y="1"/>
                  </a:lnTo>
                  <a:lnTo>
                    <a:pt x="17" y="3"/>
                  </a:lnTo>
                  <a:lnTo>
                    <a:pt x="23" y="3"/>
                  </a:lnTo>
                  <a:lnTo>
                    <a:pt x="28" y="5"/>
                  </a:lnTo>
                  <a:lnTo>
                    <a:pt x="32" y="7"/>
                  </a:lnTo>
                  <a:lnTo>
                    <a:pt x="38" y="7"/>
                  </a:lnTo>
                  <a:lnTo>
                    <a:pt x="44" y="9"/>
                  </a:lnTo>
                  <a:lnTo>
                    <a:pt x="49" y="11"/>
                  </a:lnTo>
                  <a:lnTo>
                    <a:pt x="55" y="13"/>
                  </a:lnTo>
                  <a:lnTo>
                    <a:pt x="61" y="13"/>
                  </a:lnTo>
                  <a:lnTo>
                    <a:pt x="67" y="15"/>
                  </a:lnTo>
                  <a:lnTo>
                    <a:pt x="74" y="17"/>
                  </a:lnTo>
                  <a:lnTo>
                    <a:pt x="80" y="19"/>
                  </a:lnTo>
                  <a:lnTo>
                    <a:pt x="87" y="20"/>
                  </a:lnTo>
                  <a:lnTo>
                    <a:pt x="95" y="22"/>
                  </a:lnTo>
                  <a:lnTo>
                    <a:pt x="103" y="22"/>
                  </a:lnTo>
                  <a:lnTo>
                    <a:pt x="108" y="24"/>
                  </a:lnTo>
                  <a:lnTo>
                    <a:pt x="116" y="26"/>
                  </a:lnTo>
                  <a:lnTo>
                    <a:pt x="125" y="28"/>
                  </a:lnTo>
                  <a:lnTo>
                    <a:pt x="133" y="32"/>
                  </a:lnTo>
                  <a:lnTo>
                    <a:pt x="143" y="34"/>
                  </a:lnTo>
                  <a:lnTo>
                    <a:pt x="150" y="36"/>
                  </a:lnTo>
                  <a:lnTo>
                    <a:pt x="158" y="38"/>
                  </a:lnTo>
                  <a:lnTo>
                    <a:pt x="167" y="39"/>
                  </a:lnTo>
                  <a:lnTo>
                    <a:pt x="175" y="41"/>
                  </a:lnTo>
                  <a:lnTo>
                    <a:pt x="183" y="45"/>
                  </a:lnTo>
                  <a:lnTo>
                    <a:pt x="192" y="47"/>
                  </a:lnTo>
                  <a:lnTo>
                    <a:pt x="202" y="49"/>
                  </a:lnTo>
                  <a:lnTo>
                    <a:pt x="211" y="53"/>
                  </a:lnTo>
                  <a:lnTo>
                    <a:pt x="221" y="55"/>
                  </a:lnTo>
                  <a:lnTo>
                    <a:pt x="230" y="58"/>
                  </a:lnTo>
                  <a:lnTo>
                    <a:pt x="238" y="60"/>
                  </a:lnTo>
                  <a:lnTo>
                    <a:pt x="247" y="62"/>
                  </a:lnTo>
                  <a:lnTo>
                    <a:pt x="257" y="66"/>
                  </a:lnTo>
                  <a:lnTo>
                    <a:pt x="266" y="68"/>
                  </a:lnTo>
                  <a:lnTo>
                    <a:pt x="276" y="72"/>
                  </a:lnTo>
                  <a:lnTo>
                    <a:pt x="283" y="74"/>
                  </a:lnTo>
                  <a:lnTo>
                    <a:pt x="293" y="77"/>
                  </a:lnTo>
                  <a:lnTo>
                    <a:pt x="304" y="79"/>
                  </a:lnTo>
                  <a:lnTo>
                    <a:pt x="312" y="83"/>
                  </a:lnTo>
                  <a:lnTo>
                    <a:pt x="321" y="85"/>
                  </a:lnTo>
                  <a:lnTo>
                    <a:pt x="331" y="89"/>
                  </a:lnTo>
                  <a:lnTo>
                    <a:pt x="340" y="93"/>
                  </a:lnTo>
                  <a:lnTo>
                    <a:pt x="350" y="95"/>
                  </a:lnTo>
                  <a:lnTo>
                    <a:pt x="359" y="98"/>
                  </a:lnTo>
                  <a:lnTo>
                    <a:pt x="369" y="100"/>
                  </a:lnTo>
                  <a:lnTo>
                    <a:pt x="376" y="104"/>
                  </a:lnTo>
                  <a:lnTo>
                    <a:pt x="386" y="108"/>
                  </a:lnTo>
                  <a:lnTo>
                    <a:pt x="394" y="112"/>
                  </a:lnTo>
                  <a:lnTo>
                    <a:pt x="401" y="114"/>
                  </a:lnTo>
                  <a:lnTo>
                    <a:pt x="411" y="117"/>
                  </a:lnTo>
                  <a:lnTo>
                    <a:pt x="418" y="121"/>
                  </a:lnTo>
                  <a:lnTo>
                    <a:pt x="426" y="125"/>
                  </a:lnTo>
                  <a:lnTo>
                    <a:pt x="435" y="129"/>
                  </a:lnTo>
                  <a:lnTo>
                    <a:pt x="443" y="133"/>
                  </a:lnTo>
                  <a:lnTo>
                    <a:pt x="451" y="134"/>
                  </a:lnTo>
                  <a:lnTo>
                    <a:pt x="458" y="138"/>
                  </a:lnTo>
                  <a:lnTo>
                    <a:pt x="466" y="142"/>
                  </a:lnTo>
                  <a:lnTo>
                    <a:pt x="473" y="144"/>
                  </a:lnTo>
                  <a:lnTo>
                    <a:pt x="481" y="148"/>
                  </a:lnTo>
                  <a:lnTo>
                    <a:pt x="489" y="152"/>
                  </a:lnTo>
                  <a:lnTo>
                    <a:pt x="494" y="155"/>
                  </a:lnTo>
                  <a:lnTo>
                    <a:pt x="502" y="159"/>
                  </a:lnTo>
                  <a:lnTo>
                    <a:pt x="508" y="161"/>
                  </a:lnTo>
                  <a:lnTo>
                    <a:pt x="515" y="165"/>
                  </a:lnTo>
                  <a:lnTo>
                    <a:pt x="523" y="169"/>
                  </a:lnTo>
                  <a:lnTo>
                    <a:pt x="529" y="172"/>
                  </a:lnTo>
                  <a:lnTo>
                    <a:pt x="534" y="176"/>
                  </a:lnTo>
                  <a:lnTo>
                    <a:pt x="542" y="180"/>
                  </a:lnTo>
                  <a:lnTo>
                    <a:pt x="550" y="184"/>
                  </a:lnTo>
                  <a:lnTo>
                    <a:pt x="557" y="188"/>
                  </a:lnTo>
                  <a:lnTo>
                    <a:pt x="561" y="191"/>
                  </a:lnTo>
                  <a:lnTo>
                    <a:pt x="569" y="195"/>
                  </a:lnTo>
                  <a:lnTo>
                    <a:pt x="572" y="197"/>
                  </a:lnTo>
                  <a:lnTo>
                    <a:pt x="580" y="201"/>
                  </a:lnTo>
                  <a:lnTo>
                    <a:pt x="586" y="205"/>
                  </a:lnTo>
                  <a:lnTo>
                    <a:pt x="591" y="209"/>
                  </a:lnTo>
                  <a:lnTo>
                    <a:pt x="597" y="212"/>
                  </a:lnTo>
                  <a:lnTo>
                    <a:pt x="603" y="216"/>
                  </a:lnTo>
                  <a:lnTo>
                    <a:pt x="607" y="220"/>
                  </a:lnTo>
                  <a:lnTo>
                    <a:pt x="612" y="224"/>
                  </a:lnTo>
                  <a:lnTo>
                    <a:pt x="618" y="228"/>
                  </a:lnTo>
                  <a:lnTo>
                    <a:pt x="624" y="231"/>
                  </a:lnTo>
                  <a:lnTo>
                    <a:pt x="627" y="233"/>
                  </a:lnTo>
                  <a:lnTo>
                    <a:pt x="633" y="237"/>
                  </a:lnTo>
                  <a:lnTo>
                    <a:pt x="637" y="241"/>
                  </a:lnTo>
                  <a:lnTo>
                    <a:pt x="643" y="245"/>
                  </a:lnTo>
                  <a:lnTo>
                    <a:pt x="650" y="250"/>
                  </a:lnTo>
                  <a:lnTo>
                    <a:pt x="660" y="256"/>
                  </a:lnTo>
                  <a:lnTo>
                    <a:pt x="667" y="262"/>
                  </a:lnTo>
                  <a:lnTo>
                    <a:pt x="675" y="267"/>
                  </a:lnTo>
                  <a:lnTo>
                    <a:pt x="681" y="271"/>
                  </a:lnTo>
                  <a:lnTo>
                    <a:pt x="686" y="277"/>
                  </a:lnTo>
                  <a:lnTo>
                    <a:pt x="692" y="281"/>
                  </a:lnTo>
                  <a:lnTo>
                    <a:pt x="698" y="286"/>
                  </a:lnTo>
                  <a:lnTo>
                    <a:pt x="704" y="290"/>
                  </a:lnTo>
                  <a:lnTo>
                    <a:pt x="707" y="292"/>
                  </a:lnTo>
                  <a:lnTo>
                    <a:pt x="711" y="294"/>
                  </a:lnTo>
                  <a:lnTo>
                    <a:pt x="713" y="298"/>
                  </a:lnTo>
                  <a:lnTo>
                    <a:pt x="717" y="302"/>
                  </a:lnTo>
                  <a:lnTo>
                    <a:pt x="719" y="304"/>
                  </a:lnTo>
                  <a:lnTo>
                    <a:pt x="778" y="264"/>
                  </a:lnTo>
                  <a:lnTo>
                    <a:pt x="776" y="264"/>
                  </a:lnTo>
                  <a:lnTo>
                    <a:pt x="774" y="262"/>
                  </a:lnTo>
                  <a:lnTo>
                    <a:pt x="770" y="260"/>
                  </a:lnTo>
                  <a:lnTo>
                    <a:pt x="766" y="256"/>
                  </a:lnTo>
                  <a:lnTo>
                    <a:pt x="761" y="252"/>
                  </a:lnTo>
                  <a:lnTo>
                    <a:pt x="755" y="250"/>
                  </a:lnTo>
                  <a:lnTo>
                    <a:pt x="749" y="245"/>
                  </a:lnTo>
                  <a:lnTo>
                    <a:pt x="742" y="241"/>
                  </a:lnTo>
                  <a:lnTo>
                    <a:pt x="736" y="237"/>
                  </a:lnTo>
                  <a:lnTo>
                    <a:pt x="730" y="235"/>
                  </a:lnTo>
                  <a:lnTo>
                    <a:pt x="726" y="231"/>
                  </a:lnTo>
                  <a:lnTo>
                    <a:pt x="721" y="229"/>
                  </a:lnTo>
                  <a:lnTo>
                    <a:pt x="715" y="226"/>
                  </a:lnTo>
                  <a:lnTo>
                    <a:pt x="709" y="222"/>
                  </a:lnTo>
                  <a:lnTo>
                    <a:pt x="704" y="218"/>
                  </a:lnTo>
                  <a:lnTo>
                    <a:pt x="698" y="216"/>
                  </a:lnTo>
                  <a:lnTo>
                    <a:pt x="692" y="212"/>
                  </a:lnTo>
                  <a:lnTo>
                    <a:pt x="686" y="209"/>
                  </a:lnTo>
                  <a:lnTo>
                    <a:pt x="679" y="205"/>
                  </a:lnTo>
                  <a:lnTo>
                    <a:pt x="673" y="201"/>
                  </a:lnTo>
                  <a:lnTo>
                    <a:pt x="665" y="197"/>
                  </a:lnTo>
                  <a:lnTo>
                    <a:pt x="660" y="193"/>
                  </a:lnTo>
                  <a:lnTo>
                    <a:pt x="652" y="190"/>
                  </a:lnTo>
                  <a:lnTo>
                    <a:pt x="646" y="186"/>
                  </a:lnTo>
                  <a:lnTo>
                    <a:pt x="639" y="180"/>
                  </a:lnTo>
                  <a:lnTo>
                    <a:pt x="631" y="176"/>
                  </a:lnTo>
                  <a:lnTo>
                    <a:pt x="624" y="172"/>
                  </a:lnTo>
                  <a:lnTo>
                    <a:pt x="616" y="169"/>
                  </a:lnTo>
                  <a:lnTo>
                    <a:pt x="608" y="163"/>
                  </a:lnTo>
                  <a:lnTo>
                    <a:pt x="601" y="159"/>
                  </a:lnTo>
                  <a:lnTo>
                    <a:pt x="593" y="155"/>
                  </a:lnTo>
                  <a:lnTo>
                    <a:pt x="586" y="152"/>
                  </a:lnTo>
                  <a:lnTo>
                    <a:pt x="576" y="146"/>
                  </a:lnTo>
                  <a:lnTo>
                    <a:pt x="569" y="144"/>
                  </a:lnTo>
                  <a:lnTo>
                    <a:pt x="559" y="138"/>
                  </a:lnTo>
                  <a:lnTo>
                    <a:pt x="551" y="134"/>
                  </a:lnTo>
                  <a:lnTo>
                    <a:pt x="544" y="131"/>
                  </a:lnTo>
                  <a:lnTo>
                    <a:pt x="534" y="127"/>
                  </a:lnTo>
                  <a:lnTo>
                    <a:pt x="527" y="123"/>
                  </a:lnTo>
                  <a:lnTo>
                    <a:pt x="519" y="119"/>
                  </a:lnTo>
                  <a:lnTo>
                    <a:pt x="510" y="114"/>
                  </a:lnTo>
                  <a:lnTo>
                    <a:pt x="502" y="110"/>
                  </a:lnTo>
                  <a:lnTo>
                    <a:pt x="492" y="106"/>
                  </a:lnTo>
                  <a:lnTo>
                    <a:pt x="483" y="102"/>
                  </a:lnTo>
                  <a:lnTo>
                    <a:pt x="473" y="96"/>
                  </a:lnTo>
                  <a:lnTo>
                    <a:pt x="466" y="93"/>
                  </a:lnTo>
                  <a:lnTo>
                    <a:pt x="456" y="89"/>
                  </a:lnTo>
                  <a:lnTo>
                    <a:pt x="449" y="87"/>
                  </a:lnTo>
                  <a:lnTo>
                    <a:pt x="439" y="81"/>
                  </a:lnTo>
                  <a:lnTo>
                    <a:pt x="430" y="79"/>
                  </a:lnTo>
                  <a:lnTo>
                    <a:pt x="422" y="76"/>
                  </a:lnTo>
                  <a:lnTo>
                    <a:pt x="413" y="72"/>
                  </a:lnTo>
                  <a:lnTo>
                    <a:pt x="405" y="68"/>
                  </a:lnTo>
                  <a:lnTo>
                    <a:pt x="395" y="64"/>
                  </a:lnTo>
                  <a:lnTo>
                    <a:pt x="388" y="62"/>
                  </a:lnTo>
                  <a:lnTo>
                    <a:pt x="380" y="58"/>
                  </a:lnTo>
                  <a:lnTo>
                    <a:pt x="371" y="55"/>
                  </a:lnTo>
                  <a:lnTo>
                    <a:pt x="363" y="53"/>
                  </a:lnTo>
                  <a:lnTo>
                    <a:pt x="354" y="49"/>
                  </a:lnTo>
                  <a:lnTo>
                    <a:pt x="346" y="47"/>
                  </a:lnTo>
                  <a:lnTo>
                    <a:pt x="337" y="43"/>
                  </a:lnTo>
                  <a:lnTo>
                    <a:pt x="327" y="41"/>
                  </a:lnTo>
                  <a:lnTo>
                    <a:pt x="319" y="39"/>
                  </a:lnTo>
                  <a:lnTo>
                    <a:pt x="310" y="38"/>
                  </a:lnTo>
                  <a:lnTo>
                    <a:pt x="300" y="34"/>
                  </a:lnTo>
                  <a:lnTo>
                    <a:pt x="293" y="32"/>
                  </a:lnTo>
                  <a:lnTo>
                    <a:pt x="283" y="30"/>
                  </a:lnTo>
                  <a:lnTo>
                    <a:pt x="276" y="28"/>
                  </a:lnTo>
                  <a:lnTo>
                    <a:pt x="266" y="24"/>
                  </a:lnTo>
                  <a:lnTo>
                    <a:pt x="260" y="24"/>
                  </a:lnTo>
                  <a:lnTo>
                    <a:pt x="251" y="22"/>
                  </a:lnTo>
                  <a:lnTo>
                    <a:pt x="243" y="22"/>
                  </a:lnTo>
                  <a:lnTo>
                    <a:pt x="234" y="20"/>
                  </a:lnTo>
                  <a:lnTo>
                    <a:pt x="226" y="19"/>
                  </a:lnTo>
                  <a:lnTo>
                    <a:pt x="219" y="17"/>
                  </a:lnTo>
                  <a:lnTo>
                    <a:pt x="211" y="15"/>
                  </a:lnTo>
                  <a:lnTo>
                    <a:pt x="202" y="13"/>
                  </a:lnTo>
                  <a:lnTo>
                    <a:pt x="194" y="13"/>
                  </a:lnTo>
                  <a:lnTo>
                    <a:pt x="186" y="11"/>
                  </a:lnTo>
                  <a:lnTo>
                    <a:pt x="179" y="11"/>
                  </a:lnTo>
                  <a:lnTo>
                    <a:pt x="171" y="9"/>
                  </a:lnTo>
                  <a:lnTo>
                    <a:pt x="162" y="9"/>
                  </a:lnTo>
                  <a:lnTo>
                    <a:pt x="156" y="7"/>
                  </a:lnTo>
                  <a:lnTo>
                    <a:pt x="148" y="7"/>
                  </a:lnTo>
                  <a:lnTo>
                    <a:pt x="143" y="5"/>
                  </a:lnTo>
                  <a:lnTo>
                    <a:pt x="135" y="5"/>
                  </a:lnTo>
                  <a:lnTo>
                    <a:pt x="127" y="3"/>
                  </a:lnTo>
                  <a:lnTo>
                    <a:pt x="122" y="3"/>
                  </a:lnTo>
                  <a:lnTo>
                    <a:pt x="114" y="3"/>
                  </a:lnTo>
                  <a:lnTo>
                    <a:pt x="108" y="3"/>
                  </a:lnTo>
                  <a:lnTo>
                    <a:pt x="101" y="1"/>
                  </a:lnTo>
                  <a:lnTo>
                    <a:pt x="95" y="1"/>
                  </a:lnTo>
                  <a:lnTo>
                    <a:pt x="87" y="1"/>
                  </a:lnTo>
                  <a:lnTo>
                    <a:pt x="82" y="0"/>
                  </a:lnTo>
                  <a:lnTo>
                    <a:pt x="76" y="0"/>
                  </a:lnTo>
                  <a:lnTo>
                    <a:pt x="70" y="0"/>
                  </a:lnTo>
                  <a:lnTo>
                    <a:pt x="65" y="0"/>
                  </a:lnTo>
                  <a:lnTo>
                    <a:pt x="59" y="0"/>
                  </a:lnTo>
                  <a:lnTo>
                    <a:pt x="55" y="0"/>
                  </a:lnTo>
                  <a:lnTo>
                    <a:pt x="49" y="0"/>
                  </a:lnTo>
                  <a:lnTo>
                    <a:pt x="44" y="0"/>
                  </a:lnTo>
                  <a:lnTo>
                    <a:pt x="40" y="0"/>
                  </a:lnTo>
                  <a:lnTo>
                    <a:pt x="36" y="0"/>
                  </a:lnTo>
                  <a:lnTo>
                    <a:pt x="32" y="0"/>
                  </a:lnTo>
                  <a:lnTo>
                    <a:pt x="23" y="0"/>
                  </a:lnTo>
                  <a:lnTo>
                    <a:pt x="19" y="0"/>
                  </a:lnTo>
                  <a:lnTo>
                    <a:pt x="11" y="0"/>
                  </a:lnTo>
                  <a:lnTo>
                    <a:pt x="8" y="0"/>
                  </a:lnTo>
                  <a:lnTo>
                    <a:pt x="0" y="0"/>
                  </a:lnTo>
                  <a:lnTo>
                    <a:pt x="0" y="0"/>
                  </a:lnTo>
                  <a:lnTo>
                    <a:pt x="0" y="0"/>
                  </a:lnTo>
                  <a:close/>
                </a:path>
              </a:pathLst>
            </a:custGeom>
            <a:solidFill>
              <a:srgbClr val="414B8B"/>
            </a:solidFill>
            <a:ln w="9525">
              <a:noFill/>
              <a:round/>
              <a:headEnd/>
              <a:tailEnd/>
            </a:ln>
          </p:spPr>
          <p:txBody>
            <a:bodyPr/>
            <a:lstStyle/>
            <a:p>
              <a:endParaRPr lang="en-US"/>
            </a:p>
          </p:txBody>
        </p:sp>
        <p:sp>
          <p:nvSpPr>
            <p:cNvPr id="718000" name="Freeform 176"/>
            <p:cNvSpPr>
              <a:spLocks/>
            </p:cNvSpPr>
            <p:nvPr/>
          </p:nvSpPr>
          <p:spPr bwMode="auto">
            <a:xfrm>
              <a:off x="3015" y="2630"/>
              <a:ext cx="174" cy="96"/>
            </a:xfrm>
            <a:custGeom>
              <a:avLst/>
              <a:gdLst/>
              <a:ahLst/>
              <a:cxnLst>
                <a:cxn ang="0">
                  <a:pos x="65" y="0"/>
                </a:cxn>
                <a:cxn ang="0">
                  <a:pos x="74" y="2"/>
                </a:cxn>
                <a:cxn ang="0">
                  <a:pos x="85" y="8"/>
                </a:cxn>
                <a:cxn ang="0">
                  <a:pos x="95" y="14"/>
                </a:cxn>
                <a:cxn ang="0">
                  <a:pos x="104" y="19"/>
                </a:cxn>
                <a:cxn ang="0">
                  <a:pos x="118" y="25"/>
                </a:cxn>
                <a:cxn ang="0">
                  <a:pos x="131" y="31"/>
                </a:cxn>
                <a:cxn ang="0">
                  <a:pos x="146" y="38"/>
                </a:cxn>
                <a:cxn ang="0">
                  <a:pos x="160" y="46"/>
                </a:cxn>
                <a:cxn ang="0">
                  <a:pos x="175" y="54"/>
                </a:cxn>
                <a:cxn ang="0">
                  <a:pos x="188" y="63"/>
                </a:cxn>
                <a:cxn ang="0">
                  <a:pos x="203" y="71"/>
                </a:cxn>
                <a:cxn ang="0">
                  <a:pos x="219" y="80"/>
                </a:cxn>
                <a:cxn ang="0">
                  <a:pos x="232" y="90"/>
                </a:cxn>
                <a:cxn ang="0">
                  <a:pos x="247" y="97"/>
                </a:cxn>
                <a:cxn ang="0">
                  <a:pos x="259" y="107"/>
                </a:cxn>
                <a:cxn ang="0">
                  <a:pos x="270" y="116"/>
                </a:cxn>
                <a:cxn ang="0">
                  <a:pos x="281" y="124"/>
                </a:cxn>
                <a:cxn ang="0">
                  <a:pos x="291" y="133"/>
                </a:cxn>
                <a:cxn ang="0">
                  <a:pos x="300" y="141"/>
                </a:cxn>
                <a:cxn ang="0">
                  <a:pos x="312" y="152"/>
                </a:cxn>
                <a:cxn ang="0">
                  <a:pos x="327" y="168"/>
                </a:cxn>
                <a:cxn ang="0">
                  <a:pos x="336" y="177"/>
                </a:cxn>
                <a:cxn ang="0">
                  <a:pos x="346" y="189"/>
                </a:cxn>
                <a:cxn ang="0">
                  <a:pos x="346" y="192"/>
                </a:cxn>
                <a:cxn ang="0">
                  <a:pos x="340" y="189"/>
                </a:cxn>
                <a:cxn ang="0">
                  <a:pos x="329" y="185"/>
                </a:cxn>
                <a:cxn ang="0">
                  <a:pos x="317" y="181"/>
                </a:cxn>
                <a:cxn ang="0">
                  <a:pos x="308" y="177"/>
                </a:cxn>
                <a:cxn ang="0">
                  <a:pos x="298" y="175"/>
                </a:cxn>
                <a:cxn ang="0">
                  <a:pos x="287" y="170"/>
                </a:cxn>
                <a:cxn ang="0">
                  <a:pos x="276" y="166"/>
                </a:cxn>
                <a:cxn ang="0">
                  <a:pos x="262" y="162"/>
                </a:cxn>
                <a:cxn ang="0">
                  <a:pos x="249" y="156"/>
                </a:cxn>
                <a:cxn ang="0">
                  <a:pos x="234" y="152"/>
                </a:cxn>
                <a:cxn ang="0">
                  <a:pos x="220" y="147"/>
                </a:cxn>
                <a:cxn ang="0">
                  <a:pos x="205" y="141"/>
                </a:cxn>
                <a:cxn ang="0">
                  <a:pos x="192" y="137"/>
                </a:cxn>
                <a:cxn ang="0">
                  <a:pos x="182" y="133"/>
                </a:cxn>
                <a:cxn ang="0">
                  <a:pos x="175" y="130"/>
                </a:cxn>
                <a:cxn ang="0">
                  <a:pos x="165" y="128"/>
                </a:cxn>
                <a:cxn ang="0">
                  <a:pos x="158" y="124"/>
                </a:cxn>
                <a:cxn ang="0">
                  <a:pos x="150" y="122"/>
                </a:cxn>
                <a:cxn ang="0">
                  <a:pos x="141" y="118"/>
                </a:cxn>
                <a:cxn ang="0">
                  <a:pos x="133" y="116"/>
                </a:cxn>
                <a:cxn ang="0">
                  <a:pos x="124" y="113"/>
                </a:cxn>
                <a:cxn ang="0">
                  <a:pos x="116" y="111"/>
                </a:cxn>
                <a:cxn ang="0">
                  <a:pos x="103" y="105"/>
                </a:cxn>
                <a:cxn ang="0">
                  <a:pos x="87" y="99"/>
                </a:cxn>
                <a:cxn ang="0">
                  <a:pos x="72" y="94"/>
                </a:cxn>
                <a:cxn ang="0">
                  <a:pos x="57" y="88"/>
                </a:cxn>
                <a:cxn ang="0">
                  <a:pos x="44" y="84"/>
                </a:cxn>
                <a:cxn ang="0">
                  <a:pos x="32" y="78"/>
                </a:cxn>
                <a:cxn ang="0">
                  <a:pos x="23" y="75"/>
                </a:cxn>
                <a:cxn ang="0">
                  <a:pos x="13" y="71"/>
                </a:cxn>
                <a:cxn ang="0">
                  <a:pos x="8" y="69"/>
                </a:cxn>
                <a:cxn ang="0">
                  <a:pos x="2" y="67"/>
                </a:cxn>
                <a:cxn ang="0">
                  <a:pos x="65" y="0"/>
                </a:cxn>
              </a:cxnLst>
              <a:rect l="0" t="0" r="r" b="b"/>
              <a:pathLst>
                <a:path w="348" h="192">
                  <a:moveTo>
                    <a:pt x="65" y="0"/>
                  </a:moveTo>
                  <a:lnTo>
                    <a:pt x="65" y="0"/>
                  </a:lnTo>
                  <a:lnTo>
                    <a:pt x="68" y="2"/>
                  </a:lnTo>
                  <a:lnTo>
                    <a:pt x="74" y="2"/>
                  </a:lnTo>
                  <a:lnTo>
                    <a:pt x="82" y="8"/>
                  </a:lnTo>
                  <a:lnTo>
                    <a:pt x="85" y="8"/>
                  </a:lnTo>
                  <a:lnTo>
                    <a:pt x="89" y="12"/>
                  </a:lnTo>
                  <a:lnTo>
                    <a:pt x="95" y="14"/>
                  </a:lnTo>
                  <a:lnTo>
                    <a:pt x="101" y="16"/>
                  </a:lnTo>
                  <a:lnTo>
                    <a:pt x="104" y="19"/>
                  </a:lnTo>
                  <a:lnTo>
                    <a:pt x="112" y="21"/>
                  </a:lnTo>
                  <a:lnTo>
                    <a:pt x="118" y="25"/>
                  </a:lnTo>
                  <a:lnTo>
                    <a:pt x="125" y="29"/>
                  </a:lnTo>
                  <a:lnTo>
                    <a:pt x="131" y="31"/>
                  </a:lnTo>
                  <a:lnTo>
                    <a:pt x="139" y="35"/>
                  </a:lnTo>
                  <a:lnTo>
                    <a:pt x="146" y="38"/>
                  </a:lnTo>
                  <a:lnTo>
                    <a:pt x="152" y="42"/>
                  </a:lnTo>
                  <a:lnTo>
                    <a:pt x="160" y="46"/>
                  </a:lnTo>
                  <a:lnTo>
                    <a:pt x="167" y="50"/>
                  </a:lnTo>
                  <a:lnTo>
                    <a:pt x="175" y="54"/>
                  </a:lnTo>
                  <a:lnTo>
                    <a:pt x="182" y="59"/>
                  </a:lnTo>
                  <a:lnTo>
                    <a:pt x="188" y="63"/>
                  </a:lnTo>
                  <a:lnTo>
                    <a:pt x="196" y="67"/>
                  </a:lnTo>
                  <a:lnTo>
                    <a:pt x="203" y="71"/>
                  </a:lnTo>
                  <a:lnTo>
                    <a:pt x="211" y="76"/>
                  </a:lnTo>
                  <a:lnTo>
                    <a:pt x="219" y="80"/>
                  </a:lnTo>
                  <a:lnTo>
                    <a:pt x="226" y="84"/>
                  </a:lnTo>
                  <a:lnTo>
                    <a:pt x="232" y="90"/>
                  </a:lnTo>
                  <a:lnTo>
                    <a:pt x="240" y="94"/>
                  </a:lnTo>
                  <a:lnTo>
                    <a:pt x="247" y="97"/>
                  </a:lnTo>
                  <a:lnTo>
                    <a:pt x="253" y="103"/>
                  </a:lnTo>
                  <a:lnTo>
                    <a:pt x="259" y="107"/>
                  </a:lnTo>
                  <a:lnTo>
                    <a:pt x="264" y="113"/>
                  </a:lnTo>
                  <a:lnTo>
                    <a:pt x="270" y="116"/>
                  </a:lnTo>
                  <a:lnTo>
                    <a:pt x="276" y="120"/>
                  </a:lnTo>
                  <a:lnTo>
                    <a:pt x="281" y="124"/>
                  </a:lnTo>
                  <a:lnTo>
                    <a:pt x="285" y="130"/>
                  </a:lnTo>
                  <a:lnTo>
                    <a:pt x="291" y="133"/>
                  </a:lnTo>
                  <a:lnTo>
                    <a:pt x="295" y="137"/>
                  </a:lnTo>
                  <a:lnTo>
                    <a:pt x="300" y="141"/>
                  </a:lnTo>
                  <a:lnTo>
                    <a:pt x="304" y="145"/>
                  </a:lnTo>
                  <a:lnTo>
                    <a:pt x="312" y="152"/>
                  </a:lnTo>
                  <a:lnTo>
                    <a:pt x="319" y="160"/>
                  </a:lnTo>
                  <a:lnTo>
                    <a:pt x="327" y="168"/>
                  </a:lnTo>
                  <a:lnTo>
                    <a:pt x="331" y="173"/>
                  </a:lnTo>
                  <a:lnTo>
                    <a:pt x="336" y="177"/>
                  </a:lnTo>
                  <a:lnTo>
                    <a:pt x="340" y="183"/>
                  </a:lnTo>
                  <a:lnTo>
                    <a:pt x="346" y="189"/>
                  </a:lnTo>
                  <a:lnTo>
                    <a:pt x="348" y="192"/>
                  </a:lnTo>
                  <a:lnTo>
                    <a:pt x="346" y="192"/>
                  </a:lnTo>
                  <a:lnTo>
                    <a:pt x="344" y="190"/>
                  </a:lnTo>
                  <a:lnTo>
                    <a:pt x="340" y="189"/>
                  </a:lnTo>
                  <a:lnTo>
                    <a:pt x="336" y="189"/>
                  </a:lnTo>
                  <a:lnTo>
                    <a:pt x="329" y="185"/>
                  </a:lnTo>
                  <a:lnTo>
                    <a:pt x="321" y="183"/>
                  </a:lnTo>
                  <a:lnTo>
                    <a:pt x="317" y="181"/>
                  </a:lnTo>
                  <a:lnTo>
                    <a:pt x="314" y="181"/>
                  </a:lnTo>
                  <a:lnTo>
                    <a:pt x="308" y="177"/>
                  </a:lnTo>
                  <a:lnTo>
                    <a:pt x="304" y="177"/>
                  </a:lnTo>
                  <a:lnTo>
                    <a:pt x="298" y="175"/>
                  </a:lnTo>
                  <a:lnTo>
                    <a:pt x="293" y="171"/>
                  </a:lnTo>
                  <a:lnTo>
                    <a:pt x="287" y="170"/>
                  </a:lnTo>
                  <a:lnTo>
                    <a:pt x="281" y="168"/>
                  </a:lnTo>
                  <a:lnTo>
                    <a:pt x="276" y="166"/>
                  </a:lnTo>
                  <a:lnTo>
                    <a:pt x="270" y="164"/>
                  </a:lnTo>
                  <a:lnTo>
                    <a:pt x="262" y="162"/>
                  </a:lnTo>
                  <a:lnTo>
                    <a:pt x="257" y="160"/>
                  </a:lnTo>
                  <a:lnTo>
                    <a:pt x="249" y="156"/>
                  </a:lnTo>
                  <a:lnTo>
                    <a:pt x="241" y="154"/>
                  </a:lnTo>
                  <a:lnTo>
                    <a:pt x="234" y="152"/>
                  </a:lnTo>
                  <a:lnTo>
                    <a:pt x="228" y="151"/>
                  </a:lnTo>
                  <a:lnTo>
                    <a:pt x="220" y="147"/>
                  </a:lnTo>
                  <a:lnTo>
                    <a:pt x="213" y="145"/>
                  </a:lnTo>
                  <a:lnTo>
                    <a:pt x="205" y="141"/>
                  </a:lnTo>
                  <a:lnTo>
                    <a:pt x="196" y="139"/>
                  </a:lnTo>
                  <a:lnTo>
                    <a:pt x="192" y="137"/>
                  </a:lnTo>
                  <a:lnTo>
                    <a:pt x="188" y="135"/>
                  </a:lnTo>
                  <a:lnTo>
                    <a:pt x="182" y="133"/>
                  </a:lnTo>
                  <a:lnTo>
                    <a:pt x="179" y="133"/>
                  </a:lnTo>
                  <a:lnTo>
                    <a:pt x="175" y="130"/>
                  </a:lnTo>
                  <a:lnTo>
                    <a:pt x="171" y="130"/>
                  </a:lnTo>
                  <a:lnTo>
                    <a:pt x="165" y="128"/>
                  </a:lnTo>
                  <a:lnTo>
                    <a:pt x="162" y="126"/>
                  </a:lnTo>
                  <a:lnTo>
                    <a:pt x="158" y="124"/>
                  </a:lnTo>
                  <a:lnTo>
                    <a:pt x="154" y="122"/>
                  </a:lnTo>
                  <a:lnTo>
                    <a:pt x="150" y="122"/>
                  </a:lnTo>
                  <a:lnTo>
                    <a:pt x="146" y="120"/>
                  </a:lnTo>
                  <a:lnTo>
                    <a:pt x="141" y="118"/>
                  </a:lnTo>
                  <a:lnTo>
                    <a:pt x="137" y="116"/>
                  </a:lnTo>
                  <a:lnTo>
                    <a:pt x="133" y="116"/>
                  </a:lnTo>
                  <a:lnTo>
                    <a:pt x="129" y="114"/>
                  </a:lnTo>
                  <a:lnTo>
                    <a:pt x="124" y="113"/>
                  </a:lnTo>
                  <a:lnTo>
                    <a:pt x="120" y="111"/>
                  </a:lnTo>
                  <a:lnTo>
                    <a:pt x="116" y="111"/>
                  </a:lnTo>
                  <a:lnTo>
                    <a:pt x="112" y="109"/>
                  </a:lnTo>
                  <a:lnTo>
                    <a:pt x="103" y="105"/>
                  </a:lnTo>
                  <a:lnTo>
                    <a:pt x="95" y="103"/>
                  </a:lnTo>
                  <a:lnTo>
                    <a:pt x="87" y="99"/>
                  </a:lnTo>
                  <a:lnTo>
                    <a:pt x="78" y="97"/>
                  </a:lnTo>
                  <a:lnTo>
                    <a:pt x="72" y="94"/>
                  </a:lnTo>
                  <a:lnTo>
                    <a:pt x="65" y="92"/>
                  </a:lnTo>
                  <a:lnTo>
                    <a:pt x="57" y="88"/>
                  </a:lnTo>
                  <a:lnTo>
                    <a:pt x="49" y="86"/>
                  </a:lnTo>
                  <a:lnTo>
                    <a:pt x="44" y="84"/>
                  </a:lnTo>
                  <a:lnTo>
                    <a:pt x="38" y="80"/>
                  </a:lnTo>
                  <a:lnTo>
                    <a:pt x="32" y="78"/>
                  </a:lnTo>
                  <a:lnTo>
                    <a:pt x="27" y="76"/>
                  </a:lnTo>
                  <a:lnTo>
                    <a:pt x="23" y="75"/>
                  </a:lnTo>
                  <a:lnTo>
                    <a:pt x="19" y="73"/>
                  </a:lnTo>
                  <a:lnTo>
                    <a:pt x="13" y="71"/>
                  </a:lnTo>
                  <a:lnTo>
                    <a:pt x="9" y="71"/>
                  </a:lnTo>
                  <a:lnTo>
                    <a:pt x="8" y="69"/>
                  </a:lnTo>
                  <a:lnTo>
                    <a:pt x="4" y="69"/>
                  </a:lnTo>
                  <a:lnTo>
                    <a:pt x="2" y="67"/>
                  </a:lnTo>
                  <a:lnTo>
                    <a:pt x="0" y="67"/>
                  </a:lnTo>
                  <a:lnTo>
                    <a:pt x="65" y="0"/>
                  </a:lnTo>
                  <a:lnTo>
                    <a:pt x="65" y="0"/>
                  </a:lnTo>
                  <a:close/>
                </a:path>
              </a:pathLst>
            </a:custGeom>
            <a:solidFill>
              <a:srgbClr val="414B8B"/>
            </a:solidFill>
            <a:ln w="9525">
              <a:noFill/>
              <a:round/>
              <a:headEnd/>
              <a:tailEnd/>
            </a:ln>
          </p:spPr>
          <p:txBody>
            <a:bodyPr/>
            <a:lstStyle/>
            <a:p>
              <a:endParaRPr lang="en-US"/>
            </a:p>
          </p:txBody>
        </p:sp>
        <p:sp>
          <p:nvSpPr>
            <p:cNvPr id="718001" name="Freeform 177"/>
            <p:cNvSpPr>
              <a:spLocks/>
            </p:cNvSpPr>
            <p:nvPr/>
          </p:nvSpPr>
          <p:spPr bwMode="auto">
            <a:xfrm>
              <a:off x="3162" y="2649"/>
              <a:ext cx="162" cy="68"/>
            </a:xfrm>
            <a:custGeom>
              <a:avLst/>
              <a:gdLst/>
              <a:ahLst/>
              <a:cxnLst>
                <a:cxn ang="0">
                  <a:pos x="2" y="80"/>
                </a:cxn>
                <a:cxn ang="0">
                  <a:pos x="9" y="78"/>
                </a:cxn>
                <a:cxn ang="0">
                  <a:pos x="19" y="76"/>
                </a:cxn>
                <a:cxn ang="0">
                  <a:pos x="30" y="73"/>
                </a:cxn>
                <a:cxn ang="0">
                  <a:pos x="43" y="67"/>
                </a:cxn>
                <a:cxn ang="0">
                  <a:pos x="59" y="63"/>
                </a:cxn>
                <a:cxn ang="0">
                  <a:pos x="72" y="59"/>
                </a:cxn>
                <a:cxn ang="0">
                  <a:pos x="82" y="57"/>
                </a:cxn>
                <a:cxn ang="0">
                  <a:pos x="89" y="54"/>
                </a:cxn>
                <a:cxn ang="0">
                  <a:pos x="99" y="50"/>
                </a:cxn>
                <a:cxn ang="0">
                  <a:pos x="108" y="48"/>
                </a:cxn>
                <a:cxn ang="0">
                  <a:pos x="118" y="46"/>
                </a:cxn>
                <a:cxn ang="0">
                  <a:pos x="125" y="42"/>
                </a:cxn>
                <a:cxn ang="0">
                  <a:pos x="135" y="40"/>
                </a:cxn>
                <a:cxn ang="0">
                  <a:pos x="144" y="38"/>
                </a:cxn>
                <a:cxn ang="0">
                  <a:pos x="154" y="35"/>
                </a:cxn>
                <a:cxn ang="0">
                  <a:pos x="165" y="31"/>
                </a:cxn>
                <a:cxn ang="0">
                  <a:pos x="175" y="29"/>
                </a:cxn>
                <a:cxn ang="0">
                  <a:pos x="184" y="27"/>
                </a:cxn>
                <a:cxn ang="0">
                  <a:pos x="192" y="25"/>
                </a:cxn>
                <a:cxn ang="0">
                  <a:pos x="201" y="21"/>
                </a:cxn>
                <a:cxn ang="0">
                  <a:pos x="209" y="19"/>
                </a:cxn>
                <a:cxn ang="0">
                  <a:pos x="218" y="18"/>
                </a:cxn>
                <a:cxn ang="0">
                  <a:pos x="226" y="16"/>
                </a:cxn>
                <a:cxn ang="0">
                  <a:pos x="237" y="14"/>
                </a:cxn>
                <a:cxn ang="0">
                  <a:pos x="251" y="10"/>
                </a:cxn>
                <a:cxn ang="0">
                  <a:pos x="262" y="8"/>
                </a:cxn>
                <a:cxn ang="0">
                  <a:pos x="274" y="4"/>
                </a:cxn>
                <a:cxn ang="0">
                  <a:pos x="283" y="4"/>
                </a:cxn>
                <a:cxn ang="0">
                  <a:pos x="291" y="2"/>
                </a:cxn>
                <a:cxn ang="0">
                  <a:pos x="302" y="2"/>
                </a:cxn>
                <a:cxn ang="0">
                  <a:pos x="312" y="0"/>
                </a:cxn>
                <a:cxn ang="0">
                  <a:pos x="317" y="0"/>
                </a:cxn>
                <a:cxn ang="0">
                  <a:pos x="323" y="2"/>
                </a:cxn>
                <a:cxn ang="0">
                  <a:pos x="325" y="42"/>
                </a:cxn>
                <a:cxn ang="0">
                  <a:pos x="319" y="42"/>
                </a:cxn>
                <a:cxn ang="0">
                  <a:pos x="310" y="44"/>
                </a:cxn>
                <a:cxn ang="0">
                  <a:pos x="300" y="46"/>
                </a:cxn>
                <a:cxn ang="0">
                  <a:pos x="293" y="48"/>
                </a:cxn>
                <a:cxn ang="0">
                  <a:pos x="281" y="50"/>
                </a:cxn>
                <a:cxn ang="0">
                  <a:pos x="272" y="54"/>
                </a:cxn>
                <a:cxn ang="0">
                  <a:pos x="258" y="56"/>
                </a:cxn>
                <a:cxn ang="0">
                  <a:pos x="247" y="59"/>
                </a:cxn>
                <a:cxn ang="0">
                  <a:pos x="234" y="61"/>
                </a:cxn>
                <a:cxn ang="0">
                  <a:pos x="222" y="67"/>
                </a:cxn>
                <a:cxn ang="0">
                  <a:pos x="209" y="69"/>
                </a:cxn>
                <a:cxn ang="0">
                  <a:pos x="198" y="73"/>
                </a:cxn>
                <a:cxn ang="0">
                  <a:pos x="184" y="78"/>
                </a:cxn>
                <a:cxn ang="0">
                  <a:pos x="173" y="82"/>
                </a:cxn>
                <a:cxn ang="0">
                  <a:pos x="161" y="86"/>
                </a:cxn>
                <a:cxn ang="0">
                  <a:pos x="150" y="90"/>
                </a:cxn>
                <a:cxn ang="0">
                  <a:pos x="139" y="95"/>
                </a:cxn>
                <a:cxn ang="0">
                  <a:pos x="129" y="99"/>
                </a:cxn>
                <a:cxn ang="0">
                  <a:pos x="120" y="103"/>
                </a:cxn>
                <a:cxn ang="0">
                  <a:pos x="112" y="109"/>
                </a:cxn>
                <a:cxn ang="0">
                  <a:pos x="97" y="116"/>
                </a:cxn>
                <a:cxn ang="0">
                  <a:pos x="85" y="124"/>
                </a:cxn>
                <a:cxn ang="0">
                  <a:pos x="76" y="130"/>
                </a:cxn>
                <a:cxn ang="0">
                  <a:pos x="70" y="135"/>
                </a:cxn>
                <a:cxn ang="0">
                  <a:pos x="0" y="82"/>
                </a:cxn>
              </a:cxnLst>
              <a:rect l="0" t="0" r="r" b="b"/>
              <a:pathLst>
                <a:path w="325" h="135">
                  <a:moveTo>
                    <a:pt x="0" y="82"/>
                  </a:moveTo>
                  <a:lnTo>
                    <a:pt x="2" y="80"/>
                  </a:lnTo>
                  <a:lnTo>
                    <a:pt x="7" y="80"/>
                  </a:lnTo>
                  <a:lnTo>
                    <a:pt x="9" y="78"/>
                  </a:lnTo>
                  <a:lnTo>
                    <a:pt x="13" y="76"/>
                  </a:lnTo>
                  <a:lnTo>
                    <a:pt x="19" y="76"/>
                  </a:lnTo>
                  <a:lnTo>
                    <a:pt x="24" y="75"/>
                  </a:lnTo>
                  <a:lnTo>
                    <a:pt x="30" y="73"/>
                  </a:lnTo>
                  <a:lnTo>
                    <a:pt x="38" y="69"/>
                  </a:lnTo>
                  <a:lnTo>
                    <a:pt x="43" y="67"/>
                  </a:lnTo>
                  <a:lnTo>
                    <a:pt x="51" y="65"/>
                  </a:lnTo>
                  <a:lnTo>
                    <a:pt x="59" y="63"/>
                  </a:lnTo>
                  <a:lnTo>
                    <a:pt x="66" y="61"/>
                  </a:lnTo>
                  <a:lnTo>
                    <a:pt x="72" y="59"/>
                  </a:lnTo>
                  <a:lnTo>
                    <a:pt x="76" y="59"/>
                  </a:lnTo>
                  <a:lnTo>
                    <a:pt x="82" y="57"/>
                  </a:lnTo>
                  <a:lnTo>
                    <a:pt x="85" y="56"/>
                  </a:lnTo>
                  <a:lnTo>
                    <a:pt x="89" y="54"/>
                  </a:lnTo>
                  <a:lnTo>
                    <a:pt x="95" y="54"/>
                  </a:lnTo>
                  <a:lnTo>
                    <a:pt x="99" y="50"/>
                  </a:lnTo>
                  <a:lnTo>
                    <a:pt x="104" y="50"/>
                  </a:lnTo>
                  <a:lnTo>
                    <a:pt x="108" y="48"/>
                  </a:lnTo>
                  <a:lnTo>
                    <a:pt x="112" y="46"/>
                  </a:lnTo>
                  <a:lnTo>
                    <a:pt x="118" y="46"/>
                  </a:lnTo>
                  <a:lnTo>
                    <a:pt x="121" y="44"/>
                  </a:lnTo>
                  <a:lnTo>
                    <a:pt x="125" y="42"/>
                  </a:lnTo>
                  <a:lnTo>
                    <a:pt x="131" y="42"/>
                  </a:lnTo>
                  <a:lnTo>
                    <a:pt x="135" y="40"/>
                  </a:lnTo>
                  <a:lnTo>
                    <a:pt x="140" y="38"/>
                  </a:lnTo>
                  <a:lnTo>
                    <a:pt x="144" y="38"/>
                  </a:lnTo>
                  <a:lnTo>
                    <a:pt x="150" y="37"/>
                  </a:lnTo>
                  <a:lnTo>
                    <a:pt x="154" y="35"/>
                  </a:lnTo>
                  <a:lnTo>
                    <a:pt x="159" y="33"/>
                  </a:lnTo>
                  <a:lnTo>
                    <a:pt x="165" y="31"/>
                  </a:lnTo>
                  <a:lnTo>
                    <a:pt x="169" y="31"/>
                  </a:lnTo>
                  <a:lnTo>
                    <a:pt x="175" y="29"/>
                  </a:lnTo>
                  <a:lnTo>
                    <a:pt x="178" y="29"/>
                  </a:lnTo>
                  <a:lnTo>
                    <a:pt x="184" y="27"/>
                  </a:lnTo>
                  <a:lnTo>
                    <a:pt x="188" y="25"/>
                  </a:lnTo>
                  <a:lnTo>
                    <a:pt x="192" y="25"/>
                  </a:lnTo>
                  <a:lnTo>
                    <a:pt x="198" y="23"/>
                  </a:lnTo>
                  <a:lnTo>
                    <a:pt x="201" y="21"/>
                  </a:lnTo>
                  <a:lnTo>
                    <a:pt x="205" y="21"/>
                  </a:lnTo>
                  <a:lnTo>
                    <a:pt x="209" y="19"/>
                  </a:lnTo>
                  <a:lnTo>
                    <a:pt x="215" y="19"/>
                  </a:lnTo>
                  <a:lnTo>
                    <a:pt x="218" y="18"/>
                  </a:lnTo>
                  <a:lnTo>
                    <a:pt x="222" y="18"/>
                  </a:lnTo>
                  <a:lnTo>
                    <a:pt x="226" y="16"/>
                  </a:lnTo>
                  <a:lnTo>
                    <a:pt x="232" y="16"/>
                  </a:lnTo>
                  <a:lnTo>
                    <a:pt x="237" y="14"/>
                  </a:lnTo>
                  <a:lnTo>
                    <a:pt x="245" y="12"/>
                  </a:lnTo>
                  <a:lnTo>
                    <a:pt x="251" y="10"/>
                  </a:lnTo>
                  <a:lnTo>
                    <a:pt x="256" y="8"/>
                  </a:lnTo>
                  <a:lnTo>
                    <a:pt x="262" y="8"/>
                  </a:lnTo>
                  <a:lnTo>
                    <a:pt x="268" y="6"/>
                  </a:lnTo>
                  <a:lnTo>
                    <a:pt x="274" y="4"/>
                  </a:lnTo>
                  <a:lnTo>
                    <a:pt x="279" y="4"/>
                  </a:lnTo>
                  <a:lnTo>
                    <a:pt x="283" y="4"/>
                  </a:lnTo>
                  <a:lnTo>
                    <a:pt x="287" y="2"/>
                  </a:lnTo>
                  <a:lnTo>
                    <a:pt x="291" y="2"/>
                  </a:lnTo>
                  <a:lnTo>
                    <a:pt x="294" y="2"/>
                  </a:lnTo>
                  <a:lnTo>
                    <a:pt x="302" y="2"/>
                  </a:lnTo>
                  <a:lnTo>
                    <a:pt x="308" y="2"/>
                  </a:lnTo>
                  <a:lnTo>
                    <a:pt x="312" y="0"/>
                  </a:lnTo>
                  <a:lnTo>
                    <a:pt x="315" y="0"/>
                  </a:lnTo>
                  <a:lnTo>
                    <a:pt x="317" y="0"/>
                  </a:lnTo>
                  <a:lnTo>
                    <a:pt x="321" y="2"/>
                  </a:lnTo>
                  <a:lnTo>
                    <a:pt x="323" y="2"/>
                  </a:lnTo>
                  <a:lnTo>
                    <a:pt x="325" y="2"/>
                  </a:lnTo>
                  <a:lnTo>
                    <a:pt x="325" y="42"/>
                  </a:lnTo>
                  <a:lnTo>
                    <a:pt x="323" y="42"/>
                  </a:lnTo>
                  <a:lnTo>
                    <a:pt x="319" y="42"/>
                  </a:lnTo>
                  <a:lnTo>
                    <a:pt x="315" y="42"/>
                  </a:lnTo>
                  <a:lnTo>
                    <a:pt x="310" y="44"/>
                  </a:lnTo>
                  <a:lnTo>
                    <a:pt x="304" y="44"/>
                  </a:lnTo>
                  <a:lnTo>
                    <a:pt x="300" y="46"/>
                  </a:lnTo>
                  <a:lnTo>
                    <a:pt x="296" y="46"/>
                  </a:lnTo>
                  <a:lnTo>
                    <a:pt x="293" y="48"/>
                  </a:lnTo>
                  <a:lnTo>
                    <a:pt x="287" y="48"/>
                  </a:lnTo>
                  <a:lnTo>
                    <a:pt x="281" y="50"/>
                  </a:lnTo>
                  <a:lnTo>
                    <a:pt x="275" y="50"/>
                  </a:lnTo>
                  <a:lnTo>
                    <a:pt x="272" y="54"/>
                  </a:lnTo>
                  <a:lnTo>
                    <a:pt x="266" y="54"/>
                  </a:lnTo>
                  <a:lnTo>
                    <a:pt x="258" y="56"/>
                  </a:lnTo>
                  <a:lnTo>
                    <a:pt x="253" y="57"/>
                  </a:lnTo>
                  <a:lnTo>
                    <a:pt x="247" y="59"/>
                  </a:lnTo>
                  <a:lnTo>
                    <a:pt x="241" y="59"/>
                  </a:lnTo>
                  <a:lnTo>
                    <a:pt x="234" y="61"/>
                  </a:lnTo>
                  <a:lnTo>
                    <a:pt x="230" y="63"/>
                  </a:lnTo>
                  <a:lnTo>
                    <a:pt x="222" y="67"/>
                  </a:lnTo>
                  <a:lnTo>
                    <a:pt x="217" y="67"/>
                  </a:lnTo>
                  <a:lnTo>
                    <a:pt x="209" y="69"/>
                  </a:lnTo>
                  <a:lnTo>
                    <a:pt x="203" y="71"/>
                  </a:lnTo>
                  <a:lnTo>
                    <a:pt x="198" y="73"/>
                  </a:lnTo>
                  <a:lnTo>
                    <a:pt x="190" y="76"/>
                  </a:lnTo>
                  <a:lnTo>
                    <a:pt x="184" y="78"/>
                  </a:lnTo>
                  <a:lnTo>
                    <a:pt x="178" y="80"/>
                  </a:lnTo>
                  <a:lnTo>
                    <a:pt x="173" y="82"/>
                  </a:lnTo>
                  <a:lnTo>
                    <a:pt x="167" y="84"/>
                  </a:lnTo>
                  <a:lnTo>
                    <a:pt x="161" y="86"/>
                  </a:lnTo>
                  <a:lnTo>
                    <a:pt x="154" y="88"/>
                  </a:lnTo>
                  <a:lnTo>
                    <a:pt x="150" y="90"/>
                  </a:lnTo>
                  <a:lnTo>
                    <a:pt x="144" y="92"/>
                  </a:lnTo>
                  <a:lnTo>
                    <a:pt x="139" y="95"/>
                  </a:lnTo>
                  <a:lnTo>
                    <a:pt x="133" y="97"/>
                  </a:lnTo>
                  <a:lnTo>
                    <a:pt x="129" y="99"/>
                  </a:lnTo>
                  <a:lnTo>
                    <a:pt x="123" y="101"/>
                  </a:lnTo>
                  <a:lnTo>
                    <a:pt x="120" y="103"/>
                  </a:lnTo>
                  <a:lnTo>
                    <a:pt x="114" y="105"/>
                  </a:lnTo>
                  <a:lnTo>
                    <a:pt x="112" y="109"/>
                  </a:lnTo>
                  <a:lnTo>
                    <a:pt x="104" y="113"/>
                  </a:lnTo>
                  <a:lnTo>
                    <a:pt x="97" y="116"/>
                  </a:lnTo>
                  <a:lnTo>
                    <a:pt x="91" y="120"/>
                  </a:lnTo>
                  <a:lnTo>
                    <a:pt x="85" y="124"/>
                  </a:lnTo>
                  <a:lnTo>
                    <a:pt x="80" y="126"/>
                  </a:lnTo>
                  <a:lnTo>
                    <a:pt x="76" y="130"/>
                  </a:lnTo>
                  <a:lnTo>
                    <a:pt x="72" y="133"/>
                  </a:lnTo>
                  <a:lnTo>
                    <a:pt x="70" y="135"/>
                  </a:lnTo>
                  <a:lnTo>
                    <a:pt x="0" y="82"/>
                  </a:lnTo>
                  <a:lnTo>
                    <a:pt x="0" y="82"/>
                  </a:lnTo>
                  <a:close/>
                </a:path>
              </a:pathLst>
            </a:custGeom>
            <a:solidFill>
              <a:srgbClr val="414B8B"/>
            </a:solidFill>
            <a:ln w="9525">
              <a:noFill/>
              <a:round/>
              <a:headEnd/>
              <a:tailEnd/>
            </a:ln>
          </p:spPr>
          <p:txBody>
            <a:bodyPr/>
            <a:lstStyle/>
            <a:p>
              <a:endParaRPr lang="en-US"/>
            </a:p>
          </p:txBody>
        </p:sp>
        <p:sp>
          <p:nvSpPr>
            <p:cNvPr id="718002" name="Freeform 178"/>
            <p:cNvSpPr>
              <a:spLocks/>
            </p:cNvSpPr>
            <p:nvPr/>
          </p:nvSpPr>
          <p:spPr bwMode="auto">
            <a:xfrm>
              <a:off x="3023" y="2762"/>
              <a:ext cx="80" cy="60"/>
            </a:xfrm>
            <a:custGeom>
              <a:avLst/>
              <a:gdLst/>
              <a:ahLst/>
              <a:cxnLst>
                <a:cxn ang="0">
                  <a:pos x="88" y="0"/>
                </a:cxn>
                <a:cxn ang="0">
                  <a:pos x="38" y="58"/>
                </a:cxn>
                <a:cxn ang="0">
                  <a:pos x="0" y="119"/>
                </a:cxn>
                <a:cxn ang="0">
                  <a:pos x="34" y="119"/>
                </a:cxn>
                <a:cxn ang="0">
                  <a:pos x="160" y="0"/>
                </a:cxn>
                <a:cxn ang="0">
                  <a:pos x="88" y="0"/>
                </a:cxn>
                <a:cxn ang="0">
                  <a:pos x="88" y="0"/>
                </a:cxn>
              </a:cxnLst>
              <a:rect l="0" t="0" r="r" b="b"/>
              <a:pathLst>
                <a:path w="160" h="119">
                  <a:moveTo>
                    <a:pt x="88" y="0"/>
                  </a:moveTo>
                  <a:lnTo>
                    <a:pt x="38" y="58"/>
                  </a:lnTo>
                  <a:lnTo>
                    <a:pt x="0" y="119"/>
                  </a:lnTo>
                  <a:lnTo>
                    <a:pt x="34" y="119"/>
                  </a:lnTo>
                  <a:lnTo>
                    <a:pt x="160" y="0"/>
                  </a:lnTo>
                  <a:lnTo>
                    <a:pt x="88" y="0"/>
                  </a:lnTo>
                  <a:lnTo>
                    <a:pt x="88" y="0"/>
                  </a:lnTo>
                  <a:close/>
                </a:path>
              </a:pathLst>
            </a:custGeom>
            <a:solidFill>
              <a:srgbClr val="414B8B"/>
            </a:solidFill>
            <a:ln w="9525">
              <a:noFill/>
              <a:round/>
              <a:headEnd/>
              <a:tailEnd/>
            </a:ln>
          </p:spPr>
          <p:txBody>
            <a:bodyPr/>
            <a:lstStyle/>
            <a:p>
              <a:endParaRPr lang="en-US"/>
            </a:p>
          </p:txBody>
        </p:sp>
        <p:sp>
          <p:nvSpPr>
            <p:cNvPr id="718003" name="Freeform 179"/>
            <p:cNvSpPr>
              <a:spLocks/>
            </p:cNvSpPr>
            <p:nvPr/>
          </p:nvSpPr>
          <p:spPr bwMode="auto">
            <a:xfrm>
              <a:off x="3094" y="2611"/>
              <a:ext cx="49" cy="66"/>
            </a:xfrm>
            <a:custGeom>
              <a:avLst/>
              <a:gdLst/>
              <a:ahLst/>
              <a:cxnLst>
                <a:cxn ang="0">
                  <a:pos x="0" y="33"/>
                </a:cxn>
                <a:cxn ang="0">
                  <a:pos x="97" y="132"/>
                </a:cxn>
                <a:cxn ang="0">
                  <a:pos x="38" y="0"/>
                </a:cxn>
                <a:cxn ang="0">
                  <a:pos x="0" y="33"/>
                </a:cxn>
                <a:cxn ang="0">
                  <a:pos x="0" y="33"/>
                </a:cxn>
              </a:cxnLst>
              <a:rect l="0" t="0" r="r" b="b"/>
              <a:pathLst>
                <a:path w="97" h="132">
                  <a:moveTo>
                    <a:pt x="0" y="33"/>
                  </a:moveTo>
                  <a:lnTo>
                    <a:pt x="97" y="132"/>
                  </a:lnTo>
                  <a:lnTo>
                    <a:pt x="38" y="0"/>
                  </a:lnTo>
                  <a:lnTo>
                    <a:pt x="0" y="33"/>
                  </a:lnTo>
                  <a:lnTo>
                    <a:pt x="0" y="33"/>
                  </a:lnTo>
                  <a:close/>
                </a:path>
              </a:pathLst>
            </a:custGeom>
            <a:solidFill>
              <a:srgbClr val="414B8B"/>
            </a:solidFill>
            <a:ln w="9525">
              <a:noFill/>
              <a:round/>
              <a:headEnd/>
              <a:tailEnd/>
            </a:ln>
          </p:spPr>
          <p:txBody>
            <a:bodyPr/>
            <a:lstStyle/>
            <a:p>
              <a:endParaRPr lang="en-US"/>
            </a:p>
          </p:txBody>
        </p:sp>
        <p:sp>
          <p:nvSpPr>
            <p:cNvPr id="718004" name="Freeform 180"/>
            <p:cNvSpPr>
              <a:spLocks/>
            </p:cNvSpPr>
            <p:nvPr/>
          </p:nvSpPr>
          <p:spPr bwMode="auto">
            <a:xfrm>
              <a:off x="3189" y="2700"/>
              <a:ext cx="33" cy="49"/>
            </a:xfrm>
            <a:custGeom>
              <a:avLst/>
              <a:gdLst/>
              <a:ahLst/>
              <a:cxnLst>
                <a:cxn ang="0">
                  <a:pos x="0" y="0"/>
                </a:cxn>
                <a:cxn ang="0">
                  <a:pos x="65" y="99"/>
                </a:cxn>
                <a:cxn ang="0">
                  <a:pos x="65" y="0"/>
                </a:cxn>
                <a:cxn ang="0">
                  <a:pos x="0" y="0"/>
                </a:cxn>
                <a:cxn ang="0">
                  <a:pos x="0" y="0"/>
                </a:cxn>
              </a:cxnLst>
              <a:rect l="0" t="0" r="r" b="b"/>
              <a:pathLst>
                <a:path w="65" h="99">
                  <a:moveTo>
                    <a:pt x="0" y="0"/>
                  </a:moveTo>
                  <a:lnTo>
                    <a:pt x="65" y="99"/>
                  </a:lnTo>
                  <a:lnTo>
                    <a:pt x="65" y="0"/>
                  </a:lnTo>
                  <a:lnTo>
                    <a:pt x="0" y="0"/>
                  </a:lnTo>
                  <a:lnTo>
                    <a:pt x="0" y="0"/>
                  </a:lnTo>
                  <a:close/>
                </a:path>
              </a:pathLst>
            </a:custGeom>
            <a:solidFill>
              <a:srgbClr val="414B8B"/>
            </a:solidFill>
            <a:ln w="9525">
              <a:noFill/>
              <a:round/>
              <a:headEnd/>
              <a:tailEnd/>
            </a:ln>
          </p:spPr>
          <p:txBody>
            <a:bodyPr/>
            <a:lstStyle/>
            <a:p>
              <a:endParaRPr lang="en-US"/>
            </a:p>
          </p:txBody>
        </p:sp>
      </p:grpSp>
      <p:sp>
        <p:nvSpPr>
          <p:cNvPr id="718006" name="Text Box 182"/>
          <p:cNvSpPr txBox="1">
            <a:spLocks noChangeArrowheads="1"/>
          </p:cNvSpPr>
          <p:nvPr/>
        </p:nvSpPr>
        <p:spPr bwMode="auto">
          <a:xfrm>
            <a:off x="4648200" y="3324225"/>
            <a:ext cx="787395" cy="369332"/>
          </a:xfrm>
          <a:prstGeom prst="rect">
            <a:avLst/>
          </a:prstGeom>
          <a:noFill/>
          <a:ln w="9525">
            <a:noFill/>
            <a:miter lim="800000"/>
            <a:headEnd/>
            <a:tailEnd/>
          </a:ln>
          <a:effectLst/>
        </p:spPr>
        <p:txBody>
          <a:bodyPr wrap="none">
            <a:spAutoFit/>
          </a:bodyPr>
          <a:lstStyle/>
          <a:p>
            <a:pPr>
              <a:spcBef>
                <a:spcPct val="0"/>
              </a:spcBef>
              <a:buFontTx/>
              <a:buNone/>
            </a:pPr>
            <a:r>
              <a:rPr lang="en-US" sz="1800" dirty="0">
                <a:solidFill>
                  <a:schemeClr val="tx1"/>
                </a:solidFill>
              </a:rPr>
              <a:t>Radio</a:t>
            </a:r>
          </a:p>
        </p:txBody>
      </p:sp>
      <p:sp>
        <p:nvSpPr>
          <p:cNvPr id="718007" name="Text Box 183"/>
          <p:cNvSpPr txBox="1">
            <a:spLocks noChangeArrowheads="1"/>
          </p:cNvSpPr>
          <p:nvPr/>
        </p:nvSpPr>
        <p:spPr bwMode="auto">
          <a:xfrm>
            <a:off x="6781800" y="4479925"/>
            <a:ext cx="1031051" cy="369332"/>
          </a:xfrm>
          <a:prstGeom prst="rect">
            <a:avLst/>
          </a:prstGeom>
          <a:noFill/>
          <a:ln w="9525">
            <a:noFill/>
            <a:miter lim="800000"/>
            <a:headEnd/>
            <a:tailEnd/>
          </a:ln>
          <a:effectLst/>
        </p:spPr>
        <p:txBody>
          <a:bodyPr wrap="none">
            <a:spAutoFit/>
          </a:bodyPr>
          <a:lstStyle/>
          <a:p>
            <a:pPr>
              <a:spcBef>
                <a:spcPct val="0"/>
              </a:spcBef>
              <a:buFontTx/>
              <a:buNone/>
            </a:pPr>
            <a:r>
              <a:rPr lang="en-US" sz="1800">
                <a:solidFill>
                  <a:schemeClr val="tx1"/>
                </a:solidFill>
              </a:rPr>
              <a:t>Sensors</a:t>
            </a:r>
          </a:p>
        </p:txBody>
      </p:sp>
      <p:sp>
        <p:nvSpPr>
          <p:cNvPr id="718008" name="Text Box 184"/>
          <p:cNvSpPr txBox="1">
            <a:spLocks noChangeArrowheads="1"/>
          </p:cNvSpPr>
          <p:nvPr/>
        </p:nvSpPr>
        <p:spPr bwMode="auto">
          <a:xfrm>
            <a:off x="4194175" y="4768850"/>
            <a:ext cx="1018227" cy="369332"/>
          </a:xfrm>
          <a:prstGeom prst="rect">
            <a:avLst/>
          </a:prstGeom>
          <a:noFill/>
          <a:ln w="9525">
            <a:noFill/>
            <a:miter lim="800000"/>
            <a:headEnd/>
            <a:tailEnd/>
          </a:ln>
          <a:effectLst/>
        </p:spPr>
        <p:txBody>
          <a:bodyPr wrap="none">
            <a:spAutoFit/>
          </a:bodyPr>
          <a:lstStyle/>
          <a:p>
            <a:pPr>
              <a:spcBef>
                <a:spcPct val="0"/>
              </a:spcBef>
              <a:buFontTx/>
              <a:buNone/>
            </a:pPr>
            <a:r>
              <a:rPr lang="en-US" sz="1800">
                <a:solidFill>
                  <a:schemeClr val="tx1"/>
                </a:solidFill>
              </a:rPr>
              <a:t>Memory</a:t>
            </a:r>
          </a:p>
        </p:txBody>
      </p:sp>
      <p:sp>
        <p:nvSpPr>
          <p:cNvPr id="718010" name="AutoShape 186"/>
          <p:cNvSpPr>
            <a:spLocks noChangeArrowheads="1"/>
          </p:cNvSpPr>
          <p:nvPr/>
        </p:nvSpPr>
        <p:spPr bwMode="auto">
          <a:xfrm>
            <a:off x="5372100" y="219075"/>
            <a:ext cx="3048000" cy="1066800"/>
          </a:xfrm>
          <a:prstGeom prst="cloudCallout">
            <a:avLst>
              <a:gd name="adj1" fmla="val -28852"/>
              <a:gd name="adj2" fmla="val 91815"/>
            </a:avLst>
          </a:prstGeom>
          <a:solidFill>
            <a:schemeClr val="accent1">
              <a:alpha val="50000"/>
            </a:schemeClr>
          </a:solidFill>
          <a:ln w="25400">
            <a:noFill/>
            <a:round/>
            <a:headEnd/>
            <a:tailEnd/>
          </a:ln>
          <a:effectLst/>
        </p:spPr>
        <p:txBody>
          <a:bodyPr lIns="90000" tIns="46800" rIns="90000" bIns="46800"/>
          <a:lstStyle/>
          <a:p>
            <a:pPr marL="381000" indent="-381000" algn="ctr">
              <a:buFontTx/>
              <a:buNone/>
            </a:pPr>
            <a:r>
              <a:rPr lang="en-US" sz="1800">
                <a:solidFill>
                  <a:schemeClr val="tx1"/>
                </a:solidFill>
              </a:rPr>
              <a:t>Today, we look much cuter!</a:t>
            </a:r>
          </a:p>
        </p:txBody>
      </p:sp>
      <p:sp>
        <p:nvSpPr>
          <p:cNvPr id="718011" name="AutoShape 187"/>
          <p:cNvSpPr>
            <a:spLocks noChangeArrowheads="1"/>
          </p:cNvSpPr>
          <p:nvPr/>
        </p:nvSpPr>
        <p:spPr bwMode="auto">
          <a:xfrm>
            <a:off x="387350" y="3225800"/>
            <a:ext cx="3924300" cy="1114425"/>
          </a:xfrm>
          <a:prstGeom prst="cloudCallout">
            <a:avLst>
              <a:gd name="adj1" fmla="val 36329"/>
              <a:gd name="adj2" fmla="val -110824"/>
            </a:avLst>
          </a:prstGeom>
          <a:solidFill>
            <a:schemeClr val="accent1">
              <a:alpha val="50000"/>
            </a:schemeClr>
          </a:solidFill>
          <a:ln w="25400">
            <a:noFill/>
            <a:round/>
            <a:headEnd/>
            <a:tailEnd/>
          </a:ln>
          <a:effectLst/>
        </p:spPr>
        <p:txBody>
          <a:bodyPr lIns="90000" tIns="46800" rIns="90000" bIns="46800"/>
          <a:lstStyle/>
          <a:p>
            <a:pPr marL="381000" indent="-381000">
              <a:buFontTx/>
              <a:buNone/>
            </a:pPr>
            <a:r>
              <a:rPr lang="en-US" sz="1800" dirty="0">
                <a:solidFill>
                  <a:schemeClr val="tx1"/>
                </a:solidFill>
              </a:rPr>
              <a:t>And we’re usually carefully deployed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80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180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010" grpId="0" animBg="1"/>
      <p:bldP spid="7180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114425" y="1028700"/>
            <a:ext cx="6858000" cy="5105400"/>
            <a:chOff x="816" y="528"/>
            <a:chExt cx="4320" cy="3216"/>
          </a:xfrm>
        </p:grpSpPr>
        <p:grpSp>
          <p:nvGrpSpPr>
            <p:cNvPr id="3" name="Group 3"/>
            <p:cNvGrpSpPr>
              <a:grpSpLocks/>
            </p:cNvGrpSpPr>
            <p:nvPr/>
          </p:nvGrpSpPr>
          <p:grpSpPr bwMode="auto">
            <a:xfrm>
              <a:off x="2256" y="1824"/>
              <a:ext cx="144" cy="144"/>
              <a:chOff x="3216" y="1188"/>
              <a:chExt cx="1920" cy="1775"/>
            </a:xfrm>
          </p:grpSpPr>
          <p:pic>
            <p:nvPicPr>
              <p:cNvPr id="1341444" name="Picture 4" descr="sensor"/>
              <p:cNvPicPr>
                <a:picLocks noChangeAspect="1" noChangeArrowheads="1"/>
              </p:cNvPicPr>
              <p:nvPr/>
            </p:nvPicPr>
            <p:blipFill>
              <a:blip r:embed="rId3" cstate="print"/>
              <a:srcRect/>
              <a:stretch>
                <a:fillRect/>
              </a:stretch>
            </p:blipFill>
            <p:spPr bwMode="auto">
              <a:xfrm>
                <a:off x="3216" y="1188"/>
                <a:ext cx="1920" cy="1775"/>
              </a:xfrm>
              <a:prstGeom prst="rect">
                <a:avLst/>
              </a:prstGeom>
              <a:noFill/>
              <a:ln w="9525">
                <a:noFill/>
                <a:miter lim="800000"/>
                <a:headEnd/>
                <a:tailEnd/>
              </a:ln>
            </p:spPr>
          </p:pic>
          <p:sp>
            <p:nvSpPr>
              <p:cNvPr id="1341445" name="Rectangle 5"/>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4" name="Group 6"/>
            <p:cNvGrpSpPr>
              <a:grpSpLocks/>
            </p:cNvGrpSpPr>
            <p:nvPr/>
          </p:nvGrpSpPr>
          <p:grpSpPr bwMode="auto">
            <a:xfrm>
              <a:off x="2352" y="1920"/>
              <a:ext cx="144" cy="144"/>
              <a:chOff x="3216" y="1188"/>
              <a:chExt cx="1920" cy="1775"/>
            </a:xfrm>
          </p:grpSpPr>
          <p:pic>
            <p:nvPicPr>
              <p:cNvPr id="1341447" name="Picture 7" descr="sensor"/>
              <p:cNvPicPr>
                <a:picLocks noChangeAspect="1" noChangeArrowheads="1"/>
              </p:cNvPicPr>
              <p:nvPr/>
            </p:nvPicPr>
            <p:blipFill>
              <a:blip r:embed="rId3" cstate="print"/>
              <a:srcRect/>
              <a:stretch>
                <a:fillRect/>
              </a:stretch>
            </p:blipFill>
            <p:spPr bwMode="auto">
              <a:xfrm>
                <a:off x="3216" y="1188"/>
                <a:ext cx="1920" cy="1775"/>
              </a:xfrm>
              <a:prstGeom prst="rect">
                <a:avLst/>
              </a:prstGeom>
              <a:noFill/>
              <a:ln w="9525">
                <a:noFill/>
                <a:miter lim="800000"/>
                <a:headEnd/>
                <a:tailEnd/>
              </a:ln>
            </p:spPr>
          </p:pic>
          <p:sp>
            <p:nvSpPr>
              <p:cNvPr id="1341448" name="Rectangle 8"/>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5" name="Group 9"/>
            <p:cNvGrpSpPr>
              <a:grpSpLocks/>
            </p:cNvGrpSpPr>
            <p:nvPr/>
          </p:nvGrpSpPr>
          <p:grpSpPr bwMode="auto">
            <a:xfrm>
              <a:off x="2592" y="720"/>
              <a:ext cx="144" cy="144"/>
              <a:chOff x="3216" y="1188"/>
              <a:chExt cx="1920" cy="1775"/>
            </a:xfrm>
          </p:grpSpPr>
          <p:pic>
            <p:nvPicPr>
              <p:cNvPr id="1341450" name="Picture 10" descr="sensor"/>
              <p:cNvPicPr>
                <a:picLocks noChangeAspect="1" noChangeArrowheads="1"/>
              </p:cNvPicPr>
              <p:nvPr/>
            </p:nvPicPr>
            <p:blipFill>
              <a:blip r:embed="rId3" cstate="print"/>
              <a:srcRect/>
              <a:stretch>
                <a:fillRect/>
              </a:stretch>
            </p:blipFill>
            <p:spPr bwMode="auto">
              <a:xfrm>
                <a:off x="3216" y="1188"/>
                <a:ext cx="1920" cy="1775"/>
              </a:xfrm>
              <a:prstGeom prst="rect">
                <a:avLst/>
              </a:prstGeom>
              <a:noFill/>
              <a:ln w="9525">
                <a:noFill/>
                <a:miter lim="800000"/>
                <a:headEnd/>
                <a:tailEnd/>
              </a:ln>
            </p:spPr>
          </p:pic>
          <p:sp>
            <p:nvSpPr>
              <p:cNvPr id="1341451" name="Rectangle 11"/>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6" name="Group 12"/>
            <p:cNvGrpSpPr>
              <a:grpSpLocks/>
            </p:cNvGrpSpPr>
            <p:nvPr/>
          </p:nvGrpSpPr>
          <p:grpSpPr bwMode="auto">
            <a:xfrm>
              <a:off x="1680" y="1008"/>
              <a:ext cx="144" cy="144"/>
              <a:chOff x="3216" y="1188"/>
              <a:chExt cx="1920" cy="1775"/>
            </a:xfrm>
          </p:grpSpPr>
          <p:pic>
            <p:nvPicPr>
              <p:cNvPr id="1341453" name="Picture 13" descr="sensor"/>
              <p:cNvPicPr>
                <a:picLocks noChangeAspect="1" noChangeArrowheads="1"/>
              </p:cNvPicPr>
              <p:nvPr/>
            </p:nvPicPr>
            <p:blipFill>
              <a:blip r:embed="rId3" cstate="print"/>
              <a:srcRect/>
              <a:stretch>
                <a:fillRect/>
              </a:stretch>
            </p:blipFill>
            <p:spPr bwMode="auto">
              <a:xfrm>
                <a:off x="3216" y="1188"/>
                <a:ext cx="1920" cy="1775"/>
              </a:xfrm>
              <a:prstGeom prst="rect">
                <a:avLst/>
              </a:prstGeom>
              <a:noFill/>
              <a:ln w="9525">
                <a:noFill/>
                <a:miter lim="800000"/>
                <a:headEnd/>
                <a:tailEnd/>
              </a:ln>
            </p:spPr>
          </p:pic>
          <p:sp>
            <p:nvSpPr>
              <p:cNvPr id="1341454" name="Rectangle 14"/>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 name="Group 15"/>
            <p:cNvGrpSpPr>
              <a:grpSpLocks/>
            </p:cNvGrpSpPr>
            <p:nvPr/>
          </p:nvGrpSpPr>
          <p:grpSpPr bwMode="auto">
            <a:xfrm>
              <a:off x="1056" y="720"/>
              <a:ext cx="144" cy="144"/>
              <a:chOff x="3216" y="1188"/>
              <a:chExt cx="1920" cy="1775"/>
            </a:xfrm>
          </p:grpSpPr>
          <p:pic>
            <p:nvPicPr>
              <p:cNvPr id="1341456" name="Picture 16" descr="sensor"/>
              <p:cNvPicPr>
                <a:picLocks noChangeAspect="1" noChangeArrowheads="1"/>
              </p:cNvPicPr>
              <p:nvPr/>
            </p:nvPicPr>
            <p:blipFill>
              <a:blip r:embed="rId3" cstate="print"/>
              <a:srcRect/>
              <a:stretch>
                <a:fillRect/>
              </a:stretch>
            </p:blipFill>
            <p:spPr bwMode="auto">
              <a:xfrm>
                <a:off x="3216" y="1188"/>
                <a:ext cx="1920" cy="1775"/>
              </a:xfrm>
              <a:prstGeom prst="rect">
                <a:avLst/>
              </a:prstGeom>
              <a:noFill/>
              <a:ln w="9525">
                <a:noFill/>
                <a:miter lim="800000"/>
                <a:headEnd/>
                <a:tailEnd/>
              </a:ln>
            </p:spPr>
          </p:pic>
          <p:sp>
            <p:nvSpPr>
              <p:cNvPr id="1341457" name="Rectangle 17"/>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8" name="Group 18"/>
            <p:cNvGrpSpPr>
              <a:grpSpLocks/>
            </p:cNvGrpSpPr>
            <p:nvPr/>
          </p:nvGrpSpPr>
          <p:grpSpPr bwMode="auto">
            <a:xfrm>
              <a:off x="816" y="3024"/>
              <a:ext cx="144" cy="144"/>
              <a:chOff x="3216" y="1188"/>
              <a:chExt cx="1920" cy="1775"/>
            </a:xfrm>
          </p:grpSpPr>
          <p:pic>
            <p:nvPicPr>
              <p:cNvPr id="1341459" name="Picture 19" descr="sensor"/>
              <p:cNvPicPr>
                <a:picLocks noChangeAspect="1" noChangeArrowheads="1"/>
              </p:cNvPicPr>
              <p:nvPr/>
            </p:nvPicPr>
            <p:blipFill>
              <a:blip r:embed="rId3" cstate="print"/>
              <a:srcRect/>
              <a:stretch>
                <a:fillRect/>
              </a:stretch>
            </p:blipFill>
            <p:spPr bwMode="auto">
              <a:xfrm>
                <a:off x="3216" y="1188"/>
                <a:ext cx="1920" cy="1775"/>
              </a:xfrm>
              <a:prstGeom prst="rect">
                <a:avLst/>
              </a:prstGeom>
              <a:noFill/>
              <a:ln w="9525">
                <a:noFill/>
                <a:miter lim="800000"/>
                <a:headEnd/>
                <a:tailEnd/>
              </a:ln>
            </p:spPr>
          </p:pic>
          <p:sp>
            <p:nvSpPr>
              <p:cNvPr id="1341460" name="Rectangle 20"/>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9" name="Group 21"/>
            <p:cNvGrpSpPr>
              <a:grpSpLocks/>
            </p:cNvGrpSpPr>
            <p:nvPr/>
          </p:nvGrpSpPr>
          <p:grpSpPr bwMode="auto">
            <a:xfrm>
              <a:off x="1152" y="2256"/>
              <a:ext cx="144" cy="144"/>
              <a:chOff x="3216" y="1188"/>
              <a:chExt cx="1920" cy="1775"/>
            </a:xfrm>
          </p:grpSpPr>
          <p:pic>
            <p:nvPicPr>
              <p:cNvPr id="1341462" name="Picture 22" descr="sensor"/>
              <p:cNvPicPr>
                <a:picLocks noChangeAspect="1" noChangeArrowheads="1"/>
              </p:cNvPicPr>
              <p:nvPr/>
            </p:nvPicPr>
            <p:blipFill>
              <a:blip r:embed="rId3" cstate="print"/>
              <a:srcRect/>
              <a:stretch>
                <a:fillRect/>
              </a:stretch>
            </p:blipFill>
            <p:spPr bwMode="auto">
              <a:xfrm>
                <a:off x="3216" y="1188"/>
                <a:ext cx="1920" cy="1775"/>
              </a:xfrm>
              <a:prstGeom prst="rect">
                <a:avLst/>
              </a:prstGeom>
              <a:noFill/>
              <a:ln w="9525">
                <a:noFill/>
                <a:miter lim="800000"/>
                <a:headEnd/>
                <a:tailEnd/>
              </a:ln>
            </p:spPr>
          </p:pic>
          <p:sp>
            <p:nvSpPr>
              <p:cNvPr id="1341463" name="Rectangle 23"/>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10" name="Group 24"/>
            <p:cNvGrpSpPr>
              <a:grpSpLocks/>
            </p:cNvGrpSpPr>
            <p:nvPr/>
          </p:nvGrpSpPr>
          <p:grpSpPr bwMode="auto">
            <a:xfrm>
              <a:off x="3120" y="3600"/>
              <a:ext cx="144" cy="144"/>
              <a:chOff x="3216" y="1188"/>
              <a:chExt cx="1920" cy="1775"/>
            </a:xfrm>
          </p:grpSpPr>
          <p:pic>
            <p:nvPicPr>
              <p:cNvPr id="1341465" name="Picture 25" descr="sensor"/>
              <p:cNvPicPr>
                <a:picLocks noChangeAspect="1" noChangeArrowheads="1"/>
              </p:cNvPicPr>
              <p:nvPr/>
            </p:nvPicPr>
            <p:blipFill>
              <a:blip r:embed="rId3" cstate="print"/>
              <a:srcRect/>
              <a:stretch>
                <a:fillRect/>
              </a:stretch>
            </p:blipFill>
            <p:spPr bwMode="auto">
              <a:xfrm>
                <a:off x="3216" y="1188"/>
                <a:ext cx="1920" cy="1775"/>
              </a:xfrm>
              <a:prstGeom prst="rect">
                <a:avLst/>
              </a:prstGeom>
              <a:noFill/>
              <a:ln w="9525">
                <a:noFill/>
                <a:miter lim="800000"/>
                <a:headEnd/>
                <a:tailEnd/>
              </a:ln>
            </p:spPr>
          </p:pic>
          <p:sp>
            <p:nvSpPr>
              <p:cNvPr id="1341466" name="Rectangle 26"/>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11" name="Group 27"/>
            <p:cNvGrpSpPr>
              <a:grpSpLocks/>
            </p:cNvGrpSpPr>
            <p:nvPr/>
          </p:nvGrpSpPr>
          <p:grpSpPr bwMode="auto">
            <a:xfrm>
              <a:off x="4080" y="2160"/>
              <a:ext cx="144" cy="144"/>
              <a:chOff x="3216" y="1188"/>
              <a:chExt cx="1920" cy="1775"/>
            </a:xfrm>
          </p:grpSpPr>
          <p:pic>
            <p:nvPicPr>
              <p:cNvPr id="1341468" name="Picture 28" descr="sensor"/>
              <p:cNvPicPr>
                <a:picLocks noChangeAspect="1" noChangeArrowheads="1"/>
              </p:cNvPicPr>
              <p:nvPr/>
            </p:nvPicPr>
            <p:blipFill>
              <a:blip r:embed="rId3" cstate="print"/>
              <a:srcRect/>
              <a:stretch>
                <a:fillRect/>
              </a:stretch>
            </p:blipFill>
            <p:spPr bwMode="auto">
              <a:xfrm>
                <a:off x="3216" y="1188"/>
                <a:ext cx="1920" cy="1775"/>
              </a:xfrm>
              <a:prstGeom prst="rect">
                <a:avLst/>
              </a:prstGeom>
              <a:noFill/>
              <a:ln w="9525">
                <a:noFill/>
                <a:miter lim="800000"/>
                <a:headEnd/>
                <a:tailEnd/>
              </a:ln>
            </p:spPr>
          </p:pic>
          <p:sp>
            <p:nvSpPr>
              <p:cNvPr id="1341469" name="Rectangle 29"/>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12" name="Group 30"/>
            <p:cNvGrpSpPr>
              <a:grpSpLocks/>
            </p:cNvGrpSpPr>
            <p:nvPr/>
          </p:nvGrpSpPr>
          <p:grpSpPr bwMode="auto">
            <a:xfrm>
              <a:off x="3216" y="1200"/>
              <a:ext cx="144" cy="144"/>
              <a:chOff x="3216" y="1188"/>
              <a:chExt cx="1920" cy="1775"/>
            </a:xfrm>
          </p:grpSpPr>
          <p:pic>
            <p:nvPicPr>
              <p:cNvPr id="1341471" name="Picture 31" descr="sensor"/>
              <p:cNvPicPr>
                <a:picLocks noChangeAspect="1" noChangeArrowheads="1"/>
              </p:cNvPicPr>
              <p:nvPr/>
            </p:nvPicPr>
            <p:blipFill>
              <a:blip r:embed="rId3" cstate="print"/>
              <a:srcRect/>
              <a:stretch>
                <a:fillRect/>
              </a:stretch>
            </p:blipFill>
            <p:spPr bwMode="auto">
              <a:xfrm>
                <a:off x="3216" y="1188"/>
                <a:ext cx="1920" cy="1775"/>
              </a:xfrm>
              <a:prstGeom prst="rect">
                <a:avLst/>
              </a:prstGeom>
              <a:noFill/>
              <a:ln w="9525">
                <a:noFill/>
                <a:miter lim="800000"/>
                <a:headEnd/>
                <a:tailEnd/>
              </a:ln>
            </p:spPr>
          </p:pic>
          <p:sp>
            <p:nvSpPr>
              <p:cNvPr id="1341472" name="Rectangle 32"/>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13" name="Group 33"/>
            <p:cNvGrpSpPr>
              <a:grpSpLocks/>
            </p:cNvGrpSpPr>
            <p:nvPr/>
          </p:nvGrpSpPr>
          <p:grpSpPr bwMode="auto">
            <a:xfrm>
              <a:off x="4992" y="528"/>
              <a:ext cx="144" cy="144"/>
              <a:chOff x="3216" y="1188"/>
              <a:chExt cx="1920" cy="1775"/>
            </a:xfrm>
          </p:grpSpPr>
          <p:pic>
            <p:nvPicPr>
              <p:cNvPr id="1341474" name="Picture 34" descr="sensor"/>
              <p:cNvPicPr>
                <a:picLocks noChangeAspect="1" noChangeArrowheads="1"/>
              </p:cNvPicPr>
              <p:nvPr/>
            </p:nvPicPr>
            <p:blipFill>
              <a:blip r:embed="rId3" cstate="print"/>
              <a:srcRect/>
              <a:stretch>
                <a:fillRect/>
              </a:stretch>
            </p:blipFill>
            <p:spPr bwMode="auto">
              <a:xfrm>
                <a:off x="3216" y="1188"/>
                <a:ext cx="1920" cy="1775"/>
              </a:xfrm>
              <a:prstGeom prst="rect">
                <a:avLst/>
              </a:prstGeom>
              <a:noFill/>
              <a:ln w="9525">
                <a:noFill/>
                <a:miter lim="800000"/>
                <a:headEnd/>
                <a:tailEnd/>
              </a:ln>
            </p:spPr>
          </p:pic>
          <p:sp>
            <p:nvSpPr>
              <p:cNvPr id="1341475" name="Rectangle 35"/>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14" name="Group 36"/>
            <p:cNvGrpSpPr>
              <a:grpSpLocks/>
            </p:cNvGrpSpPr>
            <p:nvPr/>
          </p:nvGrpSpPr>
          <p:grpSpPr bwMode="auto">
            <a:xfrm>
              <a:off x="4368" y="1440"/>
              <a:ext cx="144" cy="144"/>
              <a:chOff x="3216" y="1188"/>
              <a:chExt cx="1920" cy="1775"/>
            </a:xfrm>
          </p:grpSpPr>
          <p:pic>
            <p:nvPicPr>
              <p:cNvPr id="1341477" name="Picture 37" descr="sensor"/>
              <p:cNvPicPr>
                <a:picLocks noChangeAspect="1" noChangeArrowheads="1"/>
              </p:cNvPicPr>
              <p:nvPr/>
            </p:nvPicPr>
            <p:blipFill>
              <a:blip r:embed="rId3" cstate="print"/>
              <a:srcRect/>
              <a:stretch>
                <a:fillRect/>
              </a:stretch>
            </p:blipFill>
            <p:spPr bwMode="auto">
              <a:xfrm>
                <a:off x="3216" y="1188"/>
                <a:ext cx="1920" cy="1775"/>
              </a:xfrm>
              <a:prstGeom prst="rect">
                <a:avLst/>
              </a:prstGeom>
              <a:noFill/>
              <a:ln w="9525">
                <a:noFill/>
                <a:miter lim="800000"/>
                <a:headEnd/>
                <a:tailEnd/>
              </a:ln>
            </p:spPr>
          </p:pic>
          <p:sp>
            <p:nvSpPr>
              <p:cNvPr id="1341478" name="Rectangle 38"/>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15" name="Group 42"/>
            <p:cNvGrpSpPr>
              <a:grpSpLocks/>
            </p:cNvGrpSpPr>
            <p:nvPr/>
          </p:nvGrpSpPr>
          <p:grpSpPr bwMode="auto">
            <a:xfrm>
              <a:off x="2640" y="3312"/>
              <a:ext cx="144" cy="144"/>
              <a:chOff x="3216" y="1188"/>
              <a:chExt cx="1920" cy="1775"/>
            </a:xfrm>
          </p:grpSpPr>
          <p:pic>
            <p:nvPicPr>
              <p:cNvPr id="1341483" name="Picture 43" descr="sensor"/>
              <p:cNvPicPr>
                <a:picLocks noChangeAspect="1" noChangeArrowheads="1"/>
              </p:cNvPicPr>
              <p:nvPr/>
            </p:nvPicPr>
            <p:blipFill>
              <a:blip r:embed="rId3" cstate="print"/>
              <a:srcRect/>
              <a:stretch>
                <a:fillRect/>
              </a:stretch>
            </p:blipFill>
            <p:spPr bwMode="auto">
              <a:xfrm>
                <a:off x="3216" y="1188"/>
                <a:ext cx="1920" cy="1775"/>
              </a:xfrm>
              <a:prstGeom prst="rect">
                <a:avLst/>
              </a:prstGeom>
              <a:noFill/>
              <a:ln w="9525">
                <a:noFill/>
                <a:miter lim="800000"/>
                <a:headEnd/>
                <a:tailEnd/>
              </a:ln>
            </p:spPr>
          </p:pic>
          <p:sp>
            <p:nvSpPr>
              <p:cNvPr id="1341484" name="Rectangle 44"/>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16" name="Group 45"/>
            <p:cNvGrpSpPr>
              <a:grpSpLocks/>
            </p:cNvGrpSpPr>
            <p:nvPr/>
          </p:nvGrpSpPr>
          <p:grpSpPr bwMode="auto">
            <a:xfrm>
              <a:off x="3648" y="3552"/>
              <a:ext cx="144" cy="144"/>
              <a:chOff x="3216" y="1188"/>
              <a:chExt cx="1920" cy="1775"/>
            </a:xfrm>
          </p:grpSpPr>
          <p:pic>
            <p:nvPicPr>
              <p:cNvPr id="1341486" name="Picture 46" descr="sensor"/>
              <p:cNvPicPr>
                <a:picLocks noChangeAspect="1" noChangeArrowheads="1"/>
              </p:cNvPicPr>
              <p:nvPr/>
            </p:nvPicPr>
            <p:blipFill>
              <a:blip r:embed="rId3" cstate="print"/>
              <a:srcRect/>
              <a:stretch>
                <a:fillRect/>
              </a:stretch>
            </p:blipFill>
            <p:spPr bwMode="auto">
              <a:xfrm>
                <a:off x="3216" y="1188"/>
                <a:ext cx="1920" cy="1775"/>
              </a:xfrm>
              <a:prstGeom prst="rect">
                <a:avLst/>
              </a:prstGeom>
              <a:noFill/>
              <a:ln w="9525">
                <a:noFill/>
                <a:miter lim="800000"/>
                <a:headEnd/>
                <a:tailEnd/>
              </a:ln>
            </p:spPr>
          </p:pic>
          <p:sp>
            <p:nvSpPr>
              <p:cNvPr id="1341487" name="Rectangle 47"/>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grpSp>
        <p:nvGrpSpPr>
          <p:cNvPr id="17" name="Group 48"/>
          <p:cNvGrpSpPr>
            <a:grpSpLocks/>
          </p:cNvGrpSpPr>
          <p:nvPr/>
        </p:nvGrpSpPr>
        <p:grpSpPr bwMode="auto">
          <a:xfrm>
            <a:off x="1266825" y="1381125"/>
            <a:ext cx="6477001" cy="4724400"/>
            <a:chOff x="798" y="870"/>
            <a:chExt cx="4080" cy="2976"/>
          </a:xfrm>
        </p:grpSpPr>
        <p:sp>
          <p:nvSpPr>
            <p:cNvPr id="1341489" name="Line 49"/>
            <p:cNvSpPr>
              <a:spLocks noChangeShapeType="1"/>
            </p:cNvSpPr>
            <p:nvPr/>
          </p:nvSpPr>
          <p:spPr bwMode="auto">
            <a:xfrm>
              <a:off x="2622" y="1014"/>
              <a:ext cx="480" cy="336"/>
            </a:xfrm>
            <a:prstGeom prst="line">
              <a:avLst/>
            </a:prstGeom>
            <a:noFill/>
            <a:ln w="57150">
              <a:solidFill>
                <a:srgbClr val="3366CC"/>
              </a:solidFill>
              <a:round/>
              <a:headEnd/>
              <a:tailEnd/>
            </a:ln>
            <a:effectLst/>
          </p:spPr>
          <p:txBody>
            <a:bodyPr/>
            <a:lstStyle/>
            <a:p>
              <a:endParaRPr lang="en-US"/>
            </a:p>
          </p:txBody>
        </p:sp>
        <p:sp>
          <p:nvSpPr>
            <p:cNvPr id="1341490" name="Line 50"/>
            <p:cNvSpPr>
              <a:spLocks noChangeShapeType="1"/>
            </p:cNvSpPr>
            <p:nvPr/>
          </p:nvSpPr>
          <p:spPr bwMode="auto">
            <a:xfrm>
              <a:off x="1710" y="1254"/>
              <a:ext cx="1344" cy="144"/>
            </a:xfrm>
            <a:prstGeom prst="line">
              <a:avLst/>
            </a:prstGeom>
            <a:noFill/>
            <a:ln w="57150">
              <a:solidFill>
                <a:srgbClr val="3366CC"/>
              </a:solidFill>
              <a:round/>
              <a:headEnd/>
              <a:tailEnd/>
            </a:ln>
            <a:effectLst/>
          </p:spPr>
          <p:txBody>
            <a:bodyPr/>
            <a:lstStyle/>
            <a:p>
              <a:endParaRPr lang="en-US"/>
            </a:p>
          </p:txBody>
        </p:sp>
        <p:sp>
          <p:nvSpPr>
            <p:cNvPr id="1341491" name="Line 51"/>
            <p:cNvSpPr>
              <a:spLocks noChangeShapeType="1"/>
            </p:cNvSpPr>
            <p:nvPr/>
          </p:nvSpPr>
          <p:spPr bwMode="auto">
            <a:xfrm flipV="1">
              <a:off x="2286" y="1446"/>
              <a:ext cx="768" cy="528"/>
            </a:xfrm>
            <a:prstGeom prst="line">
              <a:avLst/>
            </a:prstGeom>
            <a:noFill/>
            <a:ln w="57150">
              <a:solidFill>
                <a:srgbClr val="3366CC"/>
              </a:solidFill>
              <a:round/>
              <a:headEnd/>
              <a:tailEnd/>
            </a:ln>
            <a:effectLst/>
          </p:spPr>
          <p:txBody>
            <a:bodyPr/>
            <a:lstStyle/>
            <a:p>
              <a:endParaRPr lang="en-US"/>
            </a:p>
          </p:txBody>
        </p:sp>
        <p:sp>
          <p:nvSpPr>
            <p:cNvPr id="1341492" name="Line 52"/>
            <p:cNvSpPr>
              <a:spLocks noChangeShapeType="1"/>
            </p:cNvSpPr>
            <p:nvPr/>
          </p:nvSpPr>
          <p:spPr bwMode="auto">
            <a:xfrm flipH="1" flipV="1">
              <a:off x="3246" y="1494"/>
              <a:ext cx="720" cy="816"/>
            </a:xfrm>
            <a:prstGeom prst="line">
              <a:avLst/>
            </a:prstGeom>
            <a:noFill/>
            <a:ln w="57150">
              <a:solidFill>
                <a:srgbClr val="3366CC"/>
              </a:solidFill>
              <a:round/>
              <a:headEnd/>
              <a:tailEnd/>
            </a:ln>
            <a:effectLst/>
          </p:spPr>
          <p:txBody>
            <a:bodyPr/>
            <a:lstStyle/>
            <a:p>
              <a:endParaRPr lang="en-US"/>
            </a:p>
          </p:txBody>
        </p:sp>
        <p:sp>
          <p:nvSpPr>
            <p:cNvPr id="1341493" name="Line 53"/>
            <p:cNvSpPr>
              <a:spLocks noChangeShapeType="1"/>
            </p:cNvSpPr>
            <p:nvPr/>
          </p:nvSpPr>
          <p:spPr bwMode="auto">
            <a:xfrm flipH="1" flipV="1">
              <a:off x="3294" y="1446"/>
              <a:ext cx="960" cy="192"/>
            </a:xfrm>
            <a:prstGeom prst="line">
              <a:avLst/>
            </a:prstGeom>
            <a:noFill/>
            <a:ln w="57150">
              <a:solidFill>
                <a:srgbClr val="3366CC"/>
              </a:solidFill>
              <a:round/>
              <a:headEnd/>
              <a:tailEnd/>
            </a:ln>
            <a:effectLst/>
          </p:spPr>
          <p:txBody>
            <a:bodyPr/>
            <a:lstStyle/>
            <a:p>
              <a:endParaRPr lang="en-US"/>
            </a:p>
          </p:txBody>
        </p:sp>
        <p:sp>
          <p:nvSpPr>
            <p:cNvPr id="1341494" name="Line 54"/>
            <p:cNvSpPr>
              <a:spLocks noChangeShapeType="1"/>
            </p:cNvSpPr>
            <p:nvPr/>
          </p:nvSpPr>
          <p:spPr bwMode="auto">
            <a:xfrm>
              <a:off x="1134" y="966"/>
              <a:ext cx="432" cy="192"/>
            </a:xfrm>
            <a:prstGeom prst="line">
              <a:avLst/>
            </a:prstGeom>
            <a:noFill/>
            <a:ln w="57150">
              <a:solidFill>
                <a:srgbClr val="3366CC"/>
              </a:solidFill>
              <a:round/>
              <a:headEnd/>
              <a:tailEnd/>
            </a:ln>
            <a:effectLst/>
          </p:spPr>
          <p:txBody>
            <a:bodyPr/>
            <a:lstStyle/>
            <a:p>
              <a:endParaRPr lang="en-US"/>
            </a:p>
          </p:txBody>
        </p:sp>
        <p:sp>
          <p:nvSpPr>
            <p:cNvPr id="1341495" name="Line 55"/>
            <p:cNvSpPr>
              <a:spLocks noChangeShapeType="1"/>
            </p:cNvSpPr>
            <p:nvPr/>
          </p:nvSpPr>
          <p:spPr bwMode="auto">
            <a:xfrm flipH="1" flipV="1">
              <a:off x="1134" y="918"/>
              <a:ext cx="1296" cy="0"/>
            </a:xfrm>
            <a:prstGeom prst="line">
              <a:avLst/>
            </a:prstGeom>
            <a:noFill/>
            <a:ln w="57150">
              <a:solidFill>
                <a:srgbClr val="3366CC"/>
              </a:solidFill>
              <a:round/>
              <a:headEnd/>
              <a:tailEnd/>
            </a:ln>
            <a:effectLst/>
          </p:spPr>
          <p:txBody>
            <a:bodyPr/>
            <a:lstStyle/>
            <a:p>
              <a:endParaRPr lang="en-US"/>
            </a:p>
          </p:txBody>
        </p:sp>
        <p:sp>
          <p:nvSpPr>
            <p:cNvPr id="1341496" name="Line 56"/>
            <p:cNvSpPr>
              <a:spLocks noChangeShapeType="1"/>
            </p:cNvSpPr>
            <p:nvPr/>
          </p:nvSpPr>
          <p:spPr bwMode="auto">
            <a:xfrm flipH="1" flipV="1">
              <a:off x="990" y="1062"/>
              <a:ext cx="96" cy="1296"/>
            </a:xfrm>
            <a:prstGeom prst="line">
              <a:avLst/>
            </a:prstGeom>
            <a:noFill/>
            <a:ln w="57150">
              <a:solidFill>
                <a:srgbClr val="3366CC"/>
              </a:solidFill>
              <a:round/>
              <a:headEnd/>
              <a:tailEnd/>
            </a:ln>
            <a:effectLst/>
          </p:spPr>
          <p:txBody>
            <a:bodyPr/>
            <a:lstStyle/>
            <a:p>
              <a:endParaRPr lang="en-US"/>
            </a:p>
          </p:txBody>
        </p:sp>
        <p:sp>
          <p:nvSpPr>
            <p:cNvPr id="1341497" name="Line 57"/>
            <p:cNvSpPr>
              <a:spLocks noChangeShapeType="1"/>
            </p:cNvSpPr>
            <p:nvPr/>
          </p:nvSpPr>
          <p:spPr bwMode="auto">
            <a:xfrm flipV="1">
              <a:off x="1230" y="2118"/>
              <a:ext cx="864" cy="336"/>
            </a:xfrm>
            <a:prstGeom prst="line">
              <a:avLst/>
            </a:prstGeom>
            <a:noFill/>
            <a:ln w="57150">
              <a:solidFill>
                <a:srgbClr val="3366CC"/>
              </a:solidFill>
              <a:round/>
              <a:headEnd/>
              <a:tailEnd/>
            </a:ln>
            <a:effectLst/>
          </p:spPr>
          <p:txBody>
            <a:bodyPr/>
            <a:lstStyle/>
            <a:p>
              <a:endParaRPr lang="en-US"/>
            </a:p>
          </p:txBody>
        </p:sp>
        <p:sp>
          <p:nvSpPr>
            <p:cNvPr id="1341498" name="Line 58"/>
            <p:cNvSpPr>
              <a:spLocks noChangeShapeType="1"/>
            </p:cNvSpPr>
            <p:nvPr/>
          </p:nvSpPr>
          <p:spPr bwMode="auto">
            <a:xfrm flipV="1">
              <a:off x="1182" y="1350"/>
              <a:ext cx="384" cy="1008"/>
            </a:xfrm>
            <a:prstGeom prst="line">
              <a:avLst/>
            </a:prstGeom>
            <a:noFill/>
            <a:ln w="57150">
              <a:solidFill>
                <a:srgbClr val="3366CC"/>
              </a:solidFill>
              <a:round/>
              <a:headEnd/>
              <a:tailEnd/>
            </a:ln>
            <a:effectLst/>
          </p:spPr>
          <p:txBody>
            <a:bodyPr/>
            <a:lstStyle/>
            <a:p>
              <a:endParaRPr lang="en-US"/>
            </a:p>
          </p:txBody>
        </p:sp>
        <p:sp>
          <p:nvSpPr>
            <p:cNvPr id="1341499" name="Line 59"/>
            <p:cNvSpPr>
              <a:spLocks noChangeShapeType="1"/>
            </p:cNvSpPr>
            <p:nvPr/>
          </p:nvSpPr>
          <p:spPr bwMode="auto">
            <a:xfrm flipH="1">
              <a:off x="798" y="2598"/>
              <a:ext cx="240" cy="528"/>
            </a:xfrm>
            <a:prstGeom prst="line">
              <a:avLst/>
            </a:prstGeom>
            <a:noFill/>
            <a:ln w="57150">
              <a:solidFill>
                <a:srgbClr val="3366CC"/>
              </a:solidFill>
              <a:round/>
              <a:headEnd/>
              <a:tailEnd/>
            </a:ln>
            <a:effectLst/>
          </p:spPr>
          <p:txBody>
            <a:bodyPr/>
            <a:lstStyle/>
            <a:p>
              <a:endParaRPr lang="en-US"/>
            </a:p>
          </p:txBody>
        </p:sp>
        <p:sp>
          <p:nvSpPr>
            <p:cNvPr id="1341500" name="Line 60"/>
            <p:cNvSpPr>
              <a:spLocks noChangeShapeType="1"/>
            </p:cNvSpPr>
            <p:nvPr/>
          </p:nvSpPr>
          <p:spPr bwMode="auto">
            <a:xfrm>
              <a:off x="2334" y="2220"/>
              <a:ext cx="240" cy="1242"/>
            </a:xfrm>
            <a:prstGeom prst="line">
              <a:avLst/>
            </a:prstGeom>
            <a:noFill/>
            <a:ln w="57150">
              <a:solidFill>
                <a:srgbClr val="3366CC"/>
              </a:solidFill>
              <a:round/>
              <a:headEnd/>
              <a:tailEnd/>
            </a:ln>
            <a:effectLst/>
          </p:spPr>
          <p:txBody>
            <a:bodyPr/>
            <a:lstStyle/>
            <a:p>
              <a:endParaRPr lang="en-US"/>
            </a:p>
          </p:txBody>
        </p:sp>
        <p:sp>
          <p:nvSpPr>
            <p:cNvPr id="1341501" name="Line 61"/>
            <p:cNvSpPr>
              <a:spLocks noChangeShapeType="1"/>
            </p:cNvSpPr>
            <p:nvPr/>
          </p:nvSpPr>
          <p:spPr bwMode="auto">
            <a:xfrm>
              <a:off x="2670" y="3558"/>
              <a:ext cx="336" cy="240"/>
            </a:xfrm>
            <a:prstGeom prst="line">
              <a:avLst/>
            </a:prstGeom>
            <a:noFill/>
            <a:ln w="57150">
              <a:solidFill>
                <a:srgbClr val="3366CC"/>
              </a:solidFill>
              <a:round/>
              <a:headEnd/>
              <a:tailEnd/>
            </a:ln>
            <a:effectLst/>
          </p:spPr>
          <p:txBody>
            <a:bodyPr/>
            <a:lstStyle/>
            <a:p>
              <a:endParaRPr lang="en-US"/>
            </a:p>
          </p:txBody>
        </p:sp>
        <p:sp>
          <p:nvSpPr>
            <p:cNvPr id="1341502" name="Line 62"/>
            <p:cNvSpPr>
              <a:spLocks noChangeShapeType="1"/>
            </p:cNvSpPr>
            <p:nvPr/>
          </p:nvSpPr>
          <p:spPr bwMode="auto">
            <a:xfrm>
              <a:off x="2718" y="3510"/>
              <a:ext cx="816" cy="192"/>
            </a:xfrm>
            <a:prstGeom prst="line">
              <a:avLst/>
            </a:prstGeom>
            <a:noFill/>
            <a:ln w="57150">
              <a:solidFill>
                <a:srgbClr val="3366CC"/>
              </a:solidFill>
              <a:round/>
              <a:headEnd/>
              <a:tailEnd/>
            </a:ln>
            <a:effectLst/>
          </p:spPr>
          <p:txBody>
            <a:bodyPr/>
            <a:lstStyle/>
            <a:p>
              <a:endParaRPr lang="en-US"/>
            </a:p>
          </p:txBody>
        </p:sp>
        <p:sp>
          <p:nvSpPr>
            <p:cNvPr id="1341503" name="Line 63"/>
            <p:cNvSpPr>
              <a:spLocks noChangeShapeType="1"/>
            </p:cNvSpPr>
            <p:nvPr/>
          </p:nvSpPr>
          <p:spPr bwMode="auto">
            <a:xfrm flipV="1">
              <a:off x="3198" y="3798"/>
              <a:ext cx="288" cy="48"/>
            </a:xfrm>
            <a:prstGeom prst="line">
              <a:avLst/>
            </a:prstGeom>
            <a:noFill/>
            <a:ln w="57150">
              <a:solidFill>
                <a:srgbClr val="3366CC"/>
              </a:solidFill>
              <a:round/>
              <a:headEnd/>
              <a:tailEnd/>
            </a:ln>
            <a:effectLst/>
          </p:spPr>
          <p:txBody>
            <a:bodyPr/>
            <a:lstStyle/>
            <a:p>
              <a:endParaRPr lang="en-US"/>
            </a:p>
          </p:txBody>
        </p:sp>
        <p:sp>
          <p:nvSpPr>
            <p:cNvPr id="1341505" name="Line 65"/>
            <p:cNvSpPr>
              <a:spLocks noChangeShapeType="1"/>
            </p:cNvSpPr>
            <p:nvPr/>
          </p:nvSpPr>
          <p:spPr bwMode="auto">
            <a:xfrm flipH="1">
              <a:off x="3630" y="2502"/>
              <a:ext cx="336" cy="1152"/>
            </a:xfrm>
            <a:prstGeom prst="line">
              <a:avLst/>
            </a:prstGeom>
            <a:noFill/>
            <a:ln w="57150">
              <a:solidFill>
                <a:srgbClr val="3366CC"/>
              </a:solidFill>
              <a:round/>
              <a:headEnd/>
              <a:tailEnd/>
            </a:ln>
            <a:effectLst/>
          </p:spPr>
          <p:txBody>
            <a:bodyPr/>
            <a:lstStyle/>
            <a:p>
              <a:endParaRPr lang="en-US"/>
            </a:p>
          </p:txBody>
        </p:sp>
        <p:sp>
          <p:nvSpPr>
            <p:cNvPr id="1341507" name="Line 67"/>
            <p:cNvSpPr>
              <a:spLocks noChangeShapeType="1"/>
            </p:cNvSpPr>
            <p:nvPr/>
          </p:nvSpPr>
          <p:spPr bwMode="auto">
            <a:xfrm flipV="1">
              <a:off x="4110" y="1782"/>
              <a:ext cx="192" cy="480"/>
            </a:xfrm>
            <a:prstGeom prst="line">
              <a:avLst/>
            </a:prstGeom>
            <a:noFill/>
            <a:ln w="57150">
              <a:solidFill>
                <a:srgbClr val="3366CC"/>
              </a:solidFill>
              <a:round/>
              <a:headEnd/>
              <a:tailEnd/>
            </a:ln>
            <a:effectLst/>
          </p:spPr>
          <p:txBody>
            <a:bodyPr/>
            <a:lstStyle/>
            <a:p>
              <a:endParaRPr lang="en-US"/>
            </a:p>
          </p:txBody>
        </p:sp>
        <p:sp>
          <p:nvSpPr>
            <p:cNvPr id="1341508" name="Line 68"/>
            <p:cNvSpPr>
              <a:spLocks noChangeShapeType="1"/>
            </p:cNvSpPr>
            <p:nvPr/>
          </p:nvSpPr>
          <p:spPr bwMode="auto">
            <a:xfrm flipV="1">
              <a:off x="4398" y="870"/>
              <a:ext cx="480" cy="672"/>
            </a:xfrm>
            <a:prstGeom prst="line">
              <a:avLst/>
            </a:prstGeom>
            <a:noFill/>
            <a:ln w="57150">
              <a:solidFill>
                <a:srgbClr val="3366CC"/>
              </a:solidFill>
              <a:round/>
              <a:headEnd/>
              <a:tailEnd/>
            </a:ln>
            <a:effectLst/>
          </p:spPr>
          <p:txBody>
            <a:bodyPr/>
            <a:lstStyle/>
            <a:p>
              <a:endParaRPr lang="en-US"/>
            </a:p>
          </p:txBody>
        </p:sp>
        <p:sp>
          <p:nvSpPr>
            <p:cNvPr id="1341509" name="Line 69"/>
            <p:cNvSpPr>
              <a:spLocks noChangeShapeType="1"/>
            </p:cNvSpPr>
            <p:nvPr/>
          </p:nvSpPr>
          <p:spPr bwMode="auto">
            <a:xfrm flipV="1">
              <a:off x="2238" y="2070"/>
              <a:ext cx="48" cy="48"/>
            </a:xfrm>
            <a:prstGeom prst="line">
              <a:avLst/>
            </a:prstGeom>
            <a:noFill/>
            <a:ln w="57150">
              <a:solidFill>
                <a:srgbClr val="3366CC"/>
              </a:solidFill>
              <a:round/>
              <a:headEnd/>
              <a:tailEnd/>
            </a:ln>
            <a:effectLst/>
          </p:spPr>
          <p:txBody>
            <a:bodyPr/>
            <a:lstStyle/>
            <a:p>
              <a:endParaRPr lang="en-US"/>
            </a:p>
          </p:txBody>
        </p:sp>
      </p:grpSp>
      <p:sp>
        <p:nvSpPr>
          <p:cNvPr id="1341510" name="Rectangle 70"/>
          <p:cNvSpPr>
            <a:spLocks noGrp="1" noChangeArrowheads="1"/>
          </p:cNvSpPr>
          <p:nvPr>
            <p:ph type="title"/>
          </p:nvPr>
        </p:nvSpPr>
        <p:spPr/>
        <p:txBody>
          <a:bodyPr/>
          <a:lstStyle/>
          <a:p>
            <a:r>
              <a:rPr lang="en-US" dirty="0" smtClean="0"/>
              <a:t>A Sensor Network After Deployment</a:t>
            </a:r>
            <a:endParaRPr lang="de-CH" dirty="0"/>
          </a:p>
        </p:txBody>
      </p:sp>
      <p:sp>
        <p:nvSpPr>
          <p:cNvPr id="68" name="Content Placeholder 67"/>
          <p:cNvSpPr>
            <a:spLocks noGrp="1"/>
          </p:cNvSpPr>
          <p:nvPr>
            <p:ph idx="1"/>
          </p:nvPr>
        </p:nvSpPr>
        <p:spPr/>
        <p:txBody>
          <a:bodyPr/>
          <a:lstStyle/>
          <a:p>
            <a:endParaRPr lang="en-US"/>
          </a:p>
        </p:txBody>
      </p:sp>
      <p:sp>
        <p:nvSpPr>
          <p:cNvPr id="74" name="AutoShape 187"/>
          <p:cNvSpPr>
            <a:spLocks noChangeArrowheads="1"/>
          </p:cNvSpPr>
          <p:nvPr/>
        </p:nvSpPr>
        <p:spPr bwMode="auto">
          <a:xfrm>
            <a:off x="978012" y="5245431"/>
            <a:ext cx="2695492" cy="948635"/>
          </a:xfrm>
          <a:prstGeom prst="cloudCallout">
            <a:avLst>
              <a:gd name="adj1" fmla="val 59633"/>
              <a:gd name="adj2" fmla="val -21138"/>
            </a:avLst>
          </a:prstGeom>
          <a:solidFill>
            <a:schemeClr val="accent1">
              <a:alpha val="50000"/>
            </a:schemeClr>
          </a:solidFill>
          <a:ln w="25400">
            <a:noFill/>
            <a:round/>
            <a:headEnd/>
            <a:tailEnd/>
          </a:ln>
          <a:effectLst/>
        </p:spPr>
        <p:txBody>
          <a:bodyPr lIns="90000" tIns="46800" rIns="90000" bIns="46800"/>
          <a:lstStyle/>
          <a:p>
            <a:r>
              <a:rPr lang="en-US" sz="1800" dirty="0" smtClean="0"/>
              <a:t>multi-hop </a:t>
            </a:r>
            <a:br>
              <a:rPr lang="en-US" sz="1800" dirty="0" smtClean="0"/>
            </a:br>
            <a:r>
              <a:rPr lang="en-US" sz="1800" dirty="0" smtClean="0"/>
              <a:t>communication</a:t>
            </a:r>
            <a:endParaRPr lang="en-US" sz="18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Typical Sensor Node: </a:t>
            </a:r>
            <a:r>
              <a:rPr lang="en-GB" dirty="0" err="1" smtClean="0"/>
              <a:t>TinyNode</a:t>
            </a:r>
            <a:r>
              <a:rPr lang="en-GB" dirty="0" smtClean="0"/>
              <a:t> 584</a:t>
            </a:r>
            <a:endParaRPr lang="en-US" dirty="0"/>
          </a:p>
        </p:txBody>
      </p:sp>
      <p:sp>
        <p:nvSpPr>
          <p:cNvPr id="13" name="Content Placeholder 12"/>
          <p:cNvSpPr>
            <a:spLocks noGrp="1"/>
          </p:cNvSpPr>
          <p:nvPr>
            <p:ph idx="1"/>
          </p:nvPr>
        </p:nvSpPr>
        <p:spPr/>
        <p:txBody>
          <a:bodyPr/>
          <a:lstStyle/>
          <a:p>
            <a:endParaRPr lang="en-US"/>
          </a:p>
        </p:txBody>
      </p:sp>
      <p:sp>
        <p:nvSpPr>
          <p:cNvPr id="8" name="Rectangle 3"/>
          <p:cNvSpPr txBox="1">
            <a:spLocks noChangeArrowheads="1"/>
          </p:cNvSpPr>
          <p:nvPr/>
        </p:nvSpPr>
        <p:spPr bwMode="auto">
          <a:xfrm>
            <a:off x="549275" y="870857"/>
            <a:ext cx="5949496" cy="338273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20000"/>
              </a:lnSpc>
              <a:spcBef>
                <a:spcPct val="20000"/>
              </a:spcBef>
              <a:spcAft>
                <a:spcPct val="0"/>
              </a:spcAft>
              <a:buClrTx/>
              <a:buSzTx/>
              <a:buFontTx/>
              <a:buChar char="•"/>
              <a:tabLst/>
              <a:defRPr/>
            </a:pPr>
            <a:endParaRPr kumimoji="0" lang="en-US" sz="1800" b="0" i="0" u="none" strike="noStrike" kern="0" cap="none" spc="0" normalizeH="0" baseline="0" noProof="0" dirty="0" smtClean="0">
              <a:ln>
                <a:noFill/>
              </a:ln>
              <a:solidFill>
                <a:srgbClr val="000000"/>
              </a:solidFill>
              <a:effectLst/>
              <a:uLnTx/>
              <a:uFillTx/>
              <a:latin typeface="+mn-lt"/>
              <a:ea typeface="+mn-ea"/>
              <a:cs typeface="+mn-cs"/>
            </a:endParaRPr>
          </a:p>
          <a:p>
            <a:pPr marL="342900" marR="0" lvl="0" indent="-342900" algn="l" defTabSz="914400" rtl="0" eaLnBrk="1" fontAlgn="base" latinLnBrk="0" hangingPunct="1">
              <a:lnSpc>
                <a:spcPct val="120000"/>
              </a:lnSpc>
              <a:spcBef>
                <a:spcPct val="20000"/>
              </a:spcBef>
              <a:spcAft>
                <a:spcPct val="0"/>
              </a:spcAft>
              <a:buClrTx/>
              <a:buSzTx/>
              <a:buFontTx/>
              <a:buChar char="•"/>
              <a:tabLst/>
              <a:defRPr/>
            </a:pPr>
            <a:endParaRPr lang="en-US" sz="1800" kern="0" dirty="0" smtClean="0">
              <a:solidFill>
                <a:srgbClr val="000000"/>
              </a:solidFill>
              <a:latin typeface="+mn-lt"/>
            </a:endParaRPr>
          </a:p>
          <a:p>
            <a:pPr marL="342900" lvl="0" indent="-342900" algn="l">
              <a:lnSpc>
                <a:spcPct val="120000"/>
              </a:lnSpc>
              <a:spcBef>
                <a:spcPct val="20000"/>
              </a:spcBef>
              <a:buFontTx/>
              <a:buChar char="•"/>
            </a:pPr>
            <a:r>
              <a:rPr lang="en-US" sz="1800" kern="0" dirty="0" smtClean="0">
                <a:solidFill>
                  <a:srgbClr val="000000"/>
                </a:solidFill>
                <a:latin typeface="+mn-lt"/>
              </a:rPr>
              <a:t>TI MSP430F1611 microcontroller @ 8 MHz</a:t>
            </a:r>
          </a:p>
          <a:p>
            <a:pPr marL="342900" lvl="0" indent="-342900" algn="l">
              <a:lnSpc>
                <a:spcPct val="120000"/>
              </a:lnSpc>
              <a:spcBef>
                <a:spcPct val="20000"/>
              </a:spcBef>
              <a:buFontTx/>
              <a:buChar char="•"/>
            </a:pPr>
            <a:r>
              <a:rPr lang="en-US" sz="1800" kern="0" dirty="0" smtClean="0">
                <a:solidFill>
                  <a:srgbClr val="000000"/>
                </a:solidFill>
                <a:latin typeface="+mn-lt"/>
              </a:rPr>
              <a:t>10k SRAM, 48k flash (code), 512k serial storage</a:t>
            </a:r>
          </a:p>
          <a:p>
            <a:pPr marL="342900" lvl="0" indent="-342900" algn="l">
              <a:lnSpc>
                <a:spcPct val="120000"/>
              </a:lnSpc>
              <a:spcBef>
                <a:spcPct val="20000"/>
              </a:spcBef>
              <a:buFontTx/>
              <a:buChar char="•"/>
            </a:pPr>
            <a:r>
              <a:rPr lang="en-US" sz="1800" kern="0" dirty="0" smtClean="0">
                <a:solidFill>
                  <a:srgbClr val="000000"/>
                </a:solidFill>
                <a:latin typeface="+mn-lt"/>
              </a:rPr>
              <a:t>868 MHz </a:t>
            </a:r>
            <a:r>
              <a:rPr lang="en-US" sz="1800" kern="0" dirty="0" err="1" smtClean="0">
                <a:solidFill>
                  <a:srgbClr val="000000"/>
                </a:solidFill>
                <a:latin typeface="+mn-lt"/>
              </a:rPr>
              <a:t>Xemics</a:t>
            </a:r>
            <a:r>
              <a:rPr lang="en-US" sz="1800" kern="0" dirty="0" smtClean="0">
                <a:solidFill>
                  <a:srgbClr val="000000"/>
                </a:solidFill>
                <a:latin typeface="+mn-lt"/>
              </a:rPr>
              <a:t> XE1205 multi channel radio</a:t>
            </a:r>
          </a:p>
          <a:p>
            <a:pPr marL="342900" marR="0" lvl="0" indent="-342900" algn="l" defTabSz="914400" rtl="0" eaLnBrk="1" fontAlgn="base" latinLnBrk="0" hangingPunct="1">
              <a:lnSpc>
                <a:spcPct val="120000"/>
              </a:lnSpc>
              <a:spcBef>
                <a:spcPct val="20000"/>
              </a:spcBef>
              <a:spcAft>
                <a:spcPct val="0"/>
              </a:spcAft>
              <a:buClrTx/>
              <a:buSzTx/>
              <a:buFontTx/>
              <a:buChar char="•"/>
              <a:tabLst/>
              <a:defRPr/>
            </a:pPr>
            <a:r>
              <a:rPr kumimoji="0" lang="en-US" sz="1800" b="0" i="0" u="none" strike="noStrike" kern="0" cap="none" spc="0" normalizeH="0" baseline="0" noProof="0" dirty="0" smtClean="0">
                <a:ln>
                  <a:noFill/>
                </a:ln>
                <a:solidFill>
                  <a:srgbClr val="000000"/>
                </a:solidFill>
                <a:effectLst/>
                <a:uLnTx/>
                <a:uFillTx/>
                <a:latin typeface="+mn-lt"/>
                <a:ea typeface="+mn-ea"/>
                <a:cs typeface="+mn-cs"/>
              </a:rPr>
              <a:t>Up to 115 kbps data rate,</a:t>
            </a:r>
            <a:r>
              <a:rPr kumimoji="0" lang="en-US" sz="1800" b="0" i="0" u="none" strike="noStrike" kern="0" cap="none" spc="0" normalizeH="0" noProof="0" dirty="0" smtClean="0">
                <a:ln>
                  <a:noFill/>
                </a:ln>
                <a:solidFill>
                  <a:srgbClr val="000000"/>
                </a:solidFill>
                <a:effectLst/>
                <a:uLnTx/>
                <a:uFillTx/>
                <a:latin typeface="+mn-lt"/>
                <a:ea typeface="+mn-ea"/>
                <a:cs typeface="+mn-cs"/>
              </a:rPr>
              <a:t> </a:t>
            </a:r>
            <a:r>
              <a:rPr kumimoji="0" lang="en-US" sz="1800" b="0" i="0" u="none" strike="noStrike" kern="0" cap="none" spc="0" normalizeH="0" baseline="0" noProof="0" dirty="0" smtClean="0">
                <a:ln>
                  <a:noFill/>
                </a:ln>
                <a:solidFill>
                  <a:srgbClr val="000000"/>
                </a:solidFill>
                <a:effectLst/>
                <a:uLnTx/>
                <a:uFillTx/>
                <a:latin typeface="+mn-lt"/>
                <a:ea typeface="+mn-ea"/>
                <a:cs typeface="+mn-cs"/>
              </a:rPr>
              <a:t>200m outdoor</a:t>
            </a:r>
            <a:r>
              <a:rPr lang="en-US" sz="1800" kern="0" dirty="0" smtClean="0">
                <a:solidFill>
                  <a:srgbClr val="000000"/>
                </a:solidFill>
                <a:latin typeface="+mn-lt"/>
              </a:rPr>
              <a:t> range</a:t>
            </a:r>
            <a:endParaRPr kumimoji="0" lang="en-US" sz="1800" b="0" i="0" u="none" strike="noStrike" kern="0" cap="none" spc="0" normalizeH="0" baseline="0" noProof="0" dirty="0" smtClean="0">
              <a:ln>
                <a:noFill/>
              </a:ln>
              <a:solidFill>
                <a:srgbClr val="000000"/>
              </a:solidFill>
              <a:effectLst/>
              <a:uLnTx/>
              <a:uFillTx/>
              <a:latin typeface="+mn-lt"/>
              <a:ea typeface="+mn-ea"/>
              <a:cs typeface="+mn-cs"/>
            </a:endParaRPr>
          </a:p>
          <a:p>
            <a:pPr marL="342900" marR="0" lvl="0" indent="-342900" algn="l" defTabSz="914400" rtl="0" eaLnBrk="1" fontAlgn="base" latinLnBrk="0" hangingPunct="1">
              <a:lnSpc>
                <a:spcPct val="120000"/>
              </a:lnSpc>
              <a:spcBef>
                <a:spcPct val="20000"/>
              </a:spcBef>
              <a:spcAft>
                <a:spcPct val="0"/>
              </a:spcAft>
              <a:buClrTx/>
              <a:buSzTx/>
              <a:buFontTx/>
              <a:buChar char="•"/>
              <a:tabLst/>
              <a:defRPr/>
            </a:pPr>
            <a:endParaRPr kumimoji="0" lang="en-US" sz="1800" b="0" i="0" u="none" strike="noStrike" kern="0" cap="none" spc="0" normalizeH="0" baseline="0" noProof="0" dirty="0" smtClean="0">
              <a:ln>
                <a:noFill/>
              </a:ln>
              <a:solidFill>
                <a:srgbClr val="000000"/>
              </a:solidFill>
              <a:effectLst/>
              <a:uLnTx/>
              <a:uFillTx/>
              <a:latin typeface="+mn-lt"/>
              <a:ea typeface="+mn-ea"/>
              <a:cs typeface="+mn-cs"/>
            </a:endParaRPr>
          </a:p>
        </p:txBody>
      </p:sp>
      <p:pic>
        <p:nvPicPr>
          <p:cNvPr id="599042" name="Picture 2"/>
          <p:cNvPicPr>
            <a:picLocks noChangeAspect="1" noChangeArrowheads="1"/>
          </p:cNvPicPr>
          <p:nvPr/>
        </p:nvPicPr>
        <p:blipFill>
          <a:blip r:embed="rId3" cstate="print"/>
          <a:srcRect/>
          <a:stretch>
            <a:fillRect/>
          </a:stretch>
        </p:blipFill>
        <p:spPr bwMode="auto">
          <a:xfrm>
            <a:off x="5683024" y="4418422"/>
            <a:ext cx="3460976" cy="2110648"/>
          </a:xfrm>
          <a:prstGeom prst="rect">
            <a:avLst/>
          </a:prstGeom>
          <a:noFill/>
          <a:ln w="9525">
            <a:noFill/>
            <a:miter lim="800000"/>
            <a:headEnd/>
            <a:tailEnd/>
          </a:ln>
          <a:effectLst/>
        </p:spPr>
      </p:pic>
      <p:graphicFrame>
        <p:nvGraphicFramePr>
          <p:cNvPr id="12" name="Table 11"/>
          <p:cNvGraphicFramePr>
            <a:graphicFrameLocks noGrp="1"/>
          </p:cNvGraphicFramePr>
          <p:nvPr/>
        </p:nvGraphicFramePr>
        <p:xfrm>
          <a:off x="869016" y="3512084"/>
          <a:ext cx="4576561" cy="2472855"/>
        </p:xfrm>
        <a:graphic>
          <a:graphicData uri="http://schemas.openxmlformats.org/drawingml/2006/table">
            <a:tbl>
              <a:tblPr/>
              <a:tblGrid>
                <a:gridCol w="2617133"/>
                <a:gridCol w="767443"/>
                <a:gridCol w="1191985"/>
              </a:tblGrid>
              <a:tr h="441739">
                <a:tc>
                  <a:txBody>
                    <a:bodyPr/>
                    <a:lstStyle/>
                    <a:p>
                      <a:r>
                        <a:rPr lang="en-US" sz="1400" dirty="0"/>
                        <a:t> </a:t>
                      </a:r>
                    </a:p>
                  </a:txBody>
                  <a:tcPr marL="44174" marR="44174" marT="22087" marB="22087" anchor="ctr">
                    <a:lnL>
                      <a:noFill/>
                    </a:lnL>
                    <a:lnR>
                      <a:noFill/>
                    </a:lnR>
                    <a:lnT>
                      <a:noFill/>
                    </a:lnT>
                    <a:lnB>
                      <a:noFill/>
                    </a:lnB>
                  </a:tcPr>
                </a:tc>
                <a:tc>
                  <a:txBody>
                    <a:bodyPr/>
                    <a:lstStyle/>
                    <a:p>
                      <a:pPr algn="ctr"/>
                      <a:r>
                        <a:rPr lang="en-US" sz="1400" dirty="0"/>
                        <a:t>Current </a:t>
                      </a:r>
                      <a:r>
                        <a:rPr lang="en-US" sz="1400" dirty="0" smtClean="0"/>
                        <a:t>Draw</a:t>
                      </a:r>
                      <a:endParaRPr lang="en-US" sz="1400" dirty="0"/>
                    </a:p>
                  </a:txBody>
                  <a:tcPr marL="44174" marR="44174" marT="22087" marB="22087" anchor="ctr">
                    <a:lnL>
                      <a:noFill/>
                    </a:lnL>
                    <a:lnR>
                      <a:noFill/>
                    </a:lnR>
                    <a:lnT>
                      <a:noFill/>
                    </a:lnT>
                    <a:lnB>
                      <a:noFill/>
                    </a:lnB>
                  </a:tcPr>
                </a:tc>
                <a:tc>
                  <a:txBody>
                    <a:bodyPr/>
                    <a:lstStyle/>
                    <a:p>
                      <a:pPr algn="ctr"/>
                      <a:r>
                        <a:rPr lang="en-US" sz="1400" dirty="0"/>
                        <a:t>Power Consumption </a:t>
                      </a:r>
                    </a:p>
                  </a:txBody>
                  <a:tcPr marL="44174" marR="44174" marT="22087" marB="22087" anchor="ctr">
                    <a:lnL>
                      <a:noFill/>
                    </a:lnL>
                    <a:lnR>
                      <a:noFill/>
                    </a:lnR>
                    <a:lnT>
                      <a:noFill/>
                    </a:lnT>
                    <a:lnB>
                      <a:noFill/>
                    </a:lnB>
                  </a:tcPr>
                </a:tc>
              </a:tr>
              <a:tr h="309217">
                <a:tc>
                  <a:txBody>
                    <a:bodyPr/>
                    <a:lstStyle/>
                    <a:p>
                      <a:pPr algn="l"/>
                      <a:r>
                        <a:rPr lang="en-US" sz="1400" dirty="0" err="1"/>
                        <a:t>uC</a:t>
                      </a:r>
                      <a:r>
                        <a:rPr lang="en-US" sz="1400" dirty="0"/>
                        <a:t> sleep with timer on</a:t>
                      </a:r>
                    </a:p>
                  </a:txBody>
                  <a:tcPr marL="44174" marR="44174" marT="22087" marB="22087" anchor="ctr">
                    <a:lnL>
                      <a:noFill/>
                    </a:lnL>
                    <a:lnR>
                      <a:noFill/>
                    </a:lnR>
                    <a:lnT>
                      <a:noFill/>
                    </a:lnT>
                    <a:lnB>
                      <a:noFill/>
                    </a:lnB>
                  </a:tcPr>
                </a:tc>
                <a:tc>
                  <a:txBody>
                    <a:bodyPr/>
                    <a:lstStyle/>
                    <a:p>
                      <a:pPr algn="ctr"/>
                      <a:r>
                        <a:rPr lang="en-US" sz="1400" dirty="0"/>
                        <a:t>6.5 </a:t>
                      </a:r>
                      <a:r>
                        <a:rPr lang="en-US" sz="1400" dirty="0" err="1" smtClean="0"/>
                        <a:t>uA</a:t>
                      </a:r>
                      <a:endParaRPr lang="en-US" sz="1400" dirty="0"/>
                    </a:p>
                  </a:txBody>
                  <a:tcPr marL="44174" marR="44174" marT="22087" marB="22087" anchor="ctr">
                    <a:lnL>
                      <a:noFill/>
                    </a:lnL>
                    <a:lnR>
                      <a:noFill/>
                    </a:lnR>
                    <a:lnT>
                      <a:noFill/>
                    </a:lnT>
                    <a:lnB>
                      <a:noFill/>
                    </a:lnB>
                  </a:tcPr>
                </a:tc>
                <a:tc>
                  <a:txBody>
                    <a:bodyPr/>
                    <a:lstStyle/>
                    <a:p>
                      <a:pPr algn="ctr"/>
                      <a:r>
                        <a:rPr lang="en-US" sz="1400" dirty="0" smtClean="0">
                          <a:solidFill>
                            <a:srgbClr val="FF0000"/>
                          </a:solidFill>
                        </a:rPr>
                        <a:t>0.0195 </a:t>
                      </a:r>
                      <a:r>
                        <a:rPr lang="en-US" sz="1400" dirty="0" err="1" smtClean="0">
                          <a:solidFill>
                            <a:srgbClr val="FF0000"/>
                          </a:solidFill>
                        </a:rPr>
                        <a:t>mW</a:t>
                      </a:r>
                      <a:endParaRPr lang="en-US" sz="1400" dirty="0">
                        <a:solidFill>
                          <a:srgbClr val="FF0000"/>
                        </a:solidFill>
                      </a:endParaRPr>
                    </a:p>
                  </a:txBody>
                  <a:tcPr marL="44174" marR="44174" marT="22087" marB="22087" anchor="ctr">
                    <a:lnL>
                      <a:noFill/>
                    </a:lnL>
                    <a:lnR>
                      <a:noFill/>
                    </a:lnR>
                    <a:lnT>
                      <a:noFill/>
                    </a:lnT>
                    <a:lnB>
                      <a:noFill/>
                    </a:lnB>
                  </a:tcPr>
                </a:tc>
              </a:tr>
              <a:tr h="309217">
                <a:tc>
                  <a:txBody>
                    <a:bodyPr/>
                    <a:lstStyle/>
                    <a:p>
                      <a:pPr algn="l"/>
                      <a:r>
                        <a:rPr lang="en-US" sz="1400" dirty="0" err="1"/>
                        <a:t>uC</a:t>
                      </a:r>
                      <a:r>
                        <a:rPr lang="en-US" sz="1400" dirty="0"/>
                        <a:t> active, radio off</a:t>
                      </a:r>
                    </a:p>
                  </a:txBody>
                  <a:tcPr marL="44174" marR="44174" marT="22087" marB="22087" anchor="ctr">
                    <a:lnL>
                      <a:noFill/>
                    </a:lnL>
                    <a:lnR>
                      <a:noFill/>
                    </a:lnR>
                    <a:lnT>
                      <a:noFill/>
                    </a:lnT>
                    <a:lnB>
                      <a:noFill/>
                    </a:lnB>
                  </a:tcPr>
                </a:tc>
                <a:tc>
                  <a:txBody>
                    <a:bodyPr/>
                    <a:lstStyle/>
                    <a:p>
                      <a:pPr algn="ctr"/>
                      <a:r>
                        <a:rPr lang="en-US" sz="1400" dirty="0"/>
                        <a:t>2.1 </a:t>
                      </a:r>
                      <a:r>
                        <a:rPr lang="en-US" sz="1400" dirty="0" err="1"/>
                        <a:t>mA</a:t>
                      </a:r>
                      <a:endParaRPr lang="en-US" sz="1400" dirty="0"/>
                    </a:p>
                  </a:txBody>
                  <a:tcPr marL="44174" marR="44174" marT="22087" marB="22087" anchor="ctr">
                    <a:lnL>
                      <a:noFill/>
                    </a:lnL>
                    <a:lnR>
                      <a:noFill/>
                    </a:lnR>
                    <a:lnT>
                      <a:noFill/>
                    </a:lnT>
                    <a:lnB>
                      <a:noFill/>
                    </a:lnB>
                  </a:tcPr>
                </a:tc>
                <a:tc>
                  <a:txBody>
                    <a:bodyPr/>
                    <a:lstStyle/>
                    <a:p>
                      <a:pPr algn="ctr"/>
                      <a:r>
                        <a:rPr lang="en-US" sz="1400"/>
                        <a:t>6.3 mW</a:t>
                      </a:r>
                    </a:p>
                  </a:txBody>
                  <a:tcPr marL="44174" marR="44174" marT="22087" marB="22087" anchor="ctr">
                    <a:lnL>
                      <a:noFill/>
                    </a:lnL>
                    <a:lnR>
                      <a:noFill/>
                    </a:lnR>
                    <a:lnT>
                      <a:noFill/>
                    </a:lnT>
                    <a:lnB>
                      <a:noFill/>
                    </a:lnB>
                  </a:tcPr>
                </a:tc>
              </a:tr>
              <a:tr h="441739">
                <a:tc>
                  <a:txBody>
                    <a:bodyPr/>
                    <a:lstStyle/>
                    <a:p>
                      <a:pPr algn="l"/>
                      <a:r>
                        <a:rPr lang="en-US" sz="1400" dirty="0" err="1"/>
                        <a:t>uC</a:t>
                      </a:r>
                      <a:r>
                        <a:rPr lang="en-US" sz="1400" dirty="0"/>
                        <a:t> active, radio idle listening</a:t>
                      </a:r>
                    </a:p>
                  </a:txBody>
                  <a:tcPr marL="44174" marR="44174" marT="22087" marB="22087" anchor="ctr">
                    <a:lnL>
                      <a:noFill/>
                    </a:lnL>
                    <a:lnR>
                      <a:noFill/>
                    </a:lnR>
                    <a:lnT>
                      <a:noFill/>
                    </a:lnT>
                    <a:lnB>
                      <a:noFill/>
                    </a:lnB>
                  </a:tcPr>
                </a:tc>
                <a:tc>
                  <a:txBody>
                    <a:bodyPr/>
                    <a:lstStyle/>
                    <a:p>
                      <a:pPr algn="ctr"/>
                      <a:r>
                        <a:rPr lang="en-US" sz="1400" dirty="0"/>
                        <a:t>16 </a:t>
                      </a:r>
                      <a:r>
                        <a:rPr lang="en-US" sz="1400" dirty="0" err="1"/>
                        <a:t>mA</a:t>
                      </a:r>
                      <a:endParaRPr lang="en-US" sz="1400" dirty="0"/>
                    </a:p>
                  </a:txBody>
                  <a:tcPr marL="44174" marR="44174" marT="22087" marB="22087" anchor="ctr">
                    <a:lnL>
                      <a:noFill/>
                    </a:lnL>
                    <a:lnR>
                      <a:noFill/>
                    </a:lnR>
                    <a:lnT>
                      <a:noFill/>
                    </a:lnT>
                    <a:lnB>
                      <a:noFill/>
                    </a:lnB>
                  </a:tcPr>
                </a:tc>
                <a:tc>
                  <a:txBody>
                    <a:bodyPr/>
                    <a:lstStyle/>
                    <a:p>
                      <a:pPr algn="ctr"/>
                      <a:r>
                        <a:rPr lang="en-US" sz="1400"/>
                        <a:t>48 mW</a:t>
                      </a:r>
                    </a:p>
                  </a:txBody>
                  <a:tcPr marL="44174" marR="44174" marT="22087" marB="22087" anchor="ctr">
                    <a:lnL>
                      <a:noFill/>
                    </a:lnL>
                    <a:lnR>
                      <a:noFill/>
                    </a:lnR>
                    <a:lnT>
                      <a:noFill/>
                    </a:lnT>
                    <a:lnB>
                      <a:noFill/>
                    </a:lnB>
                  </a:tcPr>
                </a:tc>
              </a:tr>
              <a:tr h="441739">
                <a:tc>
                  <a:txBody>
                    <a:bodyPr/>
                    <a:lstStyle/>
                    <a:p>
                      <a:pPr algn="l"/>
                      <a:r>
                        <a:rPr lang="en-US" sz="1400"/>
                        <a:t>uC active, radio TX/RX at +12dBm</a:t>
                      </a:r>
                    </a:p>
                  </a:txBody>
                  <a:tcPr marL="44174" marR="44174" marT="22087" marB="22087" anchor="ctr">
                    <a:lnL>
                      <a:noFill/>
                    </a:lnL>
                    <a:lnR>
                      <a:noFill/>
                    </a:lnR>
                    <a:lnT>
                      <a:noFill/>
                    </a:lnT>
                    <a:lnB>
                      <a:noFill/>
                    </a:lnB>
                  </a:tcPr>
                </a:tc>
                <a:tc>
                  <a:txBody>
                    <a:bodyPr/>
                    <a:lstStyle/>
                    <a:p>
                      <a:pPr algn="ctr"/>
                      <a:r>
                        <a:rPr lang="en-US" sz="1400" dirty="0"/>
                        <a:t>62 </a:t>
                      </a:r>
                      <a:r>
                        <a:rPr lang="en-US" sz="1400" dirty="0" err="1"/>
                        <a:t>mA</a:t>
                      </a:r>
                      <a:endParaRPr lang="en-US" sz="1400" dirty="0"/>
                    </a:p>
                  </a:txBody>
                  <a:tcPr marL="44174" marR="44174" marT="22087" marB="22087" anchor="ctr">
                    <a:lnL>
                      <a:noFill/>
                    </a:lnL>
                    <a:lnR>
                      <a:noFill/>
                    </a:lnR>
                    <a:lnT>
                      <a:noFill/>
                    </a:lnT>
                    <a:lnB>
                      <a:noFill/>
                    </a:lnB>
                  </a:tcPr>
                </a:tc>
                <a:tc>
                  <a:txBody>
                    <a:bodyPr/>
                    <a:lstStyle/>
                    <a:p>
                      <a:pPr algn="ctr"/>
                      <a:r>
                        <a:rPr lang="en-US" sz="1400" dirty="0"/>
                        <a:t>186 </a:t>
                      </a:r>
                      <a:r>
                        <a:rPr lang="en-US" sz="1400" dirty="0" err="1"/>
                        <a:t>mW</a:t>
                      </a:r>
                      <a:endParaRPr lang="en-US" sz="1400" dirty="0"/>
                    </a:p>
                  </a:txBody>
                  <a:tcPr marL="44174" marR="44174" marT="22087" marB="22087" anchor="ctr">
                    <a:lnL>
                      <a:noFill/>
                    </a:lnL>
                    <a:lnR>
                      <a:noFill/>
                    </a:lnR>
                    <a:lnT>
                      <a:noFill/>
                    </a:lnT>
                    <a:lnB>
                      <a:noFill/>
                    </a:lnB>
                  </a:tcPr>
                </a:tc>
              </a:tr>
              <a:tr h="382514">
                <a:tc>
                  <a:txBody>
                    <a:bodyPr/>
                    <a:lstStyle/>
                    <a:p>
                      <a:pPr algn="l"/>
                      <a:r>
                        <a:rPr lang="en-US" sz="1400" dirty="0"/>
                        <a:t>Max. Power (</a:t>
                      </a:r>
                      <a:r>
                        <a:rPr lang="en-US" sz="1400" dirty="0" err="1"/>
                        <a:t>uC</a:t>
                      </a:r>
                      <a:r>
                        <a:rPr lang="en-US" sz="1400" dirty="0"/>
                        <a:t> active, radio TX/RX at +12dBm + flash write)</a:t>
                      </a:r>
                    </a:p>
                  </a:txBody>
                  <a:tcPr marL="44174" marR="44174" marT="22087" marB="22087" anchor="ctr">
                    <a:lnL>
                      <a:noFill/>
                    </a:lnL>
                    <a:lnR>
                      <a:noFill/>
                    </a:lnR>
                    <a:lnT>
                      <a:noFill/>
                    </a:lnT>
                    <a:lnB>
                      <a:noFill/>
                    </a:lnB>
                  </a:tcPr>
                </a:tc>
                <a:tc>
                  <a:txBody>
                    <a:bodyPr/>
                    <a:lstStyle/>
                    <a:p>
                      <a:pPr algn="ctr"/>
                      <a:r>
                        <a:rPr lang="en-US" sz="1400" dirty="0"/>
                        <a:t>76.9 </a:t>
                      </a:r>
                      <a:r>
                        <a:rPr lang="en-US" sz="1400" dirty="0" err="1"/>
                        <a:t>mA</a:t>
                      </a:r>
                      <a:endParaRPr lang="en-US" sz="1400" dirty="0"/>
                    </a:p>
                  </a:txBody>
                  <a:tcPr marL="44174" marR="44174" marT="22087" marB="22087" anchor="ctr">
                    <a:lnL>
                      <a:noFill/>
                    </a:lnL>
                    <a:lnR>
                      <a:noFill/>
                    </a:lnR>
                    <a:lnT>
                      <a:noFill/>
                    </a:lnT>
                    <a:lnB>
                      <a:noFill/>
                    </a:lnB>
                  </a:tcPr>
                </a:tc>
                <a:tc>
                  <a:txBody>
                    <a:bodyPr/>
                    <a:lstStyle/>
                    <a:p>
                      <a:pPr algn="ctr"/>
                      <a:r>
                        <a:rPr lang="en-US" sz="1400" dirty="0"/>
                        <a:t>230.7mW</a:t>
                      </a:r>
                    </a:p>
                  </a:txBody>
                  <a:tcPr marL="44174" marR="44174" marT="22087" marB="22087" anchor="ctr">
                    <a:lnL>
                      <a:noFill/>
                    </a:lnL>
                    <a:lnR>
                      <a:noFill/>
                    </a:lnR>
                    <a:lnT>
                      <a:noFill/>
                    </a:lnT>
                    <a:lnB>
                      <a:noFill/>
                    </a:lnB>
                  </a:tcPr>
                </a:tc>
              </a:tr>
            </a:tbl>
          </a:graphicData>
        </a:graphic>
      </p:graphicFrame>
      <p:sp>
        <p:nvSpPr>
          <p:cNvPr id="15" name="Rectangle 14"/>
          <p:cNvSpPr/>
          <p:nvPr/>
        </p:nvSpPr>
        <p:spPr bwMode="auto">
          <a:xfrm>
            <a:off x="7756071" y="3575957"/>
            <a:ext cx="1387929" cy="85725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Environmental Monitoring (</a:t>
            </a:r>
            <a:r>
              <a:rPr lang="en-US" dirty="0" err="1" smtClean="0"/>
              <a:t>PermaSense</a:t>
            </a:r>
            <a:r>
              <a:rPr lang="en-US" dirty="0" smtClean="0"/>
              <a:t>)</a:t>
            </a:r>
            <a:endParaRPr lang="en-US" dirty="0"/>
          </a:p>
        </p:txBody>
      </p:sp>
      <p:sp>
        <p:nvSpPr>
          <p:cNvPr id="3" name="Text Placeholder 2"/>
          <p:cNvSpPr>
            <a:spLocks noGrp="1"/>
          </p:cNvSpPr>
          <p:nvPr>
            <p:ph idx="1"/>
          </p:nvPr>
        </p:nvSpPr>
        <p:spPr/>
        <p:txBody>
          <a:bodyPr/>
          <a:lstStyle/>
          <a:p>
            <a:endParaRPr lang="en-US" dirty="0" smtClean="0"/>
          </a:p>
          <a:p>
            <a:r>
              <a:rPr lang="en-US" dirty="0" smtClean="0"/>
              <a:t>Understand global warming in alpine environment</a:t>
            </a:r>
          </a:p>
          <a:p>
            <a:r>
              <a:rPr lang="en-US" dirty="0" smtClean="0"/>
              <a:t>Harsh environmental conditions</a:t>
            </a:r>
          </a:p>
          <a:p>
            <a:r>
              <a:rPr lang="en-US" dirty="0" smtClean="0"/>
              <a:t>Swiss made (Basel, Zurich)</a:t>
            </a:r>
            <a:endParaRPr lang="en-US" dirty="0"/>
          </a:p>
        </p:txBody>
      </p:sp>
      <p:pic>
        <p:nvPicPr>
          <p:cNvPr id="184322" name="Picture 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a:effectLst/>
        </p:spPr>
      </p:pic>
      <p:sp>
        <p:nvSpPr>
          <p:cNvPr id="5" name="AutoShape 11">
            <a:hlinkClick r:id="rId4"/>
          </p:cNvPr>
          <p:cNvSpPr>
            <a:spLocks noChangeArrowheads="1"/>
          </p:cNvSpPr>
          <p:nvPr/>
        </p:nvSpPr>
        <p:spPr bwMode="auto">
          <a:xfrm>
            <a:off x="783010" y="6246629"/>
            <a:ext cx="533400" cy="381000"/>
          </a:xfrm>
          <a:prstGeom prst="bevel">
            <a:avLst>
              <a:gd name="adj" fmla="val 12500"/>
            </a:avLst>
          </a:prstGeom>
          <a:solidFill>
            <a:srgbClr val="00CC00"/>
          </a:solidFill>
          <a:ln w="9525">
            <a:solidFill>
              <a:schemeClr val="tx1"/>
            </a:solidFill>
            <a:miter lim="800000"/>
            <a:headEnd/>
            <a:tailEnd/>
          </a:ln>
        </p:spPr>
        <p:txBody>
          <a:bodyPr wrap="none" anchor="ctr"/>
          <a:lstStyle/>
          <a:p>
            <a:pPr algn="ctr" eaLnBrk="1" hangingPunct="1"/>
            <a:r>
              <a:rPr lang="en-US" sz="1800" dirty="0" smtClean="0">
                <a:latin typeface="Tahoma" pitchFamily="34" charset="0"/>
              </a:rPr>
              <a:t>Go</a:t>
            </a:r>
            <a:endParaRPr lang="en-US" sz="1800" dirty="0">
              <a:latin typeface="Tahoma"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11" descr="outdoor5"/>
          <p:cNvPicPr>
            <a:picLocks noChangeAspect="1" noChangeArrowheads="1"/>
          </p:cNvPicPr>
          <p:nvPr/>
        </p:nvPicPr>
        <p:blipFill>
          <a:blip r:embed="rId4" cstate="print"/>
          <a:srcRect/>
          <a:stretch>
            <a:fillRect/>
          </a:stretch>
        </p:blipFill>
        <p:spPr bwMode="auto">
          <a:xfrm>
            <a:off x="3998913" y="3276600"/>
            <a:ext cx="3598862" cy="2752725"/>
          </a:xfrm>
          <a:prstGeom prst="rect">
            <a:avLst/>
          </a:prstGeom>
          <a:noFill/>
          <a:ln w="9525">
            <a:noFill/>
            <a:miter lim="800000"/>
            <a:headEnd/>
            <a:tailEnd/>
          </a:ln>
        </p:spPr>
      </p:pic>
      <p:sp>
        <p:nvSpPr>
          <p:cNvPr id="3076" name="Rectangle 2"/>
          <p:cNvSpPr>
            <a:spLocks noGrp="1" noChangeArrowheads="1"/>
          </p:cNvSpPr>
          <p:nvPr>
            <p:ph type="title"/>
          </p:nvPr>
        </p:nvSpPr>
        <p:spPr/>
        <p:txBody>
          <a:bodyPr/>
          <a:lstStyle/>
          <a:p>
            <a:pPr eaLnBrk="1" hangingPunct="1"/>
            <a:r>
              <a:rPr lang="en-US" dirty="0" smtClean="0"/>
              <a:t>Example: Dozer</a:t>
            </a:r>
          </a:p>
        </p:txBody>
      </p:sp>
      <p:sp>
        <p:nvSpPr>
          <p:cNvPr id="10" name="Content Placeholder 9"/>
          <p:cNvSpPr>
            <a:spLocks noGrp="1"/>
          </p:cNvSpPr>
          <p:nvPr>
            <p:ph idx="1"/>
          </p:nvPr>
        </p:nvSpPr>
        <p:spPr/>
        <p:txBody>
          <a:bodyPr/>
          <a:lstStyle/>
          <a:p>
            <a:endParaRPr lang="en-US"/>
          </a:p>
        </p:txBody>
      </p:sp>
      <p:pic>
        <p:nvPicPr>
          <p:cNvPr id="3079" name="Picture 9" descr="vinyard"/>
          <p:cNvPicPr>
            <a:picLocks noChangeAspect="1" noChangeArrowheads="1"/>
          </p:cNvPicPr>
          <p:nvPr/>
        </p:nvPicPr>
        <p:blipFill>
          <a:blip r:embed="rId5" cstate="print"/>
          <a:srcRect/>
          <a:stretch>
            <a:fillRect/>
          </a:stretch>
        </p:blipFill>
        <p:spPr bwMode="auto">
          <a:xfrm>
            <a:off x="762000" y="1143000"/>
            <a:ext cx="3970338" cy="2814638"/>
          </a:xfrm>
          <a:prstGeom prst="rect">
            <a:avLst/>
          </a:prstGeom>
          <a:noFill/>
          <a:ln w="9525">
            <a:noFill/>
            <a:miter lim="800000"/>
            <a:headEnd/>
            <a:tailEnd/>
          </a:ln>
        </p:spPr>
      </p:pic>
      <p:graphicFrame>
        <p:nvGraphicFramePr>
          <p:cNvPr id="3074" name="Object 13"/>
          <p:cNvGraphicFramePr>
            <a:graphicFrameLocks noChangeAspect="1"/>
          </p:cNvGraphicFramePr>
          <p:nvPr/>
        </p:nvGraphicFramePr>
        <p:xfrm>
          <a:off x="914400" y="4114800"/>
          <a:ext cx="2855913" cy="1847850"/>
        </p:xfrm>
        <a:graphic>
          <a:graphicData uri="http://schemas.openxmlformats.org/presentationml/2006/ole">
            <p:oleObj spid="_x0000_s643079" name="Acrobat Document" r:id="rId6" imgW="7117560" imgH="4606200" progId="AcroExch.Document.7">
              <p:embed/>
            </p:oleObj>
          </a:graphicData>
        </a:graphic>
      </p:graphicFrame>
      <p:sp>
        <p:nvSpPr>
          <p:cNvPr id="3080" name="Text Box 9"/>
          <p:cNvSpPr txBox="1">
            <a:spLocks noChangeArrowheads="1"/>
          </p:cNvSpPr>
          <p:nvPr/>
        </p:nvSpPr>
        <p:spPr bwMode="auto">
          <a:xfrm>
            <a:off x="4829665" y="1166166"/>
            <a:ext cx="4267200" cy="1477328"/>
          </a:xfrm>
          <a:prstGeom prst="rect">
            <a:avLst/>
          </a:prstGeom>
          <a:noFill/>
          <a:ln w="19050" algn="ctr">
            <a:noFill/>
            <a:miter lim="800000"/>
            <a:headEnd/>
            <a:tailEnd/>
          </a:ln>
        </p:spPr>
        <p:txBody>
          <a:bodyPr wrap="square">
            <a:spAutoFit/>
          </a:bodyPr>
          <a:lstStyle/>
          <a:p>
            <a:pPr algn="l">
              <a:buFont typeface="Arial" pitchFamily="34" charset="0"/>
              <a:buChar char="•"/>
            </a:pPr>
            <a:r>
              <a:rPr lang="en-US" sz="1800" dirty="0" smtClean="0">
                <a:latin typeface="Calibri" pitchFamily="34" charset="0"/>
                <a:cs typeface="Calibri" pitchFamily="34" charset="0"/>
              </a:rPr>
              <a:t> Up </a:t>
            </a:r>
            <a:r>
              <a:rPr lang="en-US" sz="1800" dirty="0">
                <a:latin typeface="Calibri" pitchFamily="34" charset="0"/>
                <a:cs typeface="Calibri" pitchFamily="34" charset="0"/>
              </a:rPr>
              <a:t>to 10 years of network life-time</a:t>
            </a:r>
          </a:p>
          <a:p>
            <a:pPr algn="l">
              <a:buFontTx/>
              <a:buChar char="•"/>
            </a:pPr>
            <a:r>
              <a:rPr lang="en-US" sz="1800" dirty="0">
                <a:latin typeface="Calibri" pitchFamily="34" charset="0"/>
                <a:cs typeface="Calibri" pitchFamily="34" charset="0"/>
              </a:rPr>
              <a:t> Mean energy consumption: 0.066 </a:t>
            </a:r>
            <a:r>
              <a:rPr lang="en-US" sz="1800" dirty="0" err="1">
                <a:latin typeface="Calibri" pitchFamily="34" charset="0"/>
                <a:cs typeface="Calibri" pitchFamily="34" charset="0"/>
              </a:rPr>
              <a:t>mW</a:t>
            </a:r>
            <a:endParaRPr lang="en-US" sz="1800" dirty="0">
              <a:latin typeface="Calibri" pitchFamily="34" charset="0"/>
              <a:cs typeface="Calibri" pitchFamily="34" charset="0"/>
            </a:endParaRPr>
          </a:p>
          <a:p>
            <a:pPr algn="l">
              <a:buFontTx/>
              <a:buChar char="•"/>
            </a:pPr>
            <a:r>
              <a:rPr lang="en-US" sz="1800" dirty="0">
                <a:latin typeface="Calibri" pitchFamily="34" charset="0"/>
                <a:cs typeface="Calibri" pitchFamily="34" charset="0"/>
              </a:rPr>
              <a:t> Operational network in use </a:t>
            </a:r>
            <a:r>
              <a:rPr lang="en-US" sz="1800" dirty="0" smtClean="0">
                <a:latin typeface="Calibri" pitchFamily="34" charset="0"/>
                <a:cs typeface="Calibri" pitchFamily="34" charset="0"/>
              </a:rPr>
              <a:t>&gt; 3 years</a:t>
            </a:r>
          </a:p>
          <a:p>
            <a:pPr algn="l">
              <a:buFontTx/>
              <a:buChar char="•"/>
            </a:pPr>
            <a:r>
              <a:rPr lang="en-US" sz="1800" dirty="0" smtClean="0">
                <a:latin typeface="Calibri" pitchFamily="34" charset="0"/>
                <a:cs typeface="Calibri" pitchFamily="34" charset="0"/>
              </a:rPr>
              <a:t> High availability, reliability (99.999%)</a:t>
            </a:r>
            <a:endParaRPr lang="en-US" sz="1800" dirty="0">
              <a:latin typeface="Calibri" pitchFamily="34" charset="0"/>
              <a:cs typeface="Calibri" pitchFamily="34" charset="0"/>
            </a:endParaRPr>
          </a:p>
          <a:p>
            <a:pPr algn="l">
              <a:buClr>
                <a:schemeClr val="bg1"/>
              </a:buClr>
            </a:pPr>
            <a:endParaRPr lang="de-CH" sz="1800" dirty="0">
              <a:latin typeface="Calibri" pitchFamily="34" charset="0"/>
              <a:cs typeface="Calibri" pitchFamily="34" charset="0"/>
            </a:endParaRPr>
          </a:p>
        </p:txBody>
      </p:sp>
      <p:sp>
        <p:nvSpPr>
          <p:cNvPr id="7" name="TextBox 6"/>
          <p:cNvSpPr txBox="1"/>
          <p:nvPr/>
        </p:nvSpPr>
        <p:spPr>
          <a:xfrm>
            <a:off x="4929494" y="2602469"/>
            <a:ext cx="2342309" cy="338554"/>
          </a:xfrm>
          <a:prstGeom prst="rect">
            <a:avLst/>
          </a:prstGeom>
          <a:noFill/>
        </p:spPr>
        <p:txBody>
          <a:bodyPr wrap="none" rtlCol="0">
            <a:spAutoFit/>
          </a:bodyPr>
          <a:lstStyle/>
          <a:p>
            <a:r>
              <a:rPr lang="en-US" sz="1600" dirty="0" smtClean="0"/>
              <a:t>[Burri et al., IPSN 2007]</a:t>
            </a:r>
            <a:endParaRPr lang="en-US" sz="16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Is Dozer a theory-meets-practice success story?</a:t>
            </a:r>
            <a:endParaRPr lang="en-US" dirty="0"/>
          </a:p>
        </p:txBody>
      </p:sp>
      <p:sp>
        <p:nvSpPr>
          <p:cNvPr id="3" name="Content Placeholder 2"/>
          <p:cNvSpPr>
            <a:spLocks noGrp="1"/>
          </p:cNvSpPr>
          <p:nvPr>
            <p:ph idx="1"/>
          </p:nvPr>
        </p:nvSpPr>
        <p:spPr/>
        <p:txBody>
          <a:bodyPr/>
          <a:lstStyle/>
          <a:p>
            <a:endParaRPr lang="en-GB" dirty="0" smtClean="0"/>
          </a:p>
          <a:p>
            <a:r>
              <a:rPr lang="en-GB" dirty="0" smtClean="0">
                <a:solidFill>
                  <a:srgbClr val="FF0000"/>
                </a:solidFill>
              </a:rPr>
              <a:t>Good</a:t>
            </a:r>
            <a:r>
              <a:rPr lang="en-GB" dirty="0" smtClean="0"/>
              <a:t> news</a:t>
            </a:r>
          </a:p>
          <a:p>
            <a:pPr lvl="1"/>
            <a:r>
              <a:rPr lang="en-GB" dirty="0" smtClean="0"/>
              <a:t>Theory people can develop good systems!</a:t>
            </a:r>
            <a:endParaRPr lang="en-US" dirty="0" smtClean="0"/>
          </a:p>
          <a:p>
            <a:pPr lvl="1"/>
            <a:r>
              <a:rPr lang="en-US" dirty="0" smtClean="0"/>
              <a:t>Sensor network (systems) people write that Dozer is one of the “best sensor network systems papers”, or: “In some sense this is the first paper I'd give someone working on communication in sensor nets, since it nails down how to do it right.” </a:t>
            </a:r>
            <a:endParaRPr lang="en-GB" dirty="0" smtClean="0"/>
          </a:p>
          <a:p>
            <a:pPr>
              <a:buNone/>
            </a:pPr>
            <a:endParaRPr lang="en-GB" dirty="0" smtClean="0"/>
          </a:p>
          <a:p>
            <a:r>
              <a:rPr lang="en-GB" dirty="0" smtClean="0">
                <a:solidFill>
                  <a:srgbClr val="FF0000"/>
                </a:solidFill>
              </a:rPr>
              <a:t>Bad</a:t>
            </a:r>
            <a:r>
              <a:rPr lang="en-GB" dirty="0" smtClean="0"/>
              <a:t> news: Dozer does not have an awful lot of theory inside</a:t>
            </a:r>
          </a:p>
          <a:p>
            <a:r>
              <a:rPr lang="en-GB" dirty="0" smtClean="0">
                <a:solidFill>
                  <a:srgbClr val="FF0000"/>
                </a:solidFill>
              </a:rPr>
              <a:t>Ugly</a:t>
            </a:r>
            <a:r>
              <a:rPr lang="en-GB" dirty="0" smtClean="0"/>
              <a:t> news: Dozer v2 has even less theory than Dozer v1</a:t>
            </a:r>
          </a:p>
          <a:p>
            <a:r>
              <a:rPr lang="en-GB" dirty="0" smtClean="0">
                <a:solidFill>
                  <a:srgbClr val="FF0000"/>
                </a:solidFill>
              </a:rPr>
              <a:t>Hope</a:t>
            </a:r>
            <a:r>
              <a:rPr lang="en-GB" dirty="0" smtClean="0"/>
              <a:t>:</a:t>
            </a:r>
            <a:r>
              <a:rPr lang="en-GB" dirty="0" smtClean="0">
                <a:solidFill>
                  <a:srgbClr val="FF0000"/>
                </a:solidFill>
              </a:rPr>
              <a:t> </a:t>
            </a:r>
            <a:r>
              <a:rPr lang="en-GB" dirty="0" smtClean="0"/>
              <a:t>Still subliminal theory ideas in Dozer?</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2648" name="Picture 136" descr="tinynode copy"/>
          <p:cNvPicPr>
            <a:picLocks noChangeAspect="1" noChangeArrowheads="1"/>
          </p:cNvPicPr>
          <p:nvPr/>
        </p:nvPicPr>
        <p:blipFill>
          <a:blip r:embed="rId3" cstate="print"/>
          <a:srcRect/>
          <a:stretch>
            <a:fillRect/>
          </a:stretch>
        </p:blipFill>
        <p:spPr bwMode="auto">
          <a:xfrm>
            <a:off x="5219700" y="1746250"/>
            <a:ext cx="1762125" cy="2368550"/>
          </a:xfrm>
          <a:prstGeom prst="rect">
            <a:avLst/>
          </a:prstGeom>
          <a:noFill/>
        </p:spPr>
      </p:pic>
      <p:sp>
        <p:nvSpPr>
          <p:cNvPr id="192514" name="Rectangle 2"/>
          <p:cNvSpPr>
            <a:spLocks noGrp="1" noChangeArrowheads="1"/>
          </p:cNvSpPr>
          <p:nvPr>
            <p:ph type="title"/>
          </p:nvPr>
        </p:nvSpPr>
        <p:spPr/>
        <p:txBody>
          <a:bodyPr/>
          <a:lstStyle/>
          <a:p>
            <a:r>
              <a:rPr lang="en-US"/>
              <a:t>Energy-Efficient Protocol Design</a:t>
            </a:r>
          </a:p>
        </p:txBody>
      </p:sp>
      <p:sp>
        <p:nvSpPr>
          <p:cNvPr id="192515" name="Rectangle 3"/>
          <p:cNvSpPr>
            <a:spLocks noGrp="1" noChangeArrowheads="1"/>
          </p:cNvSpPr>
          <p:nvPr>
            <p:ph idx="1"/>
          </p:nvPr>
        </p:nvSpPr>
        <p:spPr/>
        <p:txBody>
          <a:bodyPr/>
          <a:lstStyle/>
          <a:p>
            <a:endParaRPr lang="en-US" sz="1800"/>
          </a:p>
          <a:p>
            <a:r>
              <a:rPr lang="en-US"/>
              <a:t>Communication subsystem is the main energy consumer</a:t>
            </a:r>
          </a:p>
          <a:p>
            <a:pPr lvl="1"/>
            <a:r>
              <a:rPr lang="en-US"/>
              <a:t>Power down radio as much as possible</a:t>
            </a:r>
          </a:p>
          <a:p>
            <a:endParaRPr lang="en-US"/>
          </a:p>
          <a:p>
            <a:endParaRPr lang="en-US"/>
          </a:p>
          <a:p>
            <a:endParaRPr lang="en-US"/>
          </a:p>
          <a:p>
            <a:endParaRPr lang="en-US"/>
          </a:p>
          <a:p>
            <a:endParaRPr lang="en-US" sz="1200"/>
          </a:p>
          <a:p>
            <a:r>
              <a:rPr lang="en-US"/>
              <a:t>Issue is tackled at various layers</a:t>
            </a:r>
          </a:p>
          <a:p>
            <a:pPr lvl="1"/>
            <a:r>
              <a:rPr lang="en-US"/>
              <a:t>MAC </a:t>
            </a:r>
          </a:p>
          <a:p>
            <a:pPr lvl="1"/>
            <a:r>
              <a:rPr lang="en-US"/>
              <a:t>Topology control / clustering</a:t>
            </a:r>
          </a:p>
          <a:p>
            <a:pPr lvl="1"/>
            <a:r>
              <a:rPr lang="en-US"/>
              <a:t>Routing</a:t>
            </a:r>
          </a:p>
        </p:txBody>
      </p:sp>
      <p:graphicFrame>
        <p:nvGraphicFramePr>
          <p:cNvPr id="192655" name="Group 143"/>
          <p:cNvGraphicFramePr>
            <a:graphicFrameLocks noGrp="1"/>
          </p:cNvGraphicFramePr>
          <p:nvPr/>
        </p:nvGraphicFramePr>
        <p:xfrm>
          <a:off x="1409700" y="2276475"/>
          <a:ext cx="2855913" cy="777240"/>
        </p:xfrm>
        <a:graphic>
          <a:graphicData uri="http://schemas.openxmlformats.org/drawingml/2006/table">
            <a:tbl>
              <a:tblPr/>
              <a:tblGrid>
                <a:gridCol w="1412875"/>
                <a:gridCol w="1443038"/>
              </a:tblGrid>
              <a:tr h="204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smtClean="0">
                          <a:ln>
                            <a:noFill/>
                          </a:ln>
                          <a:solidFill>
                            <a:schemeClr val="bg1"/>
                          </a:solidFill>
                          <a:effectLst/>
                          <a:latin typeface="Arial" charset="0"/>
                        </a:rPr>
                        <a:t>TinyNode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E3A8A"/>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smtClean="0">
                          <a:ln>
                            <a:noFill/>
                          </a:ln>
                          <a:solidFill>
                            <a:srgbClr val="000000"/>
                          </a:solidFill>
                          <a:effectLst/>
                          <a:latin typeface="Arial" charset="0"/>
                        </a:rPr>
                        <a:t>Power Consumption</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A80F0"/>
                    </a:solidFill>
                  </a:tcPr>
                </a:tc>
              </a:tr>
              <a:tr h="2063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smtClean="0">
                          <a:ln>
                            <a:noFill/>
                          </a:ln>
                          <a:solidFill>
                            <a:srgbClr val="000000"/>
                          </a:solidFill>
                          <a:effectLst/>
                          <a:latin typeface="Arial" charset="0"/>
                        </a:rPr>
                        <a:t>uC sleep, radio off</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A80F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smtClean="0">
                          <a:ln>
                            <a:noFill/>
                          </a:ln>
                          <a:solidFill>
                            <a:srgbClr val="000000"/>
                          </a:solidFill>
                          <a:effectLst/>
                          <a:latin typeface="Arial" charset="0"/>
                        </a:rPr>
                        <a:t>0.015 mW</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04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smtClean="0">
                          <a:ln>
                            <a:noFill/>
                          </a:ln>
                          <a:solidFill>
                            <a:srgbClr val="000000"/>
                          </a:solidFill>
                          <a:effectLst/>
                          <a:latin typeface="Arial" charset="0"/>
                        </a:rPr>
                        <a:t>Radio idle, RX, TX</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A80F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smtClean="0">
                          <a:ln>
                            <a:noFill/>
                          </a:ln>
                          <a:solidFill>
                            <a:srgbClr val="000000"/>
                          </a:solidFill>
                          <a:effectLst/>
                          <a:latin typeface="Arial" charset="0"/>
                        </a:rPr>
                        <a:t>30 – 40 mW</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pSp>
        <p:nvGrpSpPr>
          <p:cNvPr id="2" name="Group 147"/>
          <p:cNvGrpSpPr>
            <a:grpSpLocks/>
          </p:cNvGrpSpPr>
          <p:nvPr/>
        </p:nvGrpSpPr>
        <p:grpSpPr bwMode="auto">
          <a:xfrm>
            <a:off x="1989138" y="5097463"/>
            <a:ext cx="5059362" cy="701675"/>
            <a:chOff x="1523" y="3319"/>
            <a:chExt cx="3187" cy="442"/>
          </a:xfrm>
        </p:grpSpPr>
        <p:sp>
          <p:nvSpPr>
            <p:cNvPr id="192657" name="Text Box 145"/>
            <p:cNvSpPr txBox="1">
              <a:spLocks noChangeArrowheads="1"/>
            </p:cNvSpPr>
            <p:nvPr/>
          </p:nvSpPr>
          <p:spPr bwMode="auto">
            <a:xfrm>
              <a:off x="1708" y="3319"/>
              <a:ext cx="3002" cy="442"/>
            </a:xfrm>
            <a:prstGeom prst="rect">
              <a:avLst/>
            </a:prstGeom>
            <a:noFill/>
            <a:ln w="9525">
              <a:noFill/>
              <a:miter lim="800000"/>
              <a:headEnd/>
              <a:tailEnd/>
            </a:ln>
            <a:effectLst/>
          </p:spPr>
          <p:txBody>
            <a:bodyPr wrap="none">
              <a:spAutoFit/>
            </a:bodyPr>
            <a:lstStyle/>
            <a:p>
              <a:r>
                <a:rPr lang="en-US" sz="2000" dirty="0">
                  <a:solidFill>
                    <a:srgbClr val="0C469C"/>
                  </a:solidFill>
                </a:rPr>
                <a:t>Orchestration of the whole network stack</a:t>
              </a:r>
            </a:p>
            <a:p>
              <a:r>
                <a:rPr lang="en-US" sz="2000" dirty="0">
                  <a:solidFill>
                    <a:srgbClr val="0C469C"/>
                  </a:solidFill>
                </a:rPr>
                <a:t>to achieve duty cycles of </a:t>
              </a:r>
              <a:r>
                <a:rPr lang="en-US" sz="2000" dirty="0" smtClean="0">
                  <a:solidFill>
                    <a:srgbClr val="0C469C"/>
                  </a:solidFill>
                </a:rPr>
                <a:t>~ 0.1</a:t>
              </a:r>
              <a:r>
                <a:rPr lang="en-US" sz="2000" dirty="0">
                  <a:solidFill>
                    <a:srgbClr val="0C469C"/>
                  </a:solidFill>
                  <a:cs typeface="Arial" charset="0"/>
                </a:rPr>
                <a:t>%</a:t>
              </a:r>
            </a:p>
          </p:txBody>
        </p:sp>
        <p:sp>
          <p:nvSpPr>
            <p:cNvPr id="192658" name="AutoShape 146"/>
            <p:cNvSpPr>
              <a:spLocks noChangeArrowheads="1"/>
            </p:cNvSpPr>
            <p:nvPr/>
          </p:nvSpPr>
          <p:spPr bwMode="auto">
            <a:xfrm>
              <a:off x="1523" y="3368"/>
              <a:ext cx="185" cy="143"/>
            </a:xfrm>
            <a:prstGeom prst="rightArrow">
              <a:avLst>
                <a:gd name="adj1" fmla="val 41259"/>
                <a:gd name="adj2" fmla="val 48951"/>
              </a:avLst>
            </a:prstGeom>
            <a:solidFill>
              <a:srgbClr val="0C469C"/>
            </a:solidFill>
            <a:ln w="9525">
              <a:solidFill>
                <a:srgbClr val="0C469C"/>
              </a:solidFill>
              <a:miter lim="800000"/>
              <a:headEnd/>
              <a:tailEnd/>
            </a:ln>
            <a:effectLst/>
          </p:spPr>
          <p:txBody>
            <a:bodyPr wrap="none" anchor="ctr"/>
            <a:lstStyle/>
            <a:p>
              <a:pPr algn="ctr"/>
              <a:endParaRPr lang="en-US">
                <a:solidFill>
                  <a:srgbClr val="0C469C"/>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2"/>
          <p:cNvGrpSpPr>
            <a:grpSpLocks/>
          </p:cNvGrpSpPr>
          <p:nvPr/>
        </p:nvGrpSpPr>
        <p:grpSpPr bwMode="auto">
          <a:xfrm>
            <a:off x="1674276" y="5420796"/>
            <a:ext cx="1643063" cy="625475"/>
            <a:chOff x="1172" y="3212"/>
            <a:chExt cx="1035" cy="394"/>
          </a:xfrm>
        </p:grpSpPr>
        <p:sp>
          <p:nvSpPr>
            <p:cNvPr id="231444" name="Rectangle 20"/>
            <p:cNvSpPr>
              <a:spLocks noChangeArrowheads="1"/>
            </p:cNvSpPr>
            <p:nvPr/>
          </p:nvSpPr>
          <p:spPr bwMode="auto">
            <a:xfrm>
              <a:off x="1176" y="3212"/>
              <a:ext cx="1026" cy="394"/>
            </a:xfrm>
            <a:prstGeom prst="rect">
              <a:avLst/>
            </a:prstGeom>
            <a:solidFill>
              <a:srgbClr val="0C469C"/>
            </a:solidFill>
            <a:ln w="9525">
              <a:solidFill>
                <a:srgbClr val="0C469C"/>
              </a:solidFill>
              <a:miter lim="800000"/>
              <a:headEnd/>
              <a:tailEnd/>
            </a:ln>
            <a:effectLst/>
          </p:spPr>
          <p:txBody>
            <a:bodyPr vert="eaVert" wrap="none" anchor="ctr"/>
            <a:lstStyle/>
            <a:p>
              <a:pPr algn="ctr"/>
              <a:endParaRPr lang="en-US" sz="1200"/>
            </a:p>
          </p:txBody>
        </p:sp>
        <p:sp>
          <p:nvSpPr>
            <p:cNvPr id="231452" name="Text Box 28"/>
            <p:cNvSpPr txBox="1">
              <a:spLocks noChangeArrowheads="1"/>
            </p:cNvSpPr>
            <p:nvPr/>
          </p:nvSpPr>
          <p:spPr bwMode="auto">
            <a:xfrm>
              <a:off x="1172" y="3295"/>
              <a:ext cx="1035" cy="192"/>
            </a:xfrm>
            <a:prstGeom prst="rect">
              <a:avLst/>
            </a:prstGeom>
            <a:noFill/>
            <a:ln w="9525">
              <a:noFill/>
              <a:miter lim="800000"/>
              <a:headEnd/>
              <a:tailEnd/>
            </a:ln>
            <a:effectLst/>
          </p:spPr>
          <p:txBody>
            <a:bodyPr wrap="none">
              <a:spAutoFit/>
            </a:bodyPr>
            <a:lstStyle/>
            <a:p>
              <a:r>
                <a:rPr lang="en-US" sz="1400">
                  <a:solidFill>
                    <a:schemeClr val="bg1"/>
                  </a:solidFill>
                </a:rPr>
                <a:t>contention window</a:t>
              </a:r>
            </a:p>
          </p:txBody>
        </p:sp>
      </p:grpSp>
      <p:sp>
        <p:nvSpPr>
          <p:cNvPr id="231426" name="Rectangle 2"/>
          <p:cNvSpPr>
            <a:spLocks noGrp="1" noChangeArrowheads="1"/>
          </p:cNvSpPr>
          <p:nvPr>
            <p:ph type="title"/>
          </p:nvPr>
        </p:nvSpPr>
        <p:spPr/>
        <p:txBody>
          <a:bodyPr/>
          <a:lstStyle/>
          <a:p>
            <a:r>
              <a:rPr lang="en-US"/>
              <a:t>Dozer System</a:t>
            </a:r>
          </a:p>
        </p:txBody>
      </p:sp>
      <p:sp>
        <p:nvSpPr>
          <p:cNvPr id="231427" name="Rectangle 3"/>
          <p:cNvSpPr>
            <a:spLocks noGrp="1" noChangeArrowheads="1"/>
          </p:cNvSpPr>
          <p:nvPr>
            <p:ph idx="1"/>
          </p:nvPr>
        </p:nvSpPr>
        <p:spPr/>
        <p:txBody>
          <a:bodyPr/>
          <a:lstStyle/>
          <a:p>
            <a:endParaRPr lang="en-US" sz="1800" dirty="0"/>
          </a:p>
          <a:p>
            <a:r>
              <a:rPr lang="en-US" dirty="0"/>
              <a:t>Tree based routing towards data sink</a:t>
            </a:r>
          </a:p>
          <a:p>
            <a:pPr lvl="1"/>
            <a:r>
              <a:rPr lang="en-US" dirty="0"/>
              <a:t>No energy wastage due to multiple paths</a:t>
            </a:r>
          </a:p>
          <a:p>
            <a:pPr lvl="1"/>
            <a:r>
              <a:rPr lang="en-US" dirty="0"/>
              <a:t>Current strategy: SPT</a:t>
            </a:r>
          </a:p>
          <a:p>
            <a:pPr lvl="2"/>
            <a:endParaRPr lang="en-US" dirty="0"/>
          </a:p>
          <a:p>
            <a:r>
              <a:rPr lang="en-US" dirty="0"/>
              <a:t>TDMA based link scheduling</a:t>
            </a:r>
          </a:p>
          <a:p>
            <a:pPr lvl="1"/>
            <a:r>
              <a:rPr lang="en-US" dirty="0"/>
              <a:t>Each node has two independent schedules </a:t>
            </a:r>
          </a:p>
          <a:p>
            <a:pPr lvl="1"/>
            <a:r>
              <a:rPr lang="en-US" dirty="0"/>
              <a:t>No global time synchronization</a:t>
            </a:r>
          </a:p>
          <a:p>
            <a:pPr lvl="2"/>
            <a:endParaRPr lang="en-US" dirty="0"/>
          </a:p>
          <a:p>
            <a:r>
              <a:rPr lang="en-US" dirty="0"/>
              <a:t>The parent initiates each TDMA round with a beacon</a:t>
            </a:r>
          </a:p>
          <a:p>
            <a:pPr lvl="1"/>
            <a:r>
              <a:rPr lang="en-US" dirty="0"/>
              <a:t>Enables integration of disconnected nodes</a:t>
            </a:r>
          </a:p>
          <a:p>
            <a:pPr lvl="1"/>
            <a:r>
              <a:rPr lang="en-US" dirty="0"/>
              <a:t>Children tune in to their parent’s schedule</a:t>
            </a:r>
          </a:p>
        </p:txBody>
      </p:sp>
      <p:pic>
        <p:nvPicPr>
          <p:cNvPr id="231438" name="Picture 14" descr="j0408981"/>
          <p:cNvPicPr>
            <a:picLocks noChangeAspect="1" noChangeArrowheads="1"/>
          </p:cNvPicPr>
          <p:nvPr/>
        </p:nvPicPr>
        <p:blipFill>
          <a:blip r:embed="rId3" cstate="print"/>
          <a:srcRect/>
          <a:stretch>
            <a:fillRect/>
          </a:stretch>
        </p:blipFill>
        <p:spPr bwMode="auto">
          <a:xfrm>
            <a:off x="6229350" y="2524125"/>
            <a:ext cx="1511300" cy="1004888"/>
          </a:xfrm>
          <a:prstGeom prst="rect">
            <a:avLst/>
          </a:prstGeom>
          <a:noFill/>
        </p:spPr>
      </p:pic>
      <p:sp>
        <p:nvSpPr>
          <p:cNvPr id="231439" name="Rectangle 15"/>
          <p:cNvSpPr>
            <a:spLocks noChangeArrowheads="1"/>
          </p:cNvSpPr>
          <p:nvPr/>
        </p:nvSpPr>
        <p:spPr bwMode="auto">
          <a:xfrm>
            <a:off x="1280576" y="5420796"/>
            <a:ext cx="352425" cy="625475"/>
          </a:xfrm>
          <a:prstGeom prst="rect">
            <a:avLst/>
          </a:prstGeom>
          <a:solidFill>
            <a:srgbClr val="A01608"/>
          </a:solidFill>
          <a:ln w="9525">
            <a:solidFill>
              <a:srgbClr val="A01608"/>
            </a:solidFill>
            <a:miter lim="800000"/>
            <a:headEnd/>
            <a:tailEnd/>
          </a:ln>
          <a:effectLst/>
        </p:spPr>
        <p:txBody>
          <a:bodyPr vert="eaVert" wrap="none" anchor="ctr"/>
          <a:lstStyle/>
          <a:p>
            <a:pPr algn="ctr"/>
            <a:endParaRPr lang="en-US" sz="1200"/>
          </a:p>
        </p:txBody>
      </p:sp>
      <p:sp>
        <p:nvSpPr>
          <p:cNvPr id="231440" name="Text Box 16"/>
          <p:cNvSpPr txBox="1">
            <a:spLocks noChangeArrowheads="1"/>
          </p:cNvSpPr>
          <p:nvPr/>
        </p:nvSpPr>
        <p:spPr bwMode="auto">
          <a:xfrm>
            <a:off x="6522501" y="6078021"/>
            <a:ext cx="568325" cy="336550"/>
          </a:xfrm>
          <a:prstGeom prst="rect">
            <a:avLst/>
          </a:prstGeom>
          <a:noFill/>
          <a:ln w="9525">
            <a:noFill/>
            <a:miter lim="800000"/>
            <a:headEnd/>
            <a:tailEnd/>
          </a:ln>
          <a:effectLst/>
        </p:spPr>
        <p:txBody>
          <a:bodyPr wrap="none">
            <a:spAutoFit/>
          </a:bodyPr>
          <a:lstStyle/>
          <a:p>
            <a:r>
              <a:rPr lang="en-US" sz="1600"/>
              <a:t>time</a:t>
            </a:r>
          </a:p>
        </p:txBody>
      </p:sp>
      <p:sp>
        <p:nvSpPr>
          <p:cNvPr id="231441" name="Rectangle 17"/>
          <p:cNvSpPr>
            <a:spLocks noChangeArrowheads="1"/>
          </p:cNvSpPr>
          <p:nvPr/>
        </p:nvSpPr>
        <p:spPr bwMode="auto">
          <a:xfrm>
            <a:off x="5838289" y="5420796"/>
            <a:ext cx="352425" cy="625475"/>
          </a:xfrm>
          <a:prstGeom prst="rect">
            <a:avLst/>
          </a:prstGeom>
          <a:solidFill>
            <a:srgbClr val="A01608"/>
          </a:solidFill>
          <a:ln w="9525">
            <a:solidFill>
              <a:srgbClr val="A01608"/>
            </a:solidFill>
            <a:miter lim="800000"/>
            <a:headEnd/>
            <a:tailEnd/>
          </a:ln>
          <a:effectLst/>
        </p:spPr>
        <p:txBody>
          <a:bodyPr vert="eaVert" wrap="none" anchor="ctr"/>
          <a:lstStyle/>
          <a:p>
            <a:pPr algn="ctr"/>
            <a:endParaRPr lang="en-US" sz="1200"/>
          </a:p>
        </p:txBody>
      </p:sp>
      <p:sp>
        <p:nvSpPr>
          <p:cNvPr id="231442" name="Line 18"/>
          <p:cNvSpPr>
            <a:spLocks noChangeShapeType="1"/>
          </p:cNvSpPr>
          <p:nvPr/>
        </p:nvSpPr>
        <p:spPr bwMode="auto">
          <a:xfrm>
            <a:off x="5347751" y="6055796"/>
            <a:ext cx="1428750" cy="0"/>
          </a:xfrm>
          <a:prstGeom prst="line">
            <a:avLst/>
          </a:prstGeom>
          <a:noFill/>
          <a:ln w="19050">
            <a:solidFill>
              <a:schemeClr val="tx1"/>
            </a:solidFill>
            <a:round/>
            <a:headEnd/>
            <a:tailEnd type="triangle" w="med" len="lg"/>
          </a:ln>
          <a:effectLst/>
        </p:spPr>
        <p:txBody>
          <a:bodyPr/>
          <a:lstStyle/>
          <a:p>
            <a:endParaRPr lang="en-US"/>
          </a:p>
        </p:txBody>
      </p:sp>
      <p:sp>
        <p:nvSpPr>
          <p:cNvPr id="231443" name="Rectangle 19"/>
          <p:cNvSpPr>
            <a:spLocks noChangeArrowheads="1"/>
          </p:cNvSpPr>
          <p:nvPr/>
        </p:nvSpPr>
        <p:spPr bwMode="auto">
          <a:xfrm>
            <a:off x="1680626" y="5420796"/>
            <a:ext cx="66675" cy="625475"/>
          </a:xfrm>
          <a:prstGeom prst="rect">
            <a:avLst/>
          </a:prstGeom>
          <a:solidFill>
            <a:srgbClr val="FD9D93"/>
          </a:solidFill>
          <a:ln w="9525">
            <a:solidFill>
              <a:srgbClr val="FD9D93"/>
            </a:solidFill>
            <a:miter lim="800000"/>
            <a:headEnd/>
            <a:tailEnd/>
          </a:ln>
          <a:effectLst/>
        </p:spPr>
        <p:txBody>
          <a:bodyPr vert="eaVert" wrap="none" anchor="ctr"/>
          <a:lstStyle/>
          <a:p>
            <a:pPr algn="ctr"/>
            <a:endParaRPr lang="en-US" sz="1200"/>
          </a:p>
        </p:txBody>
      </p:sp>
      <p:sp>
        <p:nvSpPr>
          <p:cNvPr id="231446" name="Line 22"/>
          <p:cNvSpPr>
            <a:spLocks noChangeShapeType="1"/>
          </p:cNvSpPr>
          <p:nvPr/>
        </p:nvSpPr>
        <p:spPr bwMode="auto">
          <a:xfrm flipH="1">
            <a:off x="4861976" y="6055796"/>
            <a:ext cx="571500" cy="0"/>
          </a:xfrm>
          <a:prstGeom prst="line">
            <a:avLst/>
          </a:prstGeom>
          <a:noFill/>
          <a:ln w="19050">
            <a:solidFill>
              <a:schemeClr val="tx1"/>
            </a:solidFill>
            <a:prstDash val="dash"/>
            <a:round/>
            <a:headEnd/>
            <a:tailEnd/>
          </a:ln>
          <a:effectLst/>
        </p:spPr>
        <p:txBody>
          <a:bodyPr/>
          <a:lstStyle/>
          <a:p>
            <a:endParaRPr lang="en-US"/>
          </a:p>
        </p:txBody>
      </p:sp>
      <p:sp>
        <p:nvSpPr>
          <p:cNvPr id="231447" name="Text Box 23"/>
          <p:cNvSpPr txBox="1">
            <a:spLocks noChangeArrowheads="1"/>
          </p:cNvSpPr>
          <p:nvPr/>
        </p:nvSpPr>
        <p:spPr bwMode="auto">
          <a:xfrm rot="27000000">
            <a:off x="1098013" y="5582722"/>
            <a:ext cx="765175" cy="304800"/>
          </a:xfrm>
          <a:prstGeom prst="rect">
            <a:avLst/>
          </a:prstGeom>
          <a:noFill/>
          <a:ln w="9525">
            <a:noFill/>
            <a:miter lim="800000"/>
            <a:headEnd/>
            <a:tailEnd/>
          </a:ln>
          <a:effectLst/>
        </p:spPr>
        <p:txBody>
          <a:bodyPr wrap="none">
            <a:spAutoFit/>
          </a:bodyPr>
          <a:lstStyle/>
          <a:p>
            <a:r>
              <a:rPr lang="en-US" sz="1400">
                <a:solidFill>
                  <a:schemeClr val="bg1"/>
                </a:solidFill>
              </a:rPr>
              <a:t>beacon</a:t>
            </a:r>
          </a:p>
        </p:txBody>
      </p:sp>
      <p:sp>
        <p:nvSpPr>
          <p:cNvPr id="231451" name="Text Box 27"/>
          <p:cNvSpPr txBox="1">
            <a:spLocks noChangeArrowheads="1"/>
          </p:cNvSpPr>
          <p:nvPr/>
        </p:nvSpPr>
        <p:spPr bwMode="auto">
          <a:xfrm rot="27000000">
            <a:off x="5650963" y="5582722"/>
            <a:ext cx="765175" cy="304800"/>
          </a:xfrm>
          <a:prstGeom prst="rect">
            <a:avLst/>
          </a:prstGeom>
          <a:noFill/>
          <a:ln w="9525">
            <a:noFill/>
            <a:miter lim="800000"/>
            <a:headEnd/>
            <a:tailEnd/>
          </a:ln>
          <a:effectLst/>
        </p:spPr>
        <p:txBody>
          <a:bodyPr wrap="none">
            <a:spAutoFit/>
          </a:bodyPr>
          <a:lstStyle/>
          <a:p>
            <a:r>
              <a:rPr lang="en-US" sz="1400">
                <a:solidFill>
                  <a:schemeClr val="bg1"/>
                </a:solidFill>
              </a:rPr>
              <a:t>beacon</a:t>
            </a:r>
          </a:p>
        </p:txBody>
      </p:sp>
      <p:sp>
        <p:nvSpPr>
          <p:cNvPr id="231445" name="Line 21"/>
          <p:cNvSpPr>
            <a:spLocks noChangeShapeType="1"/>
          </p:cNvSpPr>
          <p:nvPr/>
        </p:nvSpPr>
        <p:spPr bwMode="auto">
          <a:xfrm>
            <a:off x="947201" y="6055796"/>
            <a:ext cx="3924300" cy="0"/>
          </a:xfrm>
          <a:prstGeom prst="line">
            <a:avLst/>
          </a:prstGeom>
          <a:noFill/>
          <a:ln w="19050">
            <a:solidFill>
              <a:schemeClr val="tx1"/>
            </a:solidFill>
            <a:round/>
            <a:headEnd/>
            <a:tailEnd/>
          </a:ln>
          <a:effectLst/>
        </p:spPr>
        <p:txBody>
          <a:bodyPr/>
          <a:lstStyle/>
          <a:p>
            <a:endParaRPr lang="en-US"/>
          </a:p>
        </p:txBody>
      </p:sp>
      <p:sp>
        <p:nvSpPr>
          <p:cNvPr id="231454" name="AutoShape 30"/>
          <p:cNvSpPr>
            <a:spLocks noChangeArrowheads="1"/>
          </p:cNvSpPr>
          <p:nvPr/>
        </p:nvSpPr>
        <p:spPr bwMode="auto">
          <a:xfrm>
            <a:off x="1679039" y="4949309"/>
            <a:ext cx="1462087" cy="342900"/>
          </a:xfrm>
          <a:prstGeom prst="wedgeRectCallout">
            <a:avLst>
              <a:gd name="adj1" fmla="val -48153"/>
              <a:gd name="adj2" fmla="val 129630"/>
            </a:avLst>
          </a:prstGeom>
          <a:solidFill>
            <a:srgbClr val="6A80F0"/>
          </a:solidFill>
          <a:ln w="9525">
            <a:noFill/>
            <a:miter lim="800000"/>
            <a:headEnd/>
            <a:tailEnd/>
          </a:ln>
          <a:effectLst/>
        </p:spPr>
        <p:txBody>
          <a:bodyPr/>
          <a:lstStyle/>
          <a:p>
            <a:pPr algn="ctr"/>
            <a:r>
              <a:rPr lang="en-US" sz="1400">
                <a:solidFill>
                  <a:schemeClr val="bg1"/>
                </a:solidFill>
              </a:rPr>
              <a:t>activation</a:t>
            </a:r>
            <a:r>
              <a:rPr lang="en-US" sz="1400"/>
              <a:t> </a:t>
            </a:r>
            <a:r>
              <a:rPr lang="en-US" sz="1400">
                <a:solidFill>
                  <a:schemeClr val="bg1"/>
                </a:solidFill>
              </a:rPr>
              <a:t>frame</a:t>
            </a:r>
          </a:p>
        </p:txBody>
      </p:sp>
      <p:sp>
        <p:nvSpPr>
          <p:cNvPr id="231458" name="Text Box 34"/>
          <p:cNvSpPr txBox="1">
            <a:spLocks noChangeArrowheads="1"/>
          </p:cNvSpPr>
          <p:nvPr/>
        </p:nvSpPr>
        <p:spPr bwMode="auto">
          <a:xfrm>
            <a:off x="5899150" y="3065463"/>
            <a:ext cx="654050" cy="366712"/>
          </a:xfrm>
          <a:prstGeom prst="rect">
            <a:avLst/>
          </a:prstGeom>
          <a:noFill/>
          <a:ln w="9525">
            <a:noFill/>
            <a:miter lim="800000"/>
            <a:headEnd/>
            <a:tailEnd/>
          </a:ln>
          <a:effectLst/>
        </p:spPr>
        <p:txBody>
          <a:bodyPr wrap="none">
            <a:spAutoFit/>
          </a:bodyPr>
          <a:lstStyle/>
          <a:p>
            <a:r>
              <a:rPr lang="en-US" sz="1800">
                <a:solidFill>
                  <a:srgbClr val="0C469C"/>
                </a:solidFill>
              </a:rPr>
              <a:t>child</a:t>
            </a:r>
          </a:p>
        </p:txBody>
      </p:sp>
      <p:sp>
        <p:nvSpPr>
          <p:cNvPr id="231459" name="Text Box 35"/>
          <p:cNvSpPr txBox="1">
            <a:spLocks noChangeArrowheads="1"/>
          </p:cNvSpPr>
          <p:nvPr/>
        </p:nvSpPr>
        <p:spPr bwMode="auto">
          <a:xfrm>
            <a:off x="7486650" y="2566988"/>
            <a:ext cx="831850" cy="366712"/>
          </a:xfrm>
          <a:prstGeom prst="rect">
            <a:avLst/>
          </a:prstGeom>
          <a:noFill/>
          <a:ln w="9525">
            <a:noFill/>
            <a:miter lim="800000"/>
            <a:headEnd/>
            <a:tailEnd/>
          </a:ln>
          <a:effectLst/>
        </p:spPr>
        <p:txBody>
          <a:bodyPr wrap="none">
            <a:spAutoFit/>
          </a:bodyPr>
          <a:lstStyle/>
          <a:p>
            <a:r>
              <a:rPr lang="en-US" sz="1800">
                <a:solidFill>
                  <a:srgbClr val="0C469C"/>
                </a:solidFill>
              </a:rPr>
              <a:t>parent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0.00052 0.00069 L 0.01459 0.00069 " pathEditMode="relative" rAng="0" ptsTypes="AA">
                                      <p:cBhvr>
                                        <p:cTn id="6" dur="1000" fill="hold"/>
                                        <p:tgtEl>
                                          <p:spTgt spid="2"/>
                                        </p:tgtEl>
                                        <p:attrNameLst>
                                          <p:attrName>ppt_x</p:attrName>
                                          <p:attrName>ppt_y</p:attrName>
                                        </p:attrNameLst>
                                      </p:cBhvr>
                                      <p:rCtr x="7" y="0"/>
                                    </p:animMotion>
                                  </p:childTnLst>
                                </p:cTn>
                              </p:par>
                            </p:childTnLst>
                          </p:cTn>
                        </p:par>
                        <p:par>
                          <p:cTn id="7" fill="hold">
                            <p:stCondLst>
                              <p:cond delay="1000"/>
                            </p:stCondLst>
                            <p:childTnLst>
                              <p:par>
                                <p:cTn id="8" presetID="1" presetClass="entr" presetSubtype="0" fill="hold" grpId="0" nodeType="afterEffect">
                                  <p:stCondLst>
                                    <p:cond delay="0"/>
                                  </p:stCondLst>
                                  <p:childTnLst>
                                    <p:set>
                                      <p:cBhvr>
                                        <p:cTn id="9" dur="1" fill="hold">
                                          <p:stCondLst>
                                            <p:cond delay="0"/>
                                          </p:stCondLst>
                                        </p:cTn>
                                        <p:tgtEl>
                                          <p:spTgt spid="231443"/>
                                        </p:tgtEl>
                                        <p:attrNameLst>
                                          <p:attrName>style.visibility</p:attrName>
                                        </p:attrNameLst>
                                      </p:cBhvr>
                                      <p:to>
                                        <p:strVal val="visible"/>
                                      </p:to>
                                    </p:set>
                                  </p:childTnLst>
                                </p:cTn>
                              </p:par>
                              <p:par>
                                <p:cTn id="10" presetID="1" presetClass="entr" presetSubtype="0" fill="hold" grpId="0" nodeType="withEffect">
                                  <p:stCondLst>
                                    <p:cond delay="0"/>
                                  </p:stCondLst>
                                  <p:childTnLst>
                                    <p:set>
                                      <p:cBhvr>
                                        <p:cTn id="11" dur="1" fill="hold">
                                          <p:stCondLst>
                                            <p:cond delay="0"/>
                                          </p:stCondLst>
                                        </p:cTn>
                                        <p:tgtEl>
                                          <p:spTgt spid="2314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443" grpId="0" animBg="1"/>
      <p:bldP spid="23145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Rectangle 2"/>
          <p:cNvSpPr>
            <a:spLocks noGrp="1" noChangeArrowheads="1"/>
          </p:cNvSpPr>
          <p:nvPr>
            <p:ph type="title"/>
          </p:nvPr>
        </p:nvSpPr>
        <p:spPr/>
        <p:txBody>
          <a:bodyPr/>
          <a:lstStyle/>
          <a:p>
            <a:r>
              <a:rPr lang="en-US"/>
              <a:t>Dozer System</a:t>
            </a:r>
          </a:p>
        </p:txBody>
      </p:sp>
      <p:sp>
        <p:nvSpPr>
          <p:cNvPr id="233475" name="Rectangle 3"/>
          <p:cNvSpPr>
            <a:spLocks noGrp="1" noChangeArrowheads="1"/>
          </p:cNvSpPr>
          <p:nvPr>
            <p:ph idx="1"/>
          </p:nvPr>
        </p:nvSpPr>
        <p:spPr/>
        <p:txBody>
          <a:bodyPr/>
          <a:lstStyle/>
          <a:p>
            <a:endParaRPr lang="en-US" sz="1800" dirty="0"/>
          </a:p>
          <a:p>
            <a:r>
              <a:rPr lang="en-US" dirty="0"/>
              <a:t>Parent decides on its children data upload times</a:t>
            </a:r>
          </a:p>
          <a:p>
            <a:pPr lvl="1"/>
            <a:r>
              <a:rPr lang="en-US" dirty="0"/>
              <a:t>Each interval is divided into upload slots of equal length</a:t>
            </a:r>
          </a:p>
          <a:p>
            <a:pPr lvl="1"/>
            <a:r>
              <a:rPr lang="en-US" dirty="0"/>
              <a:t>Upon connecting each child gets its own slot</a:t>
            </a:r>
          </a:p>
          <a:p>
            <a:pPr lvl="1"/>
            <a:r>
              <a:rPr lang="en-US" dirty="0"/>
              <a:t>Data transmissions are always </a:t>
            </a:r>
            <a:r>
              <a:rPr lang="en-US" dirty="0" err="1"/>
              <a:t>ack’ed</a:t>
            </a:r>
            <a:endParaRPr lang="en-US" dirty="0"/>
          </a:p>
          <a:p>
            <a:pPr lvl="2"/>
            <a:endParaRPr lang="en-US" dirty="0"/>
          </a:p>
          <a:p>
            <a:r>
              <a:rPr lang="en-US" dirty="0"/>
              <a:t>No traditional MAC layer</a:t>
            </a:r>
          </a:p>
          <a:p>
            <a:pPr lvl="1"/>
            <a:r>
              <a:rPr lang="en-US" dirty="0"/>
              <a:t>Transmissions happen at exactly predetermined point in time </a:t>
            </a:r>
          </a:p>
          <a:p>
            <a:pPr lvl="1"/>
            <a:r>
              <a:rPr lang="en-US" dirty="0"/>
              <a:t>Collisions are explicitly accepted</a:t>
            </a:r>
          </a:p>
          <a:p>
            <a:pPr lvl="1"/>
            <a:r>
              <a:rPr lang="en-US" dirty="0"/>
              <a:t>Random jitter resolves schedule collisions</a:t>
            </a:r>
          </a:p>
          <a:p>
            <a:pPr lvl="1"/>
            <a:endParaRPr lang="en-US" dirty="0"/>
          </a:p>
          <a:p>
            <a:endParaRPr lang="en-US" dirty="0"/>
          </a:p>
        </p:txBody>
      </p:sp>
      <p:sp>
        <p:nvSpPr>
          <p:cNvPr id="233483" name="Rectangle 11"/>
          <p:cNvSpPr>
            <a:spLocks noChangeArrowheads="1"/>
          </p:cNvSpPr>
          <p:nvPr/>
        </p:nvSpPr>
        <p:spPr bwMode="auto">
          <a:xfrm>
            <a:off x="1755775" y="5455727"/>
            <a:ext cx="420688" cy="301625"/>
          </a:xfrm>
          <a:prstGeom prst="rect">
            <a:avLst/>
          </a:prstGeom>
          <a:solidFill>
            <a:srgbClr val="0C469C"/>
          </a:solidFill>
          <a:ln w="9525">
            <a:solidFill>
              <a:srgbClr val="0C469C"/>
            </a:solidFill>
            <a:miter lim="800000"/>
            <a:headEnd/>
            <a:tailEnd/>
          </a:ln>
          <a:effectLst/>
        </p:spPr>
        <p:txBody>
          <a:bodyPr vert="eaVert" wrap="none" anchor="ctr"/>
          <a:lstStyle/>
          <a:p>
            <a:pPr algn="ctr"/>
            <a:endParaRPr lang="en-US" sz="1200"/>
          </a:p>
        </p:txBody>
      </p:sp>
      <p:sp>
        <p:nvSpPr>
          <p:cNvPr id="233485" name="Rectangle 13"/>
          <p:cNvSpPr>
            <a:spLocks noChangeArrowheads="1"/>
          </p:cNvSpPr>
          <p:nvPr/>
        </p:nvSpPr>
        <p:spPr bwMode="auto">
          <a:xfrm>
            <a:off x="1473200" y="5455727"/>
            <a:ext cx="193675" cy="301625"/>
          </a:xfrm>
          <a:prstGeom prst="rect">
            <a:avLst/>
          </a:prstGeom>
          <a:solidFill>
            <a:srgbClr val="A01608"/>
          </a:solidFill>
          <a:ln w="9525">
            <a:solidFill>
              <a:srgbClr val="A01608"/>
            </a:solidFill>
            <a:miter lim="800000"/>
            <a:headEnd/>
            <a:tailEnd/>
          </a:ln>
          <a:effectLst/>
        </p:spPr>
        <p:txBody>
          <a:bodyPr vert="eaVert" wrap="none" anchor="ctr"/>
          <a:lstStyle/>
          <a:p>
            <a:pPr algn="ctr"/>
            <a:endParaRPr lang="en-US" sz="1200"/>
          </a:p>
        </p:txBody>
      </p:sp>
      <p:sp>
        <p:nvSpPr>
          <p:cNvPr id="233486" name="Text Box 14"/>
          <p:cNvSpPr txBox="1">
            <a:spLocks noChangeArrowheads="1"/>
          </p:cNvSpPr>
          <p:nvPr/>
        </p:nvSpPr>
        <p:spPr bwMode="auto">
          <a:xfrm>
            <a:off x="6715125" y="5789102"/>
            <a:ext cx="568325" cy="336550"/>
          </a:xfrm>
          <a:prstGeom prst="rect">
            <a:avLst/>
          </a:prstGeom>
          <a:noFill/>
          <a:ln w="9525">
            <a:noFill/>
            <a:miter lim="800000"/>
            <a:headEnd/>
            <a:tailEnd/>
          </a:ln>
          <a:effectLst/>
        </p:spPr>
        <p:txBody>
          <a:bodyPr wrap="none">
            <a:spAutoFit/>
          </a:bodyPr>
          <a:lstStyle/>
          <a:p>
            <a:r>
              <a:rPr lang="en-US" sz="1600"/>
              <a:t>time</a:t>
            </a:r>
          </a:p>
        </p:txBody>
      </p:sp>
      <p:sp>
        <p:nvSpPr>
          <p:cNvPr id="233488" name="Line 16"/>
          <p:cNvSpPr>
            <a:spLocks noChangeShapeType="1"/>
          </p:cNvSpPr>
          <p:nvPr/>
        </p:nvSpPr>
        <p:spPr bwMode="auto">
          <a:xfrm>
            <a:off x="4241800" y="5770052"/>
            <a:ext cx="2727325" cy="0"/>
          </a:xfrm>
          <a:prstGeom prst="line">
            <a:avLst/>
          </a:prstGeom>
          <a:noFill/>
          <a:ln w="19050">
            <a:solidFill>
              <a:schemeClr val="tx1"/>
            </a:solidFill>
            <a:round/>
            <a:headEnd/>
            <a:tailEnd type="triangle" w="med" len="lg"/>
          </a:ln>
          <a:effectLst/>
        </p:spPr>
        <p:txBody>
          <a:bodyPr/>
          <a:lstStyle/>
          <a:p>
            <a:endParaRPr lang="en-US"/>
          </a:p>
        </p:txBody>
      </p:sp>
      <p:sp>
        <p:nvSpPr>
          <p:cNvPr id="233489" name="Rectangle 17"/>
          <p:cNvSpPr>
            <a:spLocks noChangeArrowheads="1"/>
          </p:cNvSpPr>
          <p:nvPr/>
        </p:nvSpPr>
        <p:spPr bwMode="auto">
          <a:xfrm flipH="1">
            <a:off x="1687513" y="5454140"/>
            <a:ext cx="42862" cy="306387"/>
          </a:xfrm>
          <a:prstGeom prst="rect">
            <a:avLst/>
          </a:prstGeom>
          <a:solidFill>
            <a:srgbClr val="FD9D93"/>
          </a:solidFill>
          <a:ln w="9525">
            <a:solidFill>
              <a:srgbClr val="FD9D93"/>
            </a:solidFill>
            <a:miter lim="800000"/>
            <a:headEnd/>
            <a:tailEnd/>
          </a:ln>
          <a:effectLst/>
        </p:spPr>
        <p:txBody>
          <a:bodyPr vert="eaVert" wrap="none" anchor="ctr"/>
          <a:lstStyle/>
          <a:p>
            <a:pPr algn="ctr"/>
            <a:endParaRPr lang="en-US" sz="1200">
              <a:latin typeface="Times New Roman" pitchFamily="18" charset="0"/>
            </a:endParaRPr>
          </a:p>
        </p:txBody>
      </p:sp>
      <p:sp>
        <p:nvSpPr>
          <p:cNvPr id="233493" name="Line 21"/>
          <p:cNvSpPr>
            <a:spLocks noChangeShapeType="1"/>
          </p:cNvSpPr>
          <p:nvPr/>
        </p:nvSpPr>
        <p:spPr bwMode="auto">
          <a:xfrm>
            <a:off x="1139825" y="5766877"/>
            <a:ext cx="2600325" cy="1588"/>
          </a:xfrm>
          <a:prstGeom prst="line">
            <a:avLst/>
          </a:prstGeom>
          <a:noFill/>
          <a:ln w="19050">
            <a:solidFill>
              <a:schemeClr val="tx1"/>
            </a:solidFill>
            <a:round/>
            <a:headEnd/>
            <a:tailEnd/>
          </a:ln>
          <a:effectLst/>
        </p:spPr>
        <p:txBody>
          <a:bodyPr/>
          <a:lstStyle/>
          <a:p>
            <a:endParaRPr lang="en-US"/>
          </a:p>
        </p:txBody>
      </p:sp>
      <p:sp>
        <p:nvSpPr>
          <p:cNvPr id="233496" name="Rectangle 24"/>
          <p:cNvSpPr>
            <a:spLocks noChangeArrowheads="1"/>
          </p:cNvSpPr>
          <p:nvPr/>
        </p:nvSpPr>
        <p:spPr bwMode="auto">
          <a:xfrm>
            <a:off x="6069013" y="5455727"/>
            <a:ext cx="193675" cy="301625"/>
          </a:xfrm>
          <a:prstGeom prst="rect">
            <a:avLst/>
          </a:prstGeom>
          <a:solidFill>
            <a:srgbClr val="A01608"/>
          </a:solidFill>
          <a:ln w="9525">
            <a:solidFill>
              <a:srgbClr val="A01608"/>
            </a:solidFill>
            <a:miter lim="800000"/>
            <a:headEnd/>
            <a:tailEnd/>
          </a:ln>
          <a:effectLst/>
        </p:spPr>
        <p:txBody>
          <a:bodyPr vert="eaVert" wrap="none" anchor="ctr"/>
          <a:lstStyle/>
          <a:p>
            <a:pPr algn="ctr"/>
            <a:endParaRPr lang="en-US" sz="1200"/>
          </a:p>
        </p:txBody>
      </p:sp>
      <p:sp>
        <p:nvSpPr>
          <p:cNvPr id="233497" name="Rectangle 25"/>
          <p:cNvSpPr>
            <a:spLocks noChangeArrowheads="1"/>
          </p:cNvSpPr>
          <p:nvPr/>
        </p:nvSpPr>
        <p:spPr bwMode="auto">
          <a:xfrm>
            <a:off x="2473325" y="5455727"/>
            <a:ext cx="198438" cy="301625"/>
          </a:xfrm>
          <a:prstGeom prst="rect">
            <a:avLst/>
          </a:prstGeom>
          <a:solidFill>
            <a:schemeClr val="bg2"/>
          </a:solidFill>
          <a:ln w="9525">
            <a:solidFill>
              <a:schemeClr val="bg2"/>
            </a:solidFill>
            <a:miter lim="800000"/>
            <a:headEnd/>
            <a:tailEnd/>
          </a:ln>
          <a:effectLst/>
        </p:spPr>
        <p:txBody>
          <a:bodyPr vert="eaVert" wrap="none" anchor="ctr"/>
          <a:lstStyle/>
          <a:p>
            <a:pPr algn="ctr"/>
            <a:endParaRPr lang="en-US" sz="1200"/>
          </a:p>
        </p:txBody>
      </p:sp>
      <p:sp>
        <p:nvSpPr>
          <p:cNvPr id="233498" name="Rectangle 26"/>
          <p:cNvSpPr>
            <a:spLocks noChangeArrowheads="1"/>
          </p:cNvSpPr>
          <p:nvPr/>
        </p:nvSpPr>
        <p:spPr bwMode="auto">
          <a:xfrm>
            <a:off x="3286125" y="5455727"/>
            <a:ext cx="242888" cy="301625"/>
          </a:xfrm>
          <a:prstGeom prst="rect">
            <a:avLst/>
          </a:prstGeom>
          <a:solidFill>
            <a:schemeClr val="bg2"/>
          </a:solidFill>
          <a:ln w="9525">
            <a:solidFill>
              <a:schemeClr val="bg2"/>
            </a:solidFill>
            <a:miter lim="800000"/>
            <a:headEnd/>
            <a:tailEnd/>
          </a:ln>
          <a:effectLst/>
        </p:spPr>
        <p:txBody>
          <a:bodyPr vert="eaVert" wrap="none" anchor="ctr"/>
          <a:lstStyle/>
          <a:p>
            <a:pPr algn="ctr"/>
            <a:endParaRPr lang="en-US" sz="1200"/>
          </a:p>
        </p:txBody>
      </p:sp>
      <p:sp>
        <p:nvSpPr>
          <p:cNvPr id="233499" name="Rectangle 27"/>
          <p:cNvSpPr>
            <a:spLocks noChangeArrowheads="1"/>
          </p:cNvSpPr>
          <p:nvPr/>
        </p:nvSpPr>
        <p:spPr bwMode="auto">
          <a:xfrm>
            <a:off x="4467225" y="5455727"/>
            <a:ext cx="122238" cy="301625"/>
          </a:xfrm>
          <a:prstGeom prst="rect">
            <a:avLst/>
          </a:prstGeom>
          <a:solidFill>
            <a:schemeClr val="bg2"/>
          </a:solidFill>
          <a:ln w="9525">
            <a:solidFill>
              <a:schemeClr val="bg2"/>
            </a:solidFill>
            <a:miter lim="800000"/>
            <a:headEnd/>
            <a:tailEnd/>
          </a:ln>
          <a:effectLst/>
        </p:spPr>
        <p:txBody>
          <a:bodyPr vert="eaVert" wrap="none" anchor="ctr"/>
          <a:lstStyle/>
          <a:p>
            <a:pPr algn="ctr"/>
            <a:endParaRPr lang="en-US" sz="1200"/>
          </a:p>
        </p:txBody>
      </p:sp>
      <p:sp>
        <p:nvSpPr>
          <p:cNvPr id="233502" name="AutoShape 30"/>
          <p:cNvSpPr>
            <a:spLocks noChangeArrowheads="1"/>
          </p:cNvSpPr>
          <p:nvPr/>
        </p:nvSpPr>
        <p:spPr bwMode="auto">
          <a:xfrm>
            <a:off x="5295900" y="5547802"/>
            <a:ext cx="762000" cy="141288"/>
          </a:xfrm>
          <a:prstGeom prst="leftRightArrow">
            <a:avLst>
              <a:gd name="adj1" fmla="val 50000"/>
              <a:gd name="adj2" fmla="val 107865"/>
            </a:avLst>
          </a:prstGeom>
          <a:solidFill>
            <a:srgbClr val="6A80F0"/>
          </a:solidFill>
          <a:ln w="9525">
            <a:noFill/>
            <a:miter lim="800000"/>
            <a:headEnd/>
            <a:tailEnd/>
          </a:ln>
          <a:effectLst/>
        </p:spPr>
        <p:txBody>
          <a:bodyPr wrap="none" anchor="ctr"/>
          <a:lstStyle/>
          <a:p>
            <a:endParaRPr lang="en-US"/>
          </a:p>
        </p:txBody>
      </p:sp>
      <p:sp>
        <p:nvSpPr>
          <p:cNvPr id="233503" name="Text Box 31"/>
          <p:cNvSpPr txBox="1">
            <a:spLocks noChangeArrowheads="1"/>
          </p:cNvSpPr>
          <p:nvPr/>
        </p:nvSpPr>
        <p:spPr bwMode="auto">
          <a:xfrm>
            <a:off x="5426075" y="5336665"/>
            <a:ext cx="519113" cy="304800"/>
          </a:xfrm>
          <a:prstGeom prst="rect">
            <a:avLst/>
          </a:prstGeom>
          <a:noFill/>
          <a:ln w="9525">
            <a:noFill/>
            <a:miter lim="800000"/>
            <a:headEnd/>
            <a:tailEnd/>
          </a:ln>
          <a:effectLst/>
        </p:spPr>
        <p:txBody>
          <a:bodyPr wrap="none">
            <a:spAutoFit/>
          </a:bodyPr>
          <a:lstStyle/>
          <a:p>
            <a:r>
              <a:rPr lang="en-US" sz="1400"/>
              <a:t>jitter</a:t>
            </a:r>
          </a:p>
        </p:txBody>
      </p:sp>
      <p:sp>
        <p:nvSpPr>
          <p:cNvPr id="233504" name="Line 32"/>
          <p:cNvSpPr>
            <a:spLocks noChangeShapeType="1"/>
          </p:cNvSpPr>
          <p:nvPr/>
        </p:nvSpPr>
        <p:spPr bwMode="auto">
          <a:xfrm flipH="1">
            <a:off x="3722688" y="5770052"/>
            <a:ext cx="571500" cy="0"/>
          </a:xfrm>
          <a:prstGeom prst="line">
            <a:avLst/>
          </a:prstGeom>
          <a:noFill/>
          <a:ln w="19050">
            <a:solidFill>
              <a:schemeClr val="tx1"/>
            </a:solidFill>
            <a:prstDash val="dash"/>
            <a:round/>
            <a:headEnd/>
            <a:tailEnd/>
          </a:ln>
          <a:effectLst/>
        </p:spPr>
        <p:txBody>
          <a:bodyPr/>
          <a:lstStyle/>
          <a:p>
            <a:endParaRPr lang="en-US"/>
          </a:p>
        </p:txBody>
      </p:sp>
      <p:sp>
        <p:nvSpPr>
          <p:cNvPr id="233505" name="Line 33"/>
          <p:cNvSpPr>
            <a:spLocks noChangeShapeType="1"/>
          </p:cNvSpPr>
          <p:nvPr/>
        </p:nvSpPr>
        <p:spPr bwMode="auto">
          <a:xfrm>
            <a:off x="2473325" y="5871652"/>
            <a:ext cx="812800" cy="0"/>
          </a:xfrm>
          <a:prstGeom prst="line">
            <a:avLst/>
          </a:prstGeom>
          <a:noFill/>
          <a:ln w="12700">
            <a:solidFill>
              <a:schemeClr val="tx1"/>
            </a:solidFill>
            <a:round/>
            <a:headEnd type="triangle" w="med" len="med"/>
            <a:tailEnd type="triangle" w="med" len="med"/>
          </a:ln>
          <a:effectLst/>
        </p:spPr>
        <p:txBody>
          <a:bodyPr/>
          <a:lstStyle/>
          <a:p>
            <a:endParaRPr lang="en-US"/>
          </a:p>
        </p:txBody>
      </p:sp>
      <p:sp>
        <p:nvSpPr>
          <p:cNvPr id="233506" name="Line 34"/>
          <p:cNvSpPr>
            <a:spLocks noChangeShapeType="1"/>
          </p:cNvSpPr>
          <p:nvPr/>
        </p:nvSpPr>
        <p:spPr bwMode="auto">
          <a:xfrm>
            <a:off x="2470150" y="5452552"/>
            <a:ext cx="0" cy="488950"/>
          </a:xfrm>
          <a:prstGeom prst="line">
            <a:avLst/>
          </a:prstGeom>
          <a:noFill/>
          <a:ln w="12700">
            <a:solidFill>
              <a:schemeClr val="tx1"/>
            </a:solidFill>
            <a:round/>
            <a:headEnd/>
            <a:tailEnd/>
          </a:ln>
          <a:effectLst/>
        </p:spPr>
        <p:txBody>
          <a:bodyPr/>
          <a:lstStyle/>
          <a:p>
            <a:endParaRPr lang="en-US"/>
          </a:p>
        </p:txBody>
      </p:sp>
      <p:sp>
        <p:nvSpPr>
          <p:cNvPr id="233507" name="Line 35"/>
          <p:cNvSpPr>
            <a:spLocks noChangeShapeType="1"/>
          </p:cNvSpPr>
          <p:nvPr/>
        </p:nvSpPr>
        <p:spPr bwMode="auto">
          <a:xfrm>
            <a:off x="3286125" y="5452552"/>
            <a:ext cx="0" cy="488950"/>
          </a:xfrm>
          <a:prstGeom prst="line">
            <a:avLst/>
          </a:prstGeom>
          <a:noFill/>
          <a:ln w="12700">
            <a:solidFill>
              <a:schemeClr val="tx1"/>
            </a:solidFill>
            <a:round/>
            <a:headEnd/>
            <a:tailEnd/>
          </a:ln>
          <a:effectLst/>
        </p:spPr>
        <p:txBody>
          <a:bodyPr/>
          <a:lstStyle/>
          <a:p>
            <a:endParaRPr lang="en-US"/>
          </a:p>
        </p:txBody>
      </p:sp>
      <p:sp>
        <p:nvSpPr>
          <p:cNvPr id="233508" name="Line 36"/>
          <p:cNvSpPr>
            <a:spLocks noChangeShapeType="1"/>
          </p:cNvSpPr>
          <p:nvPr/>
        </p:nvSpPr>
        <p:spPr bwMode="auto">
          <a:xfrm>
            <a:off x="4464050" y="5457315"/>
            <a:ext cx="0" cy="484187"/>
          </a:xfrm>
          <a:prstGeom prst="line">
            <a:avLst/>
          </a:prstGeom>
          <a:noFill/>
          <a:ln w="12700">
            <a:solidFill>
              <a:schemeClr val="tx1"/>
            </a:solidFill>
            <a:round/>
            <a:headEnd/>
            <a:tailEnd/>
          </a:ln>
          <a:effectLst/>
        </p:spPr>
        <p:txBody>
          <a:bodyPr/>
          <a:lstStyle/>
          <a:p>
            <a:endParaRPr lang="en-US"/>
          </a:p>
        </p:txBody>
      </p:sp>
      <p:sp>
        <p:nvSpPr>
          <p:cNvPr id="233509" name="Line 37"/>
          <p:cNvSpPr>
            <a:spLocks noChangeShapeType="1"/>
          </p:cNvSpPr>
          <p:nvPr/>
        </p:nvSpPr>
        <p:spPr bwMode="auto">
          <a:xfrm>
            <a:off x="3289300" y="5871652"/>
            <a:ext cx="447675" cy="0"/>
          </a:xfrm>
          <a:prstGeom prst="line">
            <a:avLst/>
          </a:prstGeom>
          <a:noFill/>
          <a:ln w="12700">
            <a:solidFill>
              <a:schemeClr val="tx1"/>
            </a:solidFill>
            <a:round/>
            <a:headEnd type="triangle" w="med" len="med"/>
            <a:tailEnd/>
          </a:ln>
          <a:effectLst/>
        </p:spPr>
        <p:txBody>
          <a:bodyPr/>
          <a:lstStyle/>
          <a:p>
            <a:endParaRPr lang="en-US"/>
          </a:p>
        </p:txBody>
      </p:sp>
      <p:sp>
        <p:nvSpPr>
          <p:cNvPr id="233510" name="Line 38"/>
          <p:cNvSpPr>
            <a:spLocks noChangeShapeType="1"/>
          </p:cNvSpPr>
          <p:nvPr/>
        </p:nvSpPr>
        <p:spPr bwMode="auto">
          <a:xfrm>
            <a:off x="4467225" y="5871652"/>
            <a:ext cx="812800" cy="0"/>
          </a:xfrm>
          <a:prstGeom prst="line">
            <a:avLst/>
          </a:prstGeom>
          <a:noFill/>
          <a:ln w="12700">
            <a:solidFill>
              <a:schemeClr val="tx1"/>
            </a:solidFill>
            <a:round/>
            <a:headEnd type="triangle" w="med" len="med"/>
            <a:tailEnd type="triangle" w="med" len="med"/>
          </a:ln>
          <a:effectLst/>
        </p:spPr>
        <p:txBody>
          <a:bodyPr/>
          <a:lstStyle/>
          <a:p>
            <a:endParaRPr lang="en-US"/>
          </a:p>
        </p:txBody>
      </p:sp>
      <p:sp>
        <p:nvSpPr>
          <p:cNvPr id="233511" name="Line 39"/>
          <p:cNvSpPr>
            <a:spLocks noChangeShapeType="1"/>
          </p:cNvSpPr>
          <p:nvPr/>
        </p:nvSpPr>
        <p:spPr bwMode="auto">
          <a:xfrm>
            <a:off x="5283200" y="5468427"/>
            <a:ext cx="0" cy="473075"/>
          </a:xfrm>
          <a:prstGeom prst="line">
            <a:avLst/>
          </a:prstGeom>
          <a:noFill/>
          <a:ln w="12700">
            <a:solidFill>
              <a:schemeClr val="tx1"/>
            </a:solidFill>
            <a:round/>
            <a:headEnd/>
            <a:tailEnd/>
          </a:ln>
          <a:effectLst/>
        </p:spPr>
        <p:txBody>
          <a:bodyPr/>
          <a:lstStyle/>
          <a:p>
            <a:endParaRPr lang="en-US"/>
          </a:p>
        </p:txBody>
      </p:sp>
      <p:sp>
        <p:nvSpPr>
          <p:cNvPr id="233512" name="Line 40"/>
          <p:cNvSpPr>
            <a:spLocks noChangeShapeType="1"/>
          </p:cNvSpPr>
          <p:nvPr/>
        </p:nvSpPr>
        <p:spPr bwMode="auto">
          <a:xfrm flipH="1">
            <a:off x="3671888" y="5871652"/>
            <a:ext cx="260350" cy="0"/>
          </a:xfrm>
          <a:prstGeom prst="line">
            <a:avLst/>
          </a:prstGeom>
          <a:noFill/>
          <a:ln w="12700">
            <a:solidFill>
              <a:schemeClr val="tx1"/>
            </a:solidFill>
            <a:prstDash val="dash"/>
            <a:round/>
            <a:headEnd/>
            <a:tailEnd/>
          </a:ln>
          <a:effectLst/>
        </p:spPr>
        <p:txBody>
          <a:bodyPr/>
          <a:lstStyle/>
          <a:p>
            <a:endParaRPr lang="en-US"/>
          </a:p>
        </p:txBody>
      </p:sp>
      <p:sp>
        <p:nvSpPr>
          <p:cNvPr id="233513" name="Text Box 41"/>
          <p:cNvSpPr txBox="1">
            <a:spLocks noChangeArrowheads="1"/>
          </p:cNvSpPr>
          <p:nvPr/>
        </p:nvSpPr>
        <p:spPr bwMode="auto">
          <a:xfrm>
            <a:off x="2578100" y="5825615"/>
            <a:ext cx="608013" cy="304800"/>
          </a:xfrm>
          <a:prstGeom prst="rect">
            <a:avLst/>
          </a:prstGeom>
          <a:noFill/>
          <a:ln w="9525">
            <a:noFill/>
            <a:miter lim="800000"/>
            <a:headEnd/>
            <a:tailEnd/>
          </a:ln>
          <a:effectLst/>
        </p:spPr>
        <p:txBody>
          <a:bodyPr wrap="none">
            <a:spAutoFit/>
          </a:bodyPr>
          <a:lstStyle/>
          <a:p>
            <a:r>
              <a:rPr lang="en-US" sz="1400"/>
              <a:t>slot 1</a:t>
            </a:r>
          </a:p>
        </p:txBody>
      </p:sp>
      <p:sp>
        <p:nvSpPr>
          <p:cNvPr id="233514" name="Text Box 42"/>
          <p:cNvSpPr txBox="1">
            <a:spLocks noChangeArrowheads="1"/>
          </p:cNvSpPr>
          <p:nvPr/>
        </p:nvSpPr>
        <p:spPr bwMode="auto">
          <a:xfrm>
            <a:off x="3346450" y="5825615"/>
            <a:ext cx="608013" cy="304800"/>
          </a:xfrm>
          <a:prstGeom prst="rect">
            <a:avLst/>
          </a:prstGeom>
          <a:noFill/>
          <a:ln w="9525">
            <a:noFill/>
            <a:miter lim="800000"/>
            <a:headEnd/>
            <a:tailEnd/>
          </a:ln>
          <a:effectLst/>
        </p:spPr>
        <p:txBody>
          <a:bodyPr wrap="none">
            <a:spAutoFit/>
          </a:bodyPr>
          <a:lstStyle/>
          <a:p>
            <a:r>
              <a:rPr lang="en-US" sz="1400"/>
              <a:t>slot 2</a:t>
            </a:r>
          </a:p>
        </p:txBody>
      </p:sp>
      <p:sp>
        <p:nvSpPr>
          <p:cNvPr id="233515" name="Text Box 43"/>
          <p:cNvSpPr txBox="1">
            <a:spLocks noChangeArrowheads="1"/>
          </p:cNvSpPr>
          <p:nvPr/>
        </p:nvSpPr>
        <p:spPr bwMode="auto">
          <a:xfrm>
            <a:off x="4578350" y="5825615"/>
            <a:ext cx="598488" cy="304800"/>
          </a:xfrm>
          <a:prstGeom prst="rect">
            <a:avLst/>
          </a:prstGeom>
          <a:noFill/>
          <a:ln w="9525">
            <a:noFill/>
            <a:miter lim="800000"/>
            <a:headEnd/>
            <a:tailEnd/>
          </a:ln>
          <a:effectLst/>
        </p:spPr>
        <p:txBody>
          <a:bodyPr wrap="none">
            <a:spAutoFit/>
          </a:bodyPr>
          <a:lstStyle/>
          <a:p>
            <a:r>
              <a:rPr lang="en-US" sz="1400"/>
              <a:t>slot </a:t>
            </a:r>
            <a:r>
              <a:rPr lang="en-US" sz="1400" i="1">
                <a:latin typeface="Times New Roman" pitchFamily="18" charset="0"/>
              </a:rPr>
              <a:t>n</a:t>
            </a:r>
          </a:p>
        </p:txBody>
      </p:sp>
      <p:sp>
        <p:nvSpPr>
          <p:cNvPr id="233517" name="AutoShape 45"/>
          <p:cNvSpPr>
            <a:spLocks noChangeArrowheads="1"/>
          </p:cNvSpPr>
          <p:nvPr/>
        </p:nvSpPr>
        <p:spPr bwMode="auto">
          <a:xfrm>
            <a:off x="2636838" y="4911215"/>
            <a:ext cx="1185862" cy="342900"/>
          </a:xfrm>
          <a:prstGeom prst="wedgeRectCallout">
            <a:avLst>
              <a:gd name="adj1" fmla="val -53347"/>
              <a:gd name="adj2" fmla="val 132407"/>
            </a:avLst>
          </a:prstGeom>
          <a:solidFill>
            <a:srgbClr val="6A80F0"/>
          </a:solidFill>
          <a:ln w="9525">
            <a:noFill/>
            <a:miter lim="800000"/>
            <a:headEnd/>
            <a:tailEnd/>
          </a:ln>
          <a:effectLst/>
        </p:spPr>
        <p:txBody>
          <a:bodyPr/>
          <a:lstStyle/>
          <a:p>
            <a:pPr algn="ctr"/>
            <a:r>
              <a:rPr lang="en-US" sz="1400">
                <a:solidFill>
                  <a:schemeClr val="bg1"/>
                </a:solidFill>
              </a:rPr>
              <a:t>data transfer</a:t>
            </a:r>
          </a:p>
        </p:txBody>
      </p:sp>
      <p:sp>
        <p:nvSpPr>
          <p:cNvPr id="233526" name="AutoShape 54"/>
          <p:cNvSpPr>
            <a:spLocks noChangeArrowheads="1"/>
          </p:cNvSpPr>
          <p:nvPr/>
        </p:nvSpPr>
        <p:spPr bwMode="auto">
          <a:xfrm>
            <a:off x="5740398" y="3928533"/>
            <a:ext cx="3073401" cy="948268"/>
          </a:xfrm>
          <a:prstGeom prst="cloudCallout">
            <a:avLst>
              <a:gd name="adj1" fmla="val -57768"/>
              <a:gd name="adj2" fmla="val -2272"/>
            </a:avLst>
          </a:prstGeom>
          <a:solidFill>
            <a:srgbClr val="FFFF99"/>
          </a:solidFill>
          <a:ln w="9525">
            <a:solidFill>
              <a:schemeClr val="tx1"/>
            </a:solidFill>
            <a:round/>
            <a:headEnd/>
            <a:tailEnd/>
          </a:ln>
          <a:effectLst/>
        </p:spPr>
        <p:txBody>
          <a:bodyPr/>
          <a:lstStyle/>
          <a:p>
            <a:pPr algn="ctr"/>
            <a:r>
              <a:rPr lang="en-US" sz="1600"/>
              <a:t>Clock drift, queuing, bootstrap, etc.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35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35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2"/>
          <p:cNvSpPr>
            <a:spLocks noGrp="1" noChangeArrowheads="1"/>
          </p:cNvSpPr>
          <p:nvPr>
            <p:ph type="title"/>
          </p:nvPr>
        </p:nvSpPr>
        <p:spPr/>
        <p:txBody>
          <a:bodyPr/>
          <a:lstStyle/>
          <a:p>
            <a:r>
              <a:rPr lang="en-US"/>
              <a:t>Dozer in Action</a:t>
            </a:r>
          </a:p>
        </p:txBody>
      </p:sp>
      <p:pic>
        <p:nvPicPr>
          <p:cNvPr id="237610" name="dozer3.avi">
            <a:hlinkClick r:id="" action="ppaction://media"/>
          </p:cNvPr>
          <p:cNvPicPr>
            <a:picLocks noGrp="1" noRot="1" noChangeAspect="1" noChangeArrowheads="1"/>
          </p:cNvPicPr>
          <p:nvPr>
            <p:ph idx="1"/>
            <a:videoFile r:link="rId1"/>
          </p:nvPr>
        </p:nvPicPr>
        <p:blipFill>
          <a:blip r:embed="rId4" cstate="print"/>
          <a:stretch>
            <a:fillRect/>
          </a:stretch>
        </p:blipFill>
        <p:spPr>
          <a:xfrm>
            <a:off x="1585913" y="1309688"/>
            <a:ext cx="5973762" cy="4541837"/>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2867" fill="hold"/>
                                        <p:tgtEl>
                                          <p:spTgt spid="2376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237610"/>
                </p:tgtEl>
              </p:cMediaNode>
            </p:video>
            <p:seq concurrent="1" nextAc="seek">
              <p:cTn id="8" restart="whenNotActive" fill="hold" evtFilter="cancelBubble" nodeType="interactiveSeq">
                <p:stCondLst>
                  <p:cond evt="onClick" delay="0">
                    <p:tgtEl>
                      <p:spTgt spid="2376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37610"/>
                                        </p:tgtEl>
                                      </p:cBhvr>
                                    </p:cmd>
                                  </p:childTnLst>
                                </p:cTn>
                              </p:par>
                            </p:childTnLst>
                          </p:cTn>
                        </p:par>
                      </p:childTnLst>
                    </p:cTn>
                  </p:par>
                </p:childTnLst>
              </p:cTn>
              <p:nextCondLst>
                <p:cond evt="onClick" delay="0">
                  <p:tgtEl>
                    <p:spTgt spid="237610"/>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3738" name="Picture 26" descr="114_details"/>
          <p:cNvPicPr>
            <a:picLocks noChangeAspect="1" noChangeArrowheads="1"/>
          </p:cNvPicPr>
          <p:nvPr/>
        </p:nvPicPr>
        <p:blipFill>
          <a:blip r:embed="rId3" cstate="print"/>
          <a:srcRect/>
          <a:stretch>
            <a:fillRect/>
          </a:stretch>
        </p:blipFill>
        <p:spPr bwMode="auto">
          <a:xfrm>
            <a:off x="4667250" y="2600325"/>
            <a:ext cx="3810000" cy="2257425"/>
          </a:xfrm>
          <a:prstGeom prst="rect">
            <a:avLst/>
          </a:prstGeom>
          <a:noFill/>
        </p:spPr>
      </p:pic>
      <p:pic>
        <p:nvPicPr>
          <p:cNvPr id="243741" name="Picture 29" descr="124_details"/>
          <p:cNvPicPr>
            <a:picLocks noChangeAspect="1" noChangeArrowheads="1"/>
          </p:cNvPicPr>
          <p:nvPr/>
        </p:nvPicPr>
        <p:blipFill>
          <a:blip r:embed="rId4" cstate="print"/>
          <a:srcRect/>
          <a:stretch>
            <a:fillRect/>
          </a:stretch>
        </p:blipFill>
        <p:spPr bwMode="auto">
          <a:xfrm>
            <a:off x="400050" y="2562225"/>
            <a:ext cx="3810000" cy="2257425"/>
          </a:xfrm>
          <a:prstGeom prst="rect">
            <a:avLst/>
          </a:prstGeom>
          <a:noFill/>
        </p:spPr>
      </p:pic>
      <p:sp>
        <p:nvSpPr>
          <p:cNvPr id="243719" name="Rectangle 7"/>
          <p:cNvSpPr>
            <a:spLocks noGrp="1" noChangeArrowheads="1"/>
          </p:cNvSpPr>
          <p:nvPr>
            <p:ph type="title"/>
          </p:nvPr>
        </p:nvSpPr>
        <p:spPr/>
        <p:txBody>
          <a:bodyPr/>
          <a:lstStyle/>
          <a:p>
            <a:r>
              <a:rPr lang="en-US"/>
              <a:t>Energy Consumption</a:t>
            </a:r>
          </a:p>
        </p:txBody>
      </p:sp>
      <p:sp>
        <p:nvSpPr>
          <p:cNvPr id="243720" name="Rectangle 8"/>
          <p:cNvSpPr>
            <a:spLocks noGrp="1" noChangeArrowheads="1"/>
          </p:cNvSpPr>
          <p:nvPr>
            <p:ph idx="1"/>
          </p:nvPr>
        </p:nvSpPr>
        <p:spPr/>
        <p:txBody>
          <a:bodyPr/>
          <a:lstStyle/>
          <a:p>
            <a:endParaRPr lang="en-US" sz="1600"/>
          </a:p>
          <a:p>
            <a:endParaRPr lang="en-US" sz="1800"/>
          </a:p>
          <a:p>
            <a:endParaRPr lang="en-US" sz="1800"/>
          </a:p>
        </p:txBody>
      </p:sp>
      <p:sp>
        <p:nvSpPr>
          <p:cNvPr id="243748" name="Rectangle 36"/>
          <p:cNvSpPr>
            <a:spLocks noGrp="1" noChangeArrowheads="1"/>
          </p:cNvSpPr>
          <p:nvPr>
            <p:ph type="body" sz="half" idx="4294967295"/>
          </p:nvPr>
        </p:nvSpPr>
        <p:spPr>
          <a:xfrm>
            <a:off x="5116513" y="4970463"/>
            <a:ext cx="4027487" cy="1203325"/>
          </a:xfrm>
        </p:spPr>
        <p:txBody>
          <a:bodyPr/>
          <a:lstStyle/>
          <a:p>
            <a:r>
              <a:rPr lang="en-US" sz="1800" dirty="0"/>
              <a:t>Relay node</a:t>
            </a:r>
          </a:p>
          <a:p>
            <a:r>
              <a:rPr lang="en-US" sz="1800" dirty="0"/>
              <a:t>No scanning</a:t>
            </a:r>
          </a:p>
        </p:txBody>
      </p:sp>
      <p:grpSp>
        <p:nvGrpSpPr>
          <p:cNvPr id="2" name="Group 16"/>
          <p:cNvGrpSpPr>
            <a:grpSpLocks/>
          </p:cNvGrpSpPr>
          <p:nvPr/>
        </p:nvGrpSpPr>
        <p:grpSpPr bwMode="auto">
          <a:xfrm>
            <a:off x="1714500" y="1304925"/>
            <a:ext cx="1136650" cy="1187450"/>
            <a:chOff x="1032" y="1044"/>
            <a:chExt cx="716" cy="748"/>
          </a:xfrm>
        </p:grpSpPr>
        <p:pic>
          <p:nvPicPr>
            <p:cNvPr id="243726" name="Picture 14" descr="114"/>
            <p:cNvPicPr>
              <a:picLocks noChangeAspect="1" noChangeArrowheads="1"/>
            </p:cNvPicPr>
            <p:nvPr/>
          </p:nvPicPr>
          <p:blipFill>
            <a:blip r:embed="rId5" cstate="print"/>
            <a:srcRect/>
            <a:stretch>
              <a:fillRect/>
            </a:stretch>
          </p:blipFill>
          <p:spPr bwMode="auto">
            <a:xfrm>
              <a:off x="1032" y="1044"/>
              <a:ext cx="716" cy="748"/>
            </a:xfrm>
            <a:prstGeom prst="rect">
              <a:avLst/>
            </a:prstGeom>
            <a:noFill/>
          </p:spPr>
        </p:pic>
        <p:sp>
          <p:nvSpPr>
            <p:cNvPr id="243724" name="Oval 12"/>
            <p:cNvSpPr>
              <a:spLocks noChangeArrowheads="1"/>
            </p:cNvSpPr>
            <p:nvPr/>
          </p:nvSpPr>
          <p:spPr bwMode="auto">
            <a:xfrm>
              <a:off x="1206" y="1482"/>
              <a:ext cx="156" cy="156"/>
            </a:xfrm>
            <a:prstGeom prst="ellipse">
              <a:avLst/>
            </a:prstGeom>
            <a:noFill/>
            <a:ln w="25400">
              <a:solidFill>
                <a:srgbClr val="FF0000"/>
              </a:solidFill>
              <a:round/>
              <a:headEnd/>
              <a:tailEnd/>
            </a:ln>
            <a:effectLst/>
          </p:spPr>
          <p:txBody>
            <a:bodyPr wrap="none" anchor="ctr"/>
            <a:lstStyle/>
            <a:p>
              <a:endParaRPr lang="en-US"/>
            </a:p>
          </p:txBody>
        </p:sp>
      </p:grpSp>
      <p:grpSp>
        <p:nvGrpSpPr>
          <p:cNvPr id="3" name="Group 17"/>
          <p:cNvGrpSpPr>
            <a:grpSpLocks/>
          </p:cNvGrpSpPr>
          <p:nvPr/>
        </p:nvGrpSpPr>
        <p:grpSpPr bwMode="auto">
          <a:xfrm>
            <a:off x="5972175" y="1304925"/>
            <a:ext cx="1136650" cy="1187450"/>
            <a:chOff x="3258" y="1044"/>
            <a:chExt cx="716" cy="748"/>
          </a:xfrm>
        </p:grpSpPr>
        <p:pic>
          <p:nvPicPr>
            <p:cNvPr id="243727" name="Picture 15" descr="114"/>
            <p:cNvPicPr>
              <a:picLocks noChangeAspect="1" noChangeArrowheads="1"/>
            </p:cNvPicPr>
            <p:nvPr/>
          </p:nvPicPr>
          <p:blipFill>
            <a:blip r:embed="rId5" cstate="print"/>
            <a:srcRect/>
            <a:stretch>
              <a:fillRect/>
            </a:stretch>
          </p:blipFill>
          <p:spPr bwMode="auto">
            <a:xfrm>
              <a:off x="3258" y="1044"/>
              <a:ext cx="716" cy="748"/>
            </a:xfrm>
            <a:prstGeom prst="rect">
              <a:avLst/>
            </a:prstGeom>
            <a:noFill/>
          </p:spPr>
        </p:pic>
        <p:sp>
          <p:nvSpPr>
            <p:cNvPr id="243725" name="Oval 13"/>
            <p:cNvSpPr>
              <a:spLocks noChangeArrowheads="1"/>
            </p:cNvSpPr>
            <p:nvPr/>
          </p:nvSpPr>
          <p:spPr bwMode="auto">
            <a:xfrm>
              <a:off x="3514" y="1186"/>
              <a:ext cx="156" cy="156"/>
            </a:xfrm>
            <a:prstGeom prst="ellipse">
              <a:avLst/>
            </a:prstGeom>
            <a:noFill/>
            <a:ln w="25400">
              <a:solidFill>
                <a:srgbClr val="FF0000"/>
              </a:solidFill>
              <a:round/>
              <a:headEnd/>
              <a:tailEnd/>
            </a:ln>
            <a:effectLst/>
          </p:spPr>
          <p:txBody>
            <a:bodyPr wrap="none" anchor="ctr"/>
            <a:lstStyle/>
            <a:p>
              <a:endParaRPr lang="en-US"/>
            </a:p>
          </p:txBody>
        </p:sp>
      </p:grpSp>
      <p:sp>
        <p:nvSpPr>
          <p:cNvPr id="243737" name="AutoShape 25"/>
          <p:cNvSpPr>
            <a:spLocks noChangeArrowheads="1"/>
          </p:cNvSpPr>
          <p:nvPr/>
        </p:nvSpPr>
        <p:spPr bwMode="auto">
          <a:xfrm>
            <a:off x="2593911" y="1427163"/>
            <a:ext cx="1587630" cy="308331"/>
          </a:xfrm>
          <a:prstGeom prst="wedgeRectCallout">
            <a:avLst>
              <a:gd name="adj1" fmla="val -77472"/>
              <a:gd name="adj2" fmla="val 140741"/>
            </a:avLst>
          </a:prstGeom>
          <a:solidFill>
            <a:srgbClr val="6A80F0"/>
          </a:solidFill>
          <a:ln w="9525">
            <a:noFill/>
            <a:miter lim="800000"/>
            <a:headEnd/>
            <a:tailEnd/>
          </a:ln>
          <a:effectLst/>
        </p:spPr>
        <p:txBody>
          <a:bodyPr/>
          <a:lstStyle/>
          <a:p>
            <a:pPr algn="ctr"/>
            <a:r>
              <a:rPr lang="en-US" sz="1400" dirty="0" smtClean="0">
                <a:solidFill>
                  <a:schemeClr val="bg1"/>
                </a:solidFill>
              </a:rPr>
              <a:t>0.28</a:t>
            </a:r>
            <a:r>
              <a:rPr lang="en-US" sz="1400" dirty="0">
                <a:solidFill>
                  <a:schemeClr val="bg1"/>
                </a:solidFill>
                <a:cs typeface="Arial" charset="0"/>
              </a:rPr>
              <a:t>%</a:t>
            </a:r>
            <a:r>
              <a:rPr lang="en-US" sz="1400" dirty="0" smtClean="0">
                <a:solidFill>
                  <a:schemeClr val="bg1"/>
                </a:solidFill>
                <a:cs typeface="Arial" charset="0"/>
              </a:rPr>
              <a:t> </a:t>
            </a:r>
            <a:r>
              <a:rPr lang="en-US" sz="1400" dirty="0">
                <a:solidFill>
                  <a:schemeClr val="bg1"/>
                </a:solidFill>
                <a:cs typeface="Arial" charset="0"/>
              </a:rPr>
              <a:t>duty cycle</a:t>
            </a:r>
          </a:p>
        </p:txBody>
      </p:sp>
      <p:sp>
        <p:nvSpPr>
          <p:cNvPr id="243746" name="AutoShape 34"/>
          <p:cNvSpPr>
            <a:spLocks noChangeArrowheads="1"/>
          </p:cNvSpPr>
          <p:nvPr/>
        </p:nvSpPr>
        <p:spPr bwMode="auto">
          <a:xfrm>
            <a:off x="6805613" y="1119187"/>
            <a:ext cx="1554616" cy="355049"/>
          </a:xfrm>
          <a:prstGeom prst="wedgeRectCallout">
            <a:avLst>
              <a:gd name="adj1" fmla="val -67699"/>
              <a:gd name="adj2" fmla="val 99074"/>
            </a:avLst>
          </a:prstGeom>
          <a:solidFill>
            <a:srgbClr val="6A80F0"/>
          </a:solidFill>
          <a:ln w="9525">
            <a:noFill/>
            <a:miter lim="800000"/>
            <a:headEnd/>
            <a:tailEnd/>
          </a:ln>
          <a:effectLst/>
        </p:spPr>
        <p:txBody>
          <a:bodyPr/>
          <a:lstStyle/>
          <a:p>
            <a:pPr algn="ctr"/>
            <a:r>
              <a:rPr lang="en-US" sz="1400" dirty="0" smtClean="0">
                <a:solidFill>
                  <a:schemeClr val="bg1"/>
                </a:solidFill>
              </a:rPr>
              <a:t>0.32</a:t>
            </a:r>
            <a:r>
              <a:rPr lang="en-US" sz="1400" dirty="0">
                <a:solidFill>
                  <a:schemeClr val="bg1"/>
                </a:solidFill>
                <a:cs typeface="Arial" charset="0"/>
              </a:rPr>
              <a:t>%</a:t>
            </a:r>
            <a:r>
              <a:rPr lang="en-US" sz="1400" dirty="0" smtClean="0">
                <a:solidFill>
                  <a:schemeClr val="bg1"/>
                </a:solidFill>
                <a:cs typeface="Arial" charset="0"/>
              </a:rPr>
              <a:t> </a:t>
            </a:r>
            <a:r>
              <a:rPr lang="en-US" sz="1400" dirty="0">
                <a:solidFill>
                  <a:schemeClr val="bg1"/>
                </a:solidFill>
                <a:cs typeface="Arial" charset="0"/>
              </a:rPr>
              <a:t>duty cycle</a:t>
            </a:r>
          </a:p>
        </p:txBody>
      </p:sp>
      <p:sp>
        <p:nvSpPr>
          <p:cNvPr id="243749" name="Rectangle 37"/>
          <p:cNvSpPr>
            <a:spLocks noChangeArrowheads="1"/>
          </p:cNvSpPr>
          <p:nvPr/>
        </p:nvSpPr>
        <p:spPr bwMode="auto">
          <a:xfrm>
            <a:off x="552450" y="4970463"/>
            <a:ext cx="4027488" cy="1203325"/>
          </a:xfrm>
          <a:prstGeom prst="rect">
            <a:avLst/>
          </a:prstGeom>
          <a:noFill/>
          <a:ln w="9525">
            <a:noFill/>
            <a:miter lim="800000"/>
            <a:headEnd/>
            <a:tailEnd/>
          </a:ln>
          <a:effectLst/>
        </p:spPr>
        <p:txBody>
          <a:bodyPr/>
          <a:lstStyle/>
          <a:p>
            <a:pPr marL="342900" indent="-342900" algn="l">
              <a:spcBef>
                <a:spcPct val="20000"/>
              </a:spcBef>
              <a:buFontTx/>
              <a:buChar char="•"/>
            </a:pPr>
            <a:r>
              <a:rPr lang="en-US" sz="1800" dirty="0">
                <a:solidFill>
                  <a:srgbClr val="000000"/>
                </a:solidFill>
                <a:latin typeface="Calibri" pitchFamily="34" charset="0"/>
              </a:rPr>
              <a:t>Leaf node</a:t>
            </a:r>
          </a:p>
          <a:p>
            <a:pPr marL="342900" indent="-342900" algn="l">
              <a:spcBef>
                <a:spcPct val="20000"/>
              </a:spcBef>
              <a:buFontTx/>
              <a:buChar char="•"/>
            </a:pPr>
            <a:r>
              <a:rPr lang="en-US" sz="1800" dirty="0">
                <a:solidFill>
                  <a:srgbClr val="000000"/>
                </a:solidFill>
                <a:latin typeface="Calibri" pitchFamily="34" charset="0"/>
              </a:rPr>
              <a:t>Few neighbors</a:t>
            </a:r>
          </a:p>
          <a:p>
            <a:pPr marL="342900" indent="-342900" algn="l">
              <a:spcBef>
                <a:spcPct val="20000"/>
              </a:spcBef>
              <a:buFontTx/>
              <a:buChar char="•"/>
            </a:pPr>
            <a:r>
              <a:rPr lang="en-US" sz="1800" dirty="0">
                <a:solidFill>
                  <a:srgbClr val="000000"/>
                </a:solidFill>
                <a:latin typeface="Calibri" pitchFamily="34" charset="0"/>
              </a:rPr>
              <a:t>Short disruptions</a:t>
            </a:r>
          </a:p>
        </p:txBody>
      </p:sp>
      <p:sp>
        <p:nvSpPr>
          <p:cNvPr id="243750" name="Text Box 38"/>
          <p:cNvSpPr txBox="1">
            <a:spLocks noChangeArrowheads="1"/>
          </p:cNvSpPr>
          <p:nvPr/>
        </p:nvSpPr>
        <p:spPr bwMode="auto">
          <a:xfrm>
            <a:off x="3517900" y="2659063"/>
            <a:ext cx="893763" cy="304800"/>
          </a:xfrm>
          <a:prstGeom prst="rect">
            <a:avLst/>
          </a:prstGeom>
          <a:solidFill>
            <a:schemeClr val="bg1">
              <a:alpha val="70000"/>
            </a:schemeClr>
          </a:solidFill>
          <a:ln w="9525">
            <a:noFill/>
            <a:miter lim="800000"/>
            <a:headEnd/>
            <a:tailEnd/>
          </a:ln>
          <a:effectLst/>
        </p:spPr>
        <p:txBody>
          <a:bodyPr>
            <a:spAutoFit/>
          </a:bodyPr>
          <a:lstStyle/>
          <a:p>
            <a:r>
              <a:rPr lang="en-US" sz="1400">
                <a:solidFill>
                  <a:srgbClr val="6A80F0"/>
                </a:solidFill>
              </a:rPr>
              <a:t>scanning</a:t>
            </a:r>
          </a:p>
        </p:txBody>
      </p:sp>
      <p:sp>
        <p:nvSpPr>
          <p:cNvPr id="243751" name="Text Box 39"/>
          <p:cNvSpPr txBox="1">
            <a:spLocks noChangeArrowheads="1"/>
          </p:cNvSpPr>
          <p:nvPr/>
        </p:nvSpPr>
        <p:spPr bwMode="auto">
          <a:xfrm>
            <a:off x="3289300" y="3278188"/>
            <a:ext cx="1120775" cy="304800"/>
          </a:xfrm>
          <a:prstGeom prst="rect">
            <a:avLst/>
          </a:prstGeom>
          <a:solidFill>
            <a:schemeClr val="bg1">
              <a:alpha val="70000"/>
            </a:schemeClr>
          </a:solidFill>
          <a:ln w="9525">
            <a:noFill/>
            <a:miter lim="800000"/>
            <a:headEnd/>
            <a:tailEnd/>
          </a:ln>
          <a:effectLst/>
        </p:spPr>
        <p:txBody>
          <a:bodyPr>
            <a:spAutoFit/>
          </a:bodyPr>
          <a:lstStyle/>
          <a:p>
            <a:r>
              <a:rPr lang="en-US" sz="1400">
                <a:solidFill>
                  <a:srgbClr val="6A80F0"/>
                </a:solidFill>
              </a:rPr>
              <a:t>overhearing</a:t>
            </a:r>
          </a:p>
        </p:txBody>
      </p:sp>
      <p:sp>
        <p:nvSpPr>
          <p:cNvPr id="243752" name="Text Box 40"/>
          <p:cNvSpPr txBox="1">
            <a:spLocks noChangeArrowheads="1"/>
          </p:cNvSpPr>
          <p:nvPr/>
        </p:nvSpPr>
        <p:spPr bwMode="auto">
          <a:xfrm>
            <a:off x="3546475" y="3706813"/>
            <a:ext cx="863600" cy="304800"/>
          </a:xfrm>
          <a:prstGeom prst="rect">
            <a:avLst/>
          </a:prstGeom>
          <a:solidFill>
            <a:schemeClr val="bg1">
              <a:alpha val="70000"/>
            </a:schemeClr>
          </a:solidFill>
          <a:ln w="9525">
            <a:noFill/>
            <a:miter lim="800000"/>
            <a:headEnd/>
            <a:tailEnd/>
          </a:ln>
          <a:effectLst/>
        </p:spPr>
        <p:txBody>
          <a:bodyPr>
            <a:spAutoFit/>
          </a:bodyPr>
          <a:lstStyle/>
          <a:p>
            <a:r>
              <a:rPr lang="en-US" sz="1400">
                <a:solidFill>
                  <a:srgbClr val="6A80F0"/>
                </a:solidFill>
              </a:rPr>
              <a:t>updating</a:t>
            </a:r>
          </a:p>
        </p:txBody>
      </p:sp>
      <p:sp>
        <p:nvSpPr>
          <p:cNvPr id="243735" name="Line 23"/>
          <p:cNvSpPr>
            <a:spLocks noChangeShapeType="1"/>
          </p:cNvSpPr>
          <p:nvPr/>
        </p:nvSpPr>
        <p:spPr bwMode="auto">
          <a:xfrm>
            <a:off x="609600" y="4048125"/>
            <a:ext cx="3705225" cy="0"/>
          </a:xfrm>
          <a:prstGeom prst="line">
            <a:avLst/>
          </a:prstGeom>
          <a:noFill/>
          <a:ln w="19050">
            <a:solidFill>
              <a:srgbClr val="6A80F0"/>
            </a:solidFill>
            <a:prstDash val="lgDash"/>
            <a:round/>
            <a:headEnd/>
            <a:tailEnd/>
          </a:ln>
          <a:effectLst/>
        </p:spPr>
        <p:txBody>
          <a:bodyPr/>
          <a:lstStyle/>
          <a:p>
            <a:endParaRPr lang="en-US"/>
          </a:p>
        </p:txBody>
      </p:sp>
      <p:sp>
        <p:nvSpPr>
          <p:cNvPr id="243743" name="Line 31"/>
          <p:cNvSpPr>
            <a:spLocks noChangeShapeType="1"/>
          </p:cNvSpPr>
          <p:nvPr/>
        </p:nvSpPr>
        <p:spPr bwMode="auto">
          <a:xfrm>
            <a:off x="609600" y="3971925"/>
            <a:ext cx="3705225" cy="0"/>
          </a:xfrm>
          <a:prstGeom prst="line">
            <a:avLst/>
          </a:prstGeom>
          <a:noFill/>
          <a:ln w="19050">
            <a:solidFill>
              <a:srgbClr val="6A80F0"/>
            </a:solidFill>
            <a:prstDash val="lgDash"/>
            <a:round/>
            <a:headEnd/>
            <a:tailEnd/>
          </a:ln>
          <a:effectLst/>
        </p:spPr>
        <p:txBody>
          <a:bodyPr/>
          <a:lstStyle/>
          <a:p>
            <a:endParaRPr lang="en-US"/>
          </a:p>
        </p:txBody>
      </p:sp>
      <p:sp>
        <p:nvSpPr>
          <p:cNvPr id="243744" name="Line 32"/>
          <p:cNvSpPr>
            <a:spLocks noChangeShapeType="1"/>
          </p:cNvSpPr>
          <p:nvPr/>
        </p:nvSpPr>
        <p:spPr bwMode="auto">
          <a:xfrm>
            <a:off x="609600" y="3543300"/>
            <a:ext cx="3705225" cy="0"/>
          </a:xfrm>
          <a:prstGeom prst="line">
            <a:avLst/>
          </a:prstGeom>
          <a:noFill/>
          <a:ln w="19050">
            <a:solidFill>
              <a:srgbClr val="6A80F0"/>
            </a:solidFill>
            <a:prstDash val="lgDash"/>
            <a:round/>
            <a:headEnd/>
            <a:tailEnd/>
          </a:ln>
          <a:effectLst/>
        </p:spPr>
        <p:txBody>
          <a:bodyPr/>
          <a:lstStyle/>
          <a:p>
            <a:endParaRPr lang="en-US"/>
          </a:p>
        </p:txBody>
      </p:sp>
      <p:sp>
        <p:nvSpPr>
          <p:cNvPr id="243745" name="Line 33"/>
          <p:cNvSpPr>
            <a:spLocks noChangeShapeType="1"/>
          </p:cNvSpPr>
          <p:nvPr/>
        </p:nvSpPr>
        <p:spPr bwMode="auto">
          <a:xfrm>
            <a:off x="609600" y="2924175"/>
            <a:ext cx="3705225" cy="0"/>
          </a:xfrm>
          <a:prstGeom prst="line">
            <a:avLst/>
          </a:prstGeom>
          <a:noFill/>
          <a:ln w="19050">
            <a:solidFill>
              <a:srgbClr val="6A80F0"/>
            </a:solidFill>
            <a:prstDash val="lgDash"/>
            <a:round/>
            <a:headEnd/>
            <a:tailEnd/>
          </a:ln>
          <a:effectLst/>
        </p:spPr>
        <p:txBody>
          <a:bodyPr/>
          <a:lstStyle/>
          <a:p>
            <a:endParaRPr lang="en-US"/>
          </a:p>
        </p:txBody>
      </p:sp>
      <p:sp>
        <p:nvSpPr>
          <p:cNvPr id="243754" name="Line 42"/>
          <p:cNvSpPr>
            <a:spLocks noChangeShapeType="1"/>
          </p:cNvSpPr>
          <p:nvPr/>
        </p:nvSpPr>
        <p:spPr bwMode="auto">
          <a:xfrm>
            <a:off x="7769225" y="4006850"/>
            <a:ext cx="800100" cy="0"/>
          </a:xfrm>
          <a:prstGeom prst="line">
            <a:avLst/>
          </a:prstGeom>
          <a:noFill/>
          <a:ln w="19050">
            <a:solidFill>
              <a:srgbClr val="6A80F0"/>
            </a:solidFill>
            <a:prstDash val="lgDash"/>
            <a:round/>
            <a:headEnd/>
            <a:tailEnd/>
          </a:ln>
          <a:effectLst/>
        </p:spPr>
        <p:txBody>
          <a:bodyPr/>
          <a:lstStyle/>
          <a:p>
            <a:endParaRPr lang="en-US"/>
          </a:p>
        </p:txBody>
      </p:sp>
      <p:sp>
        <p:nvSpPr>
          <p:cNvPr id="243755" name="Line 43"/>
          <p:cNvSpPr>
            <a:spLocks noChangeShapeType="1"/>
          </p:cNvSpPr>
          <p:nvPr/>
        </p:nvSpPr>
        <p:spPr bwMode="auto">
          <a:xfrm>
            <a:off x="7759700" y="3921125"/>
            <a:ext cx="809625" cy="0"/>
          </a:xfrm>
          <a:prstGeom prst="line">
            <a:avLst/>
          </a:prstGeom>
          <a:noFill/>
          <a:ln w="19050">
            <a:solidFill>
              <a:srgbClr val="6A80F0"/>
            </a:solidFill>
            <a:prstDash val="lgDash"/>
            <a:round/>
            <a:headEnd/>
            <a:tailEnd/>
          </a:ln>
          <a:effectLst/>
        </p:spPr>
        <p:txBody>
          <a:bodyPr/>
          <a:lstStyle/>
          <a:p>
            <a:endParaRPr lang="en-US"/>
          </a:p>
        </p:txBody>
      </p:sp>
      <p:sp>
        <p:nvSpPr>
          <p:cNvPr id="243757" name="Text Box 45"/>
          <p:cNvSpPr txBox="1">
            <a:spLocks noChangeArrowheads="1"/>
          </p:cNvSpPr>
          <p:nvPr/>
        </p:nvSpPr>
        <p:spPr bwMode="auto">
          <a:xfrm>
            <a:off x="7850188" y="4008438"/>
            <a:ext cx="912812" cy="304800"/>
          </a:xfrm>
          <a:prstGeom prst="rect">
            <a:avLst/>
          </a:prstGeom>
          <a:noFill/>
          <a:ln w="9525">
            <a:noFill/>
            <a:miter lim="800000"/>
            <a:headEnd/>
            <a:tailEnd/>
          </a:ln>
          <a:effectLst/>
        </p:spPr>
        <p:txBody>
          <a:bodyPr>
            <a:spAutoFit/>
          </a:bodyPr>
          <a:lstStyle/>
          <a:p>
            <a:r>
              <a:rPr lang="en-US" sz="1400">
                <a:solidFill>
                  <a:srgbClr val="6A80F0"/>
                </a:solidFill>
              </a:rPr>
              <a:t>#children</a:t>
            </a:r>
          </a:p>
        </p:txBody>
      </p:sp>
      <p:sp>
        <p:nvSpPr>
          <p:cNvPr id="243756" name="Line 44"/>
          <p:cNvSpPr>
            <a:spLocks noChangeShapeType="1"/>
          </p:cNvSpPr>
          <p:nvPr/>
        </p:nvSpPr>
        <p:spPr bwMode="auto">
          <a:xfrm>
            <a:off x="7759700" y="3835400"/>
            <a:ext cx="809625" cy="0"/>
          </a:xfrm>
          <a:prstGeom prst="line">
            <a:avLst/>
          </a:prstGeom>
          <a:noFill/>
          <a:ln w="19050">
            <a:solidFill>
              <a:srgbClr val="6A80F0"/>
            </a:solidFill>
            <a:prstDash val="lgDash"/>
            <a:round/>
            <a:headEnd/>
            <a:tailEnd/>
          </a:ln>
          <a:effectLst/>
        </p:spPr>
        <p:txBody>
          <a:bodyP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37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375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4374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4375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4374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374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375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4375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4375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4375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437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750" grpId="0" animBg="1"/>
      <p:bldP spid="243751" grpId="0" animBg="1"/>
      <p:bldP spid="243752" grpId="0" animBg="1"/>
      <p:bldP spid="243735" grpId="0" animBg="1"/>
      <p:bldP spid="243743" grpId="0" animBg="1"/>
      <p:bldP spid="243744" grpId="0" animBg="1"/>
      <p:bldP spid="243745" grpId="0" animBg="1"/>
      <p:bldP spid="243754" grpId="0" animBg="1"/>
      <p:bldP spid="243755" grpId="0" animBg="1"/>
      <p:bldP spid="243757" grpId="0"/>
      <p:bldP spid="24375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68313" y="986400"/>
            <a:ext cx="8106887" cy="5187388"/>
          </a:xfrm>
        </p:spPr>
        <p:txBody>
          <a:bodyPr/>
          <a:lstStyle/>
          <a:p>
            <a:pPr marL="0" algn="ctr">
              <a:spcBef>
                <a:spcPts val="0"/>
              </a:spcBef>
              <a:buNone/>
            </a:pPr>
            <a:endParaRPr lang="de-CH" sz="4000" dirty="0" smtClean="0"/>
          </a:p>
          <a:p>
            <a:pPr marL="0" algn="ctr">
              <a:spcBef>
                <a:spcPts val="0"/>
              </a:spcBef>
              <a:buNone/>
            </a:pPr>
            <a:endParaRPr lang="de-CH" sz="4000" dirty="0" smtClean="0"/>
          </a:p>
          <a:p>
            <a:pPr marL="0" algn="ctr">
              <a:spcBef>
                <a:spcPts val="0"/>
              </a:spcBef>
              <a:buNone/>
            </a:pPr>
            <a:endParaRPr lang="de-CH" sz="4000" dirty="0" smtClean="0"/>
          </a:p>
          <a:p>
            <a:pPr marL="0" algn="ctr">
              <a:spcBef>
                <a:spcPts val="0"/>
              </a:spcBef>
              <a:buNone/>
            </a:pPr>
            <a:r>
              <a:rPr lang="de-CH" sz="3800" dirty="0" err="1" smtClean="0"/>
              <a:t>no</a:t>
            </a:r>
            <a:r>
              <a:rPr lang="de-CH" sz="3800" dirty="0" smtClean="0"/>
              <a:t> </a:t>
            </a:r>
            <a:r>
              <a:rPr lang="de-CH" sz="3800" dirty="0" err="1" smtClean="0"/>
              <a:t>theory</a:t>
            </a:r>
            <a:r>
              <a:rPr lang="de-CH" sz="3800" dirty="0" smtClean="0"/>
              <a:t> </a:t>
            </a:r>
            <a:r>
              <a:rPr lang="de-CH" sz="3800" dirty="0" smtClean="0">
                <a:sym typeface="Wingdings" pitchFamily="2" charset="2"/>
              </a:rPr>
              <a:t></a:t>
            </a:r>
            <a:endParaRPr lang="en-US" sz="3800" dirty="0" smtClean="0"/>
          </a:p>
          <a:p>
            <a:pPr marL="0">
              <a:spcBef>
                <a:spcPts val="0"/>
              </a:spcBef>
              <a:buNone/>
            </a:pPr>
            <a:endParaRPr lang="de-CH" sz="4000" dirty="0" smtClean="0"/>
          </a:p>
          <a:p>
            <a:pPr marL="0">
              <a:spcBef>
                <a:spcPts val="0"/>
              </a:spcBef>
              <a:buNone/>
            </a:pPr>
            <a:endParaRPr lang="en-US" sz="4000" dirty="0" smtClean="0"/>
          </a:p>
          <a:p>
            <a:pPr marL="0">
              <a:spcBef>
                <a:spcPts val="0"/>
              </a:spcBef>
              <a:buNone/>
            </a:pPr>
            <a:endParaRPr lang="de-CH" sz="4000"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Theory for sensor networks, what is it good for?!</a:t>
            </a:r>
            <a:endParaRPr lang="en-US" dirty="0"/>
          </a:p>
        </p:txBody>
      </p:sp>
      <p:sp>
        <p:nvSpPr>
          <p:cNvPr id="3" name="Content Placeholder 2"/>
          <p:cNvSpPr>
            <a:spLocks noGrp="1"/>
          </p:cNvSpPr>
          <p:nvPr>
            <p:ph idx="1"/>
          </p:nvPr>
        </p:nvSpPr>
        <p:spPr/>
        <p:txBody>
          <a:bodyPr/>
          <a:lstStyle/>
          <a:p>
            <a:pPr>
              <a:buNone/>
            </a:pPr>
            <a:endParaRPr lang="en-US" dirty="0" smtClean="0"/>
          </a:p>
          <a:p>
            <a:pPr>
              <a:buNone/>
            </a:pPr>
            <a:r>
              <a:rPr lang="en-US" sz="2400" dirty="0" smtClean="0"/>
              <a:t>	How many lines of pseudo code // </a:t>
            </a:r>
          </a:p>
          <a:p>
            <a:pPr>
              <a:buNone/>
            </a:pPr>
            <a:r>
              <a:rPr lang="en-US" sz="2400" dirty="0" smtClean="0"/>
              <a:t>	Can you implement on a sensor node?</a:t>
            </a:r>
          </a:p>
          <a:p>
            <a:endParaRPr lang="en-US" sz="2400" dirty="0" smtClean="0"/>
          </a:p>
          <a:p>
            <a:pPr>
              <a:buNone/>
            </a:pPr>
            <a:r>
              <a:rPr lang="en-US" sz="2400" dirty="0" smtClean="0"/>
              <a:t>	The best algorithm is often complex //</a:t>
            </a:r>
          </a:p>
          <a:p>
            <a:pPr>
              <a:buNone/>
            </a:pPr>
            <a:r>
              <a:rPr lang="en-US" sz="2400" dirty="0" smtClean="0"/>
              <a:t>	And will not do what one expects.</a:t>
            </a:r>
          </a:p>
          <a:p>
            <a:endParaRPr lang="en-US" sz="2400" dirty="0" smtClean="0"/>
          </a:p>
          <a:p>
            <a:pPr>
              <a:buNone/>
            </a:pPr>
            <a:r>
              <a:rPr lang="en-US" sz="2400" dirty="0" smtClean="0"/>
              <a:t>	Theory models made lots of progress //</a:t>
            </a:r>
          </a:p>
          <a:p>
            <a:pPr>
              <a:buNone/>
            </a:pPr>
            <a:r>
              <a:rPr lang="en-US" sz="2400" dirty="0" smtClean="0"/>
              <a:t>	Reality, however, they still don’t address.</a:t>
            </a:r>
          </a:p>
          <a:p>
            <a:pPr>
              <a:buNone/>
            </a:pPr>
            <a:endParaRPr lang="en-US" sz="2400" dirty="0" smtClean="0"/>
          </a:p>
          <a:p>
            <a:pPr>
              <a:buNone/>
            </a:pPr>
            <a:r>
              <a:rPr lang="en-US" sz="2400" dirty="0" smtClean="0"/>
              <a:t>	My advice: invest your research </a:t>
            </a:r>
            <a:r>
              <a:rPr lang="de-CH" sz="2400" dirty="0" smtClean="0"/>
              <a:t>£££s </a:t>
            </a:r>
            <a:r>
              <a:rPr lang="en-US" sz="2400" dirty="0" smtClean="0"/>
              <a:t>//</a:t>
            </a:r>
          </a:p>
          <a:p>
            <a:pPr>
              <a:buNone/>
            </a:pPr>
            <a:r>
              <a:rPr lang="en-US" sz="2400" dirty="0" smtClean="0"/>
              <a:t>	in ... impossibility results and lower bounds!</a:t>
            </a:r>
          </a:p>
        </p:txBody>
      </p:sp>
      <p:pic>
        <p:nvPicPr>
          <p:cNvPr id="915458" name="Picture 2" descr="http://www.comicbookmovie.com/images/users/uploads/8558/@Ali-G.jpg"/>
          <p:cNvPicPr>
            <a:picLocks noChangeAspect="1" noChangeArrowheads="1"/>
          </p:cNvPicPr>
          <p:nvPr/>
        </p:nvPicPr>
        <p:blipFill>
          <a:blip r:embed="rId3" cstate="print"/>
          <a:srcRect l="5075" r="70589" b="7382"/>
          <a:stretch>
            <a:fillRect/>
          </a:stretch>
        </p:blipFill>
        <p:spPr bwMode="auto">
          <a:xfrm>
            <a:off x="6769201" y="489327"/>
            <a:ext cx="2374799" cy="6775065"/>
          </a:xfrm>
          <a:prstGeom prst="rect">
            <a:avLst/>
          </a:prstGeom>
          <a:noFill/>
        </p:spPr>
      </p:pic>
      <p:sp>
        <p:nvSpPr>
          <p:cNvPr id="9" name="Rectangle 8"/>
          <p:cNvSpPr/>
          <p:nvPr/>
        </p:nvSpPr>
        <p:spPr bwMode="auto">
          <a:xfrm rot="20580418">
            <a:off x="8961966" y="1388526"/>
            <a:ext cx="364067" cy="123613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10" name="Rectangle 9"/>
          <p:cNvSpPr/>
          <p:nvPr/>
        </p:nvSpPr>
        <p:spPr bwMode="auto">
          <a:xfrm rot="684946">
            <a:off x="8949668" y="3797407"/>
            <a:ext cx="589251" cy="2193472"/>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11" name="Rectangle 10"/>
          <p:cNvSpPr/>
          <p:nvPr/>
        </p:nvSpPr>
        <p:spPr bwMode="auto">
          <a:xfrm rot="684946">
            <a:off x="8908643" y="3103132"/>
            <a:ext cx="589251" cy="2193472"/>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txBox="1">
            <a:spLocks noChangeArrowheads="1"/>
          </p:cNvSpPr>
          <p:nvPr/>
        </p:nvSpPr>
        <p:spPr bwMode="auto">
          <a:xfrm>
            <a:off x="-3203" y="1046400"/>
            <a:ext cx="8315325" cy="9578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lgn="r">
              <a:defRPr/>
            </a:pPr>
            <a:r>
              <a:rPr lang="en-US" sz="4800" i="1" kern="0" dirty="0" smtClean="0">
                <a:solidFill>
                  <a:schemeClr val="bg1"/>
                </a:solidFill>
                <a:latin typeface="Calibri" pitchFamily="34" charset="0"/>
                <a:ea typeface="+mj-ea"/>
                <a:cs typeface="Calibri" pitchFamily="34" charset="0"/>
              </a:rPr>
              <a:t>Example: Clock Synchronization</a:t>
            </a:r>
            <a:endParaRPr kumimoji="0" lang="de-CH" sz="4800" b="1" i="0" u="none" strike="noStrike" kern="0" cap="none" spc="0" normalizeH="0" baseline="0" noProof="0" dirty="0">
              <a:ln>
                <a:noFill/>
              </a:ln>
              <a:solidFill>
                <a:schemeClr val="bg1"/>
              </a:solidFill>
              <a:effectLst/>
              <a:uLnTx/>
              <a:uFillTx/>
              <a:latin typeface="Calibri" pitchFamily="34" charset="0"/>
              <a:ea typeface="+mj-ea"/>
              <a:cs typeface="Calibri" pitchFamily="34" charset="0"/>
            </a:endParaRPr>
          </a:p>
        </p:txBody>
      </p:sp>
      <p:sp>
        <p:nvSpPr>
          <p:cNvPr id="14" name="Rectangle 4"/>
          <p:cNvSpPr txBox="1">
            <a:spLocks noChangeArrowheads="1"/>
          </p:cNvSpPr>
          <p:nvPr/>
        </p:nvSpPr>
        <p:spPr bwMode="auto">
          <a:xfrm>
            <a:off x="5617024" y="1461089"/>
            <a:ext cx="3179942" cy="9578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lgn="r">
              <a:defRPr/>
            </a:pPr>
            <a:r>
              <a:rPr lang="en-US" sz="3200" i="1" kern="0" dirty="0" smtClean="0">
                <a:solidFill>
                  <a:schemeClr val="bg1"/>
                </a:solidFill>
                <a:latin typeface="Calibri" pitchFamily="34" charset="0"/>
                <a:ea typeface="+mj-ea"/>
                <a:cs typeface="Calibri" pitchFamily="34" charset="0"/>
              </a:rPr>
              <a:t>…it's about TIME!</a:t>
            </a:r>
            <a:endParaRPr kumimoji="0" lang="de-CH" sz="3200" b="1" i="0" u="none" strike="noStrike" kern="0" cap="none" spc="0" normalizeH="0" baseline="0" noProof="0" dirty="0">
              <a:ln>
                <a:noFill/>
              </a:ln>
              <a:solidFill>
                <a:schemeClr val="bg1"/>
              </a:solidFill>
              <a:effectLst/>
              <a:uLnTx/>
              <a:uFillTx/>
              <a:latin typeface="Calibri" pitchFamily="34" charset="0"/>
              <a:ea typeface="+mj-ea"/>
              <a:cs typeface="Calibri" pitchFamily="34" charset="0"/>
            </a:endParaRPr>
          </a:p>
        </p:txBody>
      </p:sp>
      <p:sp>
        <p:nvSpPr>
          <p:cNvPr id="8" name="Rectangle 4"/>
          <p:cNvSpPr txBox="1">
            <a:spLocks noChangeArrowheads="1"/>
          </p:cNvSpPr>
          <p:nvPr/>
        </p:nvSpPr>
        <p:spPr bwMode="auto">
          <a:xfrm>
            <a:off x="149197" y="1046394"/>
            <a:ext cx="8315325" cy="9578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lgn="r">
              <a:defRPr/>
            </a:pPr>
            <a:r>
              <a:rPr lang="en-US" sz="4800" i="1" kern="0" dirty="0" smtClean="0">
                <a:solidFill>
                  <a:schemeClr val="bg1"/>
                </a:solidFill>
                <a:latin typeface="Calibri" pitchFamily="34" charset="0"/>
                <a:ea typeface="+mj-ea"/>
                <a:cs typeface="Calibri" pitchFamily="34" charset="0"/>
              </a:rPr>
              <a:t> Theory Meets Practice </a:t>
            </a:r>
            <a:endParaRPr kumimoji="0" lang="de-CH" sz="4800" b="1" i="0" u="none" strike="noStrike" kern="0" cap="none" spc="0" normalizeH="0" baseline="0" noProof="0" dirty="0">
              <a:ln>
                <a:noFill/>
              </a:ln>
              <a:solidFill>
                <a:schemeClr val="bg1"/>
              </a:solidFill>
              <a:effectLst/>
              <a:uLnTx/>
              <a:uFillTx/>
              <a:latin typeface="Calibri" pitchFamily="34" charset="0"/>
              <a:ea typeface="+mj-ea"/>
              <a:cs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8" fill="hold" grpId="0" nodeType="clickEffect">
                                  <p:stCondLst>
                                    <p:cond delay="0"/>
                                  </p:stCondLst>
                                  <p:childTnLst>
                                    <p:anim calcmode="lin" valueType="num">
                                      <p:cBhvr additive="base">
                                        <p:cTn id="6" dur="500"/>
                                        <p:tgtEl>
                                          <p:spTgt spid="8"/>
                                        </p:tgtEl>
                                        <p:attrNameLst>
                                          <p:attrName>ppt_x</p:attrName>
                                        </p:attrNameLst>
                                      </p:cBhvr>
                                      <p:tavLst>
                                        <p:tav tm="0">
                                          <p:val>
                                            <p:strVal val="ppt_x"/>
                                          </p:val>
                                        </p:tav>
                                        <p:tav tm="100000">
                                          <p:val>
                                            <p:strVal val="0-ppt_w/2"/>
                                          </p:val>
                                        </p:tav>
                                      </p:tavLst>
                                    </p:anim>
                                    <p:anim calcmode="lin" valueType="num">
                                      <p:cBhvr additive="base">
                                        <p:cTn id="7" dur="500"/>
                                        <p:tgtEl>
                                          <p:spTgt spid="8"/>
                                        </p:tgtEl>
                                        <p:attrNameLst>
                                          <p:attrName>ppt_y</p:attrName>
                                        </p:attrNameLst>
                                      </p:cBhvr>
                                      <p:tavLst>
                                        <p:tav tm="0">
                                          <p:val>
                                            <p:strVal val="ppt_y"/>
                                          </p:val>
                                        </p:tav>
                                        <p:tav tm="100000">
                                          <p:val>
                                            <p:strVal val="ppt_y"/>
                                          </p:val>
                                        </p:tav>
                                      </p:tavLst>
                                    </p:anim>
                                    <p:set>
                                      <p:cBhvr>
                                        <p:cTn id="8" dur="1" fill="hold">
                                          <p:stCondLst>
                                            <p:cond delay="499"/>
                                          </p:stCondLst>
                                        </p:cTn>
                                        <p:tgtEl>
                                          <p:spTgt spid="8"/>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6" descr="DCF77_receiver.jpg"/>
          <p:cNvPicPr>
            <a:picLocks noChangeAspect="1"/>
          </p:cNvPicPr>
          <p:nvPr/>
        </p:nvPicPr>
        <p:blipFill>
          <a:blip r:embed="rId3" cstate="print"/>
          <a:srcRect/>
          <a:stretch>
            <a:fillRect/>
          </a:stretch>
        </p:blipFill>
        <p:spPr bwMode="auto">
          <a:xfrm>
            <a:off x="5929396" y="2365142"/>
            <a:ext cx="934560" cy="544316"/>
          </a:xfrm>
          <a:prstGeom prst="rect">
            <a:avLst/>
          </a:prstGeom>
          <a:noFill/>
          <a:ln w="9525">
            <a:noFill/>
            <a:miter lim="800000"/>
            <a:headEnd/>
            <a:tailEnd/>
          </a:ln>
        </p:spPr>
      </p:pic>
      <p:pic>
        <p:nvPicPr>
          <p:cNvPr id="9219" name="Grafik 3" descr="syntonistor.png"/>
          <p:cNvPicPr>
            <a:picLocks noChangeAspect="1"/>
          </p:cNvPicPr>
          <p:nvPr/>
        </p:nvPicPr>
        <p:blipFill>
          <a:blip r:embed="rId4" cstate="print"/>
          <a:srcRect/>
          <a:stretch>
            <a:fillRect/>
          </a:stretch>
        </p:blipFill>
        <p:spPr bwMode="auto">
          <a:xfrm>
            <a:off x="2559797" y="4289484"/>
            <a:ext cx="1684800" cy="1221248"/>
          </a:xfrm>
          <a:prstGeom prst="rect">
            <a:avLst/>
          </a:prstGeom>
          <a:noFill/>
          <a:ln w="9525">
            <a:noFill/>
            <a:miter lim="800000"/>
            <a:headEnd/>
            <a:tailEnd/>
          </a:ln>
        </p:spPr>
      </p:pic>
      <p:sp>
        <p:nvSpPr>
          <p:cNvPr id="19" name="Rounded Rectangle 18"/>
          <p:cNvSpPr/>
          <p:nvPr/>
        </p:nvSpPr>
        <p:spPr bwMode="auto">
          <a:xfrm>
            <a:off x="619200" y="1873638"/>
            <a:ext cx="3758400" cy="2138624"/>
          </a:xfrm>
          <a:prstGeom prst="roundRect">
            <a:avLst/>
          </a:prstGeom>
          <a:noFill/>
          <a:ln w="9525" cap="flat" cmpd="sng" algn="ctr">
            <a:solidFill>
              <a:schemeClr val="tx1"/>
            </a:solidFill>
            <a:prstDash val="solid"/>
            <a:round/>
            <a:headEnd type="none" w="med" len="med"/>
            <a:tailEnd type="none" w="med" len="med"/>
          </a:ln>
          <a:effectLst/>
        </p:spPr>
        <p:txBody>
          <a:bodyPr lIns="82945" tIns="41473" rIns="82945" bIns="41473"/>
          <a:lstStyle/>
          <a:p>
            <a:pPr algn="l" hangingPunct="0">
              <a:lnSpc>
                <a:spcPct val="93000"/>
              </a:lnSpc>
              <a:buClr>
                <a:srgbClr val="000000"/>
              </a:buClr>
              <a:buSzPct val="100000"/>
              <a:buFont typeface="Times New Roman" pitchFamily="16" charset="0"/>
              <a:buNone/>
              <a:defRPr/>
            </a:pPr>
            <a:r>
              <a:rPr lang="de-CH" sz="2000" b="1" dirty="0">
                <a:latin typeface="Calibri" pitchFamily="34" charset="0"/>
                <a:cs typeface="Calibri" pitchFamily="34" charset="0"/>
              </a:rPr>
              <a:t>Global </a:t>
            </a:r>
            <a:r>
              <a:rPr lang="de-CH" sz="2000" b="1" dirty="0" err="1">
                <a:latin typeface="Calibri" pitchFamily="34" charset="0"/>
                <a:cs typeface="Calibri" pitchFamily="34" charset="0"/>
              </a:rPr>
              <a:t>Positioning</a:t>
            </a:r>
            <a:r>
              <a:rPr lang="de-CH" sz="2000" b="1" dirty="0">
                <a:latin typeface="Calibri" pitchFamily="34" charset="0"/>
                <a:cs typeface="Calibri" pitchFamily="34" charset="0"/>
              </a:rPr>
              <a:t> </a:t>
            </a:r>
            <a:r>
              <a:rPr lang="de-CH" sz="2000" b="1" dirty="0" smtClean="0">
                <a:latin typeface="Calibri" pitchFamily="34" charset="0"/>
                <a:cs typeface="Calibri" pitchFamily="34" charset="0"/>
              </a:rPr>
              <a:t/>
            </a:r>
            <a:br>
              <a:rPr lang="de-CH" sz="2000" b="1" dirty="0" smtClean="0">
                <a:latin typeface="Calibri" pitchFamily="34" charset="0"/>
                <a:cs typeface="Calibri" pitchFamily="34" charset="0"/>
              </a:rPr>
            </a:br>
            <a:r>
              <a:rPr lang="de-CH" sz="2000" b="1" dirty="0" smtClean="0">
                <a:latin typeface="Calibri" pitchFamily="34" charset="0"/>
                <a:cs typeface="Calibri" pitchFamily="34" charset="0"/>
              </a:rPr>
              <a:t>System </a:t>
            </a:r>
            <a:r>
              <a:rPr lang="de-CH" sz="2000" b="1" dirty="0">
                <a:latin typeface="Calibri" pitchFamily="34" charset="0"/>
                <a:cs typeface="Calibri" pitchFamily="34" charset="0"/>
              </a:rPr>
              <a:t>(GPS)</a:t>
            </a:r>
          </a:p>
          <a:p>
            <a:pPr algn="l" hangingPunct="0">
              <a:lnSpc>
                <a:spcPct val="93000"/>
              </a:lnSpc>
              <a:buClr>
                <a:srgbClr val="000000"/>
              </a:buClr>
              <a:buSzPct val="100000"/>
              <a:buFont typeface="Times New Roman" pitchFamily="16" charset="0"/>
              <a:buNone/>
              <a:defRPr/>
            </a:pPr>
            <a:endParaRPr lang="de-CH" b="1" dirty="0">
              <a:latin typeface="Calibri" pitchFamily="34" charset="0"/>
              <a:cs typeface="Calibri" pitchFamily="34" charset="0"/>
            </a:endParaRPr>
          </a:p>
          <a:p>
            <a:pPr algn="l" hangingPunct="0">
              <a:lnSpc>
                <a:spcPct val="93000"/>
              </a:lnSpc>
              <a:buClr>
                <a:srgbClr val="000000"/>
              </a:buClr>
              <a:buSzPct val="100000"/>
              <a:buFont typeface="Times New Roman" pitchFamily="16" charset="0"/>
              <a:buNone/>
              <a:defRPr/>
            </a:pPr>
            <a:endParaRPr lang="de-CH" sz="1500" dirty="0">
              <a:latin typeface="Calibri" pitchFamily="34" charset="0"/>
              <a:cs typeface="Calibri" pitchFamily="34" charset="0"/>
            </a:endParaRPr>
          </a:p>
        </p:txBody>
      </p:sp>
      <p:sp>
        <p:nvSpPr>
          <p:cNvPr id="20" name="Rounded Rectangle 19"/>
          <p:cNvSpPr/>
          <p:nvPr/>
        </p:nvSpPr>
        <p:spPr bwMode="auto">
          <a:xfrm>
            <a:off x="4507200" y="1873638"/>
            <a:ext cx="3758400" cy="2138624"/>
          </a:xfrm>
          <a:prstGeom prst="roundRect">
            <a:avLst/>
          </a:prstGeom>
          <a:noFill/>
          <a:ln w="9525" cap="flat" cmpd="sng" algn="ctr">
            <a:solidFill>
              <a:schemeClr val="tx1"/>
            </a:solidFill>
            <a:prstDash val="solid"/>
            <a:round/>
            <a:headEnd type="none" w="med" len="med"/>
            <a:tailEnd type="none" w="med" len="med"/>
          </a:ln>
          <a:effectLst/>
        </p:spPr>
        <p:txBody>
          <a:bodyPr lIns="82945" tIns="41473" rIns="82945" bIns="41473"/>
          <a:lstStyle/>
          <a:p>
            <a:pPr algn="l" hangingPunct="0">
              <a:lnSpc>
                <a:spcPct val="93000"/>
              </a:lnSpc>
              <a:buClr>
                <a:srgbClr val="000000"/>
              </a:buClr>
              <a:buSzPct val="100000"/>
              <a:buFont typeface="Times New Roman" pitchFamily="16" charset="0"/>
              <a:buNone/>
              <a:defRPr/>
            </a:pPr>
            <a:r>
              <a:rPr lang="de-CH" sz="2000" b="1" dirty="0">
                <a:latin typeface="Calibri" pitchFamily="34" charset="0"/>
                <a:cs typeface="Calibri" pitchFamily="34" charset="0"/>
              </a:rPr>
              <a:t>Radio Clock Signal</a:t>
            </a:r>
          </a:p>
          <a:p>
            <a:pPr algn="l" hangingPunct="0">
              <a:lnSpc>
                <a:spcPct val="93000"/>
              </a:lnSpc>
              <a:buClr>
                <a:srgbClr val="000000"/>
              </a:buClr>
              <a:buSzPct val="100000"/>
              <a:buFont typeface="Times New Roman" pitchFamily="16" charset="0"/>
              <a:buNone/>
              <a:defRPr/>
            </a:pPr>
            <a:endParaRPr lang="de-CH" b="1" dirty="0">
              <a:latin typeface="Calibri" pitchFamily="34" charset="0"/>
              <a:cs typeface="Calibri" pitchFamily="34" charset="0"/>
            </a:endParaRPr>
          </a:p>
        </p:txBody>
      </p:sp>
      <p:sp>
        <p:nvSpPr>
          <p:cNvPr id="22" name="Rounded Rectangle 21"/>
          <p:cNvSpPr/>
          <p:nvPr/>
        </p:nvSpPr>
        <p:spPr bwMode="auto">
          <a:xfrm>
            <a:off x="619200" y="4206683"/>
            <a:ext cx="3758400" cy="2138624"/>
          </a:xfrm>
          <a:prstGeom prst="roundRect">
            <a:avLst/>
          </a:prstGeom>
          <a:noFill/>
          <a:ln w="9525" cap="flat" cmpd="sng" algn="ctr">
            <a:solidFill>
              <a:schemeClr val="tx1"/>
            </a:solidFill>
            <a:prstDash val="solid"/>
            <a:round/>
            <a:headEnd type="none" w="med" len="med"/>
            <a:tailEnd type="none" w="med" len="med"/>
          </a:ln>
          <a:effectLst/>
        </p:spPr>
        <p:txBody>
          <a:bodyPr lIns="82945" tIns="41473" rIns="82945" bIns="41473"/>
          <a:lstStyle/>
          <a:p>
            <a:pPr algn="l" hangingPunct="0">
              <a:lnSpc>
                <a:spcPct val="93000"/>
              </a:lnSpc>
              <a:buClr>
                <a:srgbClr val="000000"/>
              </a:buClr>
              <a:buSzPct val="100000"/>
              <a:buFont typeface="Times New Roman" pitchFamily="16" charset="0"/>
              <a:buNone/>
              <a:defRPr/>
            </a:pPr>
            <a:r>
              <a:rPr lang="de-CH" sz="2000" b="1" dirty="0">
                <a:latin typeface="Calibri" pitchFamily="34" charset="0"/>
                <a:cs typeface="Calibri" pitchFamily="34" charset="0"/>
              </a:rPr>
              <a:t>AC-power </a:t>
            </a:r>
            <a:r>
              <a:rPr lang="de-CH" sz="2000" b="1" dirty="0" err="1">
                <a:latin typeface="Calibri" pitchFamily="34" charset="0"/>
                <a:cs typeface="Calibri" pitchFamily="34" charset="0"/>
              </a:rPr>
              <a:t>line</a:t>
            </a:r>
            <a:r>
              <a:rPr lang="de-CH" sz="2000" b="1" dirty="0">
                <a:latin typeface="Calibri" pitchFamily="34" charset="0"/>
                <a:cs typeface="Calibri" pitchFamily="34" charset="0"/>
              </a:rPr>
              <a:t> </a:t>
            </a:r>
            <a:r>
              <a:rPr lang="de-CH" sz="2000" b="1" dirty="0" smtClean="0">
                <a:latin typeface="Calibri" pitchFamily="34" charset="0"/>
                <a:cs typeface="Calibri" pitchFamily="34" charset="0"/>
              </a:rPr>
              <a:t/>
            </a:r>
            <a:br>
              <a:rPr lang="de-CH" sz="2000" b="1" dirty="0" smtClean="0">
                <a:latin typeface="Calibri" pitchFamily="34" charset="0"/>
                <a:cs typeface="Calibri" pitchFamily="34" charset="0"/>
              </a:rPr>
            </a:br>
            <a:r>
              <a:rPr lang="de-CH" sz="2000" b="1" dirty="0" err="1" smtClean="0">
                <a:latin typeface="Calibri" pitchFamily="34" charset="0"/>
                <a:cs typeface="Calibri" pitchFamily="34" charset="0"/>
              </a:rPr>
              <a:t>radiation</a:t>
            </a:r>
            <a:endParaRPr lang="de-CH" sz="2000" b="1" dirty="0">
              <a:latin typeface="Calibri" pitchFamily="34" charset="0"/>
              <a:cs typeface="Calibri" pitchFamily="34" charset="0"/>
            </a:endParaRPr>
          </a:p>
          <a:p>
            <a:pPr algn="l" hangingPunct="0">
              <a:lnSpc>
                <a:spcPct val="93000"/>
              </a:lnSpc>
              <a:buClr>
                <a:srgbClr val="000000"/>
              </a:buClr>
              <a:buSzPct val="100000"/>
              <a:buFont typeface="Times New Roman" pitchFamily="16" charset="0"/>
              <a:buNone/>
              <a:defRPr/>
            </a:pPr>
            <a:endParaRPr lang="de-CH" b="1" dirty="0">
              <a:latin typeface="Calibri" pitchFamily="34" charset="0"/>
              <a:cs typeface="Calibri" pitchFamily="34" charset="0"/>
            </a:endParaRPr>
          </a:p>
          <a:p>
            <a:pPr algn="l" hangingPunct="0">
              <a:lnSpc>
                <a:spcPct val="93000"/>
              </a:lnSpc>
              <a:buClr>
                <a:srgbClr val="000000"/>
              </a:buClr>
              <a:buSzPct val="100000"/>
              <a:buFontTx/>
              <a:buChar char="-"/>
              <a:defRPr/>
            </a:pPr>
            <a:endParaRPr lang="de-CH" sz="1500" dirty="0">
              <a:latin typeface="Calibri" pitchFamily="34" charset="0"/>
              <a:cs typeface="Calibri" pitchFamily="34" charset="0"/>
            </a:endParaRPr>
          </a:p>
        </p:txBody>
      </p:sp>
      <p:sp>
        <p:nvSpPr>
          <p:cNvPr id="23" name="Rounded Rectangle 22"/>
          <p:cNvSpPr/>
          <p:nvPr/>
        </p:nvSpPr>
        <p:spPr bwMode="auto">
          <a:xfrm>
            <a:off x="4507200" y="4206683"/>
            <a:ext cx="3758400" cy="2138624"/>
          </a:xfrm>
          <a:prstGeom prst="roundRect">
            <a:avLst/>
          </a:prstGeom>
          <a:noFill/>
          <a:ln w="9525" cap="flat" cmpd="sng" algn="ctr">
            <a:solidFill>
              <a:schemeClr val="tx1"/>
            </a:solidFill>
            <a:prstDash val="solid"/>
            <a:round/>
            <a:headEnd type="none" w="med" len="med"/>
            <a:tailEnd type="none" w="med" len="med"/>
          </a:ln>
          <a:effectLst/>
        </p:spPr>
        <p:txBody>
          <a:bodyPr lIns="82945" tIns="41473" rIns="82945" bIns="41473"/>
          <a:lstStyle/>
          <a:p>
            <a:pPr algn="l" hangingPunct="0">
              <a:lnSpc>
                <a:spcPct val="93000"/>
              </a:lnSpc>
              <a:buClr>
                <a:srgbClr val="000000"/>
              </a:buClr>
              <a:buSzPct val="100000"/>
              <a:buFont typeface="Times New Roman" pitchFamily="16" charset="0"/>
              <a:buNone/>
              <a:defRPr/>
            </a:pPr>
            <a:r>
              <a:rPr lang="de-CH" sz="2000" b="1" dirty="0" err="1">
                <a:latin typeface="Calibri" pitchFamily="34" charset="0"/>
                <a:cs typeface="Calibri" pitchFamily="34" charset="0"/>
              </a:rPr>
              <a:t>Synchronization</a:t>
            </a:r>
            <a:r>
              <a:rPr lang="de-CH" sz="2000" b="1" dirty="0">
                <a:latin typeface="Calibri" pitchFamily="34" charset="0"/>
                <a:cs typeface="Calibri" pitchFamily="34" charset="0"/>
              </a:rPr>
              <a:t> </a:t>
            </a:r>
            <a:r>
              <a:rPr lang="de-CH" sz="2000" b="1" dirty="0" smtClean="0">
                <a:latin typeface="Calibri" pitchFamily="34" charset="0"/>
                <a:cs typeface="Calibri" pitchFamily="34" charset="0"/>
              </a:rPr>
              <a:t/>
            </a:r>
            <a:br>
              <a:rPr lang="de-CH" sz="2000" b="1" dirty="0" smtClean="0">
                <a:latin typeface="Calibri" pitchFamily="34" charset="0"/>
                <a:cs typeface="Calibri" pitchFamily="34" charset="0"/>
              </a:rPr>
            </a:br>
            <a:r>
              <a:rPr lang="de-CH" sz="2000" b="1" dirty="0" err="1" smtClean="0">
                <a:latin typeface="Calibri" pitchFamily="34" charset="0"/>
                <a:cs typeface="Calibri" pitchFamily="34" charset="0"/>
              </a:rPr>
              <a:t>messages</a:t>
            </a:r>
            <a:endParaRPr lang="de-CH" sz="2000" b="1" dirty="0">
              <a:latin typeface="Calibri" pitchFamily="34" charset="0"/>
              <a:cs typeface="Calibri" pitchFamily="34" charset="0"/>
            </a:endParaRPr>
          </a:p>
          <a:p>
            <a:pPr algn="l" hangingPunct="0">
              <a:lnSpc>
                <a:spcPct val="93000"/>
              </a:lnSpc>
              <a:buClr>
                <a:srgbClr val="000000"/>
              </a:buClr>
              <a:buSzPct val="100000"/>
              <a:buFont typeface="Times New Roman" pitchFamily="16" charset="0"/>
              <a:buNone/>
              <a:defRPr/>
            </a:pPr>
            <a:endParaRPr lang="de-CH" b="1" dirty="0">
              <a:latin typeface="Calibri" pitchFamily="34" charset="0"/>
              <a:cs typeface="Calibri" pitchFamily="34" charset="0"/>
            </a:endParaRPr>
          </a:p>
        </p:txBody>
      </p:sp>
      <p:sp>
        <p:nvSpPr>
          <p:cNvPr id="20482" name="Rectangle 1"/>
          <p:cNvSpPr>
            <a:spLocks noGrp="1" noChangeArrowheads="1"/>
          </p:cNvSpPr>
          <p:nvPr>
            <p:ph type="title"/>
          </p:nvPr>
        </p:nvSpPr>
        <p:spPr/>
        <p:txBody>
          <a:bodyPr/>
          <a:lstStyle/>
          <a:p>
            <a:pPr eaLnBrk="1">
              <a:buFont typeface="Times New Roman" pitchFamily="16" charset="0"/>
              <a:buNone/>
              <a:defRPr/>
            </a:pPr>
            <a:r>
              <a:rPr lang="en-GB" dirty="0" smtClean="0">
                <a:latin typeface="Calibri" pitchFamily="34" charset="0"/>
                <a:cs typeface="Calibri" pitchFamily="34" charset="0"/>
              </a:rPr>
              <a:t>Clock Synchronization in Practice</a:t>
            </a:r>
          </a:p>
        </p:txBody>
      </p:sp>
      <p:sp>
        <p:nvSpPr>
          <p:cNvPr id="20483" name="Rectangle 2"/>
          <p:cNvSpPr>
            <a:spLocks noGrp="1" noChangeArrowheads="1"/>
          </p:cNvSpPr>
          <p:nvPr>
            <p:ph idx="1"/>
          </p:nvPr>
        </p:nvSpPr>
        <p:spPr/>
        <p:txBody>
          <a:bodyPr/>
          <a:lstStyle/>
          <a:p>
            <a:pPr eaLnBrk="1">
              <a:defRPr/>
            </a:pPr>
            <a:endParaRPr lang="en-GB" dirty="0" smtClean="0">
              <a:latin typeface="Calibri" pitchFamily="34" charset="0"/>
              <a:cs typeface="Calibri" pitchFamily="34" charset="0"/>
            </a:endParaRPr>
          </a:p>
          <a:p>
            <a:pPr eaLnBrk="1">
              <a:defRPr/>
            </a:pPr>
            <a:r>
              <a:rPr lang="en-GB" dirty="0" smtClean="0">
                <a:latin typeface="Calibri" pitchFamily="34" charset="0"/>
                <a:cs typeface="Calibri" pitchFamily="34" charset="0"/>
              </a:rPr>
              <a:t>Many different approaches for clock synchronization</a:t>
            </a:r>
          </a:p>
          <a:p>
            <a:pPr eaLnBrk="1">
              <a:defRPr/>
            </a:pPr>
            <a:endParaRPr lang="en-GB" dirty="0" smtClean="0">
              <a:latin typeface="Calibri" pitchFamily="34" charset="0"/>
              <a:cs typeface="Calibri" pitchFamily="34" charset="0"/>
            </a:endParaRPr>
          </a:p>
        </p:txBody>
      </p:sp>
      <p:pic>
        <p:nvPicPr>
          <p:cNvPr id="9226" name="Picture 3"/>
          <p:cNvPicPr>
            <a:picLocks noChangeAspect="1" noChangeArrowheads="1"/>
          </p:cNvPicPr>
          <p:nvPr/>
        </p:nvPicPr>
        <p:blipFill>
          <a:blip r:embed="rId5" cstate="print"/>
          <a:srcRect t="6732" b="8976"/>
          <a:stretch>
            <a:fillRect/>
          </a:stretch>
        </p:blipFill>
        <p:spPr bwMode="auto">
          <a:xfrm>
            <a:off x="6884772" y="1994619"/>
            <a:ext cx="1091520" cy="1226098"/>
          </a:xfrm>
          <a:prstGeom prst="rect">
            <a:avLst/>
          </a:prstGeom>
          <a:noFill/>
          <a:ln w="9525">
            <a:noFill/>
            <a:round/>
            <a:headEnd/>
            <a:tailEnd/>
          </a:ln>
        </p:spPr>
      </p:pic>
      <p:pic>
        <p:nvPicPr>
          <p:cNvPr id="9227" name="Picture 4"/>
          <p:cNvPicPr>
            <a:picLocks noChangeAspect="1" noChangeArrowheads="1"/>
          </p:cNvPicPr>
          <p:nvPr/>
        </p:nvPicPr>
        <p:blipFill>
          <a:blip r:embed="rId6" cstate="print"/>
          <a:srcRect/>
          <a:stretch>
            <a:fillRect/>
          </a:stretch>
        </p:blipFill>
        <p:spPr bwMode="auto">
          <a:xfrm>
            <a:off x="2941985" y="2059581"/>
            <a:ext cx="1260000" cy="1009546"/>
          </a:xfrm>
          <a:prstGeom prst="rect">
            <a:avLst/>
          </a:prstGeom>
          <a:noFill/>
          <a:ln w="9525">
            <a:noFill/>
            <a:round/>
            <a:headEnd/>
            <a:tailEnd/>
          </a:ln>
        </p:spPr>
      </p:pic>
      <p:pic>
        <p:nvPicPr>
          <p:cNvPr id="9229" name="Picture 7"/>
          <p:cNvPicPr>
            <a:picLocks noChangeAspect="1" noChangeArrowheads="1"/>
          </p:cNvPicPr>
          <p:nvPr/>
        </p:nvPicPr>
        <p:blipFill>
          <a:blip r:embed="rId7" cstate="print"/>
          <a:srcRect/>
          <a:stretch>
            <a:fillRect/>
          </a:stretch>
        </p:blipFill>
        <p:spPr bwMode="auto">
          <a:xfrm>
            <a:off x="6589100" y="4420568"/>
            <a:ext cx="1234748" cy="841385"/>
          </a:xfrm>
          <a:prstGeom prst="rect">
            <a:avLst/>
          </a:prstGeom>
          <a:noFill/>
          <a:ln w="9525">
            <a:noFill/>
            <a:round/>
            <a:headEnd/>
            <a:tailEnd/>
          </a:ln>
        </p:spPr>
      </p:pic>
      <p:pic>
        <p:nvPicPr>
          <p:cNvPr id="9230" name="Picture 15" descr="msg.png"/>
          <p:cNvPicPr>
            <a:picLocks noChangeAspect="1"/>
          </p:cNvPicPr>
          <p:nvPr/>
        </p:nvPicPr>
        <p:blipFill>
          <a:blip r:embed="rId8" cstate="print"/>
          <a:srcRect/>
          <a:stretch>
            <a:fillRect/>
          </a:stretch>
        </p:blipFill>
        <p:spPr bwMode="auto">
          <a:xfrm>
            <a:off x="7346792" y="4692468"/>
            <a:ext cx="766958" cy="796051"/>
          </a:xfrm>
          <a:prstGeom prst="rect">
            <a:avLst/>
          </a:prstGeom>
          <a:noFill/>
          <a:ln w="9525">
            <a:noFill/>
            <a:miter lim="800000"/>
            <a:headEnd/>
            <a:tailEnd/>
          </a:ln>
        </p:spPr>
      </p:pic>
      <p:grpSp>
        <p:nvGrpSpPr>
          <p:cNvPr id="2" name="Group 33"/>
          <p:cNvGrpSpPr/>
          <p:nvPr/>
        </p:nvGrpSpPr>
        <p:grpSpPr>
          <a:xfrm>
            <a:off x="717685" y="3338947"/>
            <a:ext cx="2632337" cy="590204"/>
            <a:chOff x="1282952" y="6267796"/>
            <a:chExt cx="2632337" cy="590204"/>
          </a:xfrm>
        </p:grpSpPr>
        <p:pic>
          <p:nvPicPr>
            <p:cNvPr id="1098759" name="Picture 7" descr="C:\Users\roger\AppData\Local\Microsoft\Windows\Temporary Internet Files\Content.IE5\87L8UORA\MCj04040190000[1].wmf"/>
            <p:cNvPicPr>
              <a:picLocks noChangeAspect="1" noChangeArrowheads="1"/>
            </p:cNvPicPr>
            <p:nvPr/>
          </p:nvPicPr>
          <p:blipFill>
            <a:blip r:embed="rId9" cstate="print"/>
            <a:srcRect/>
            <a:stretch>
              <a:fillRect/>
            </a:stretch>
          </p:blipFill>
          <p:spPr bwMode="auto">
            <a:xfrm>
              <a:off x="2809706" y="6357609"/>
              <a:ext cx="500390" cy="500390"/>
            </a:xfrm>
            <a:prstGeom prst="rect">
              <a:avLst/>
            </a:prstGeom>
            <a:noFill/>
          </p:spPr>
        </p:pic>
        <p:pic>
          <p:nvPicPr>
            <p:cNvPr id="27" name="Picture 3" descr="C:\Users\roger\AppData\Local\Microsoft\Windows\Temporary Internet Files\Content.IE5\CN4XKFWQ\MCj04421500000[1].png"/>
            <p:cNvPicPr>
              <a:picLocks noChangeAspect="1" noChangeArrowheads="1"/>
            </p:cNvPicPr>
            <p:nvPr/>
          </p:nvPicPr>
          <p:blipFill>
            <a:blip r:embed="rId10" cstate="print"/>
            <a:srcRect/>
            <a:stretch>
              <a:fillRect/>
            </a:stretch>
          </p:blipFill>
          <p:spPr bwMode="auto">
            <a:xfrm>
              <a:off x="1781938" y="6331948"/>
              <a:ext cx="526051" cy="526051"/>
            </a:xfrm>
            <a:prstGeom prst="rect">
              <a:avLst/>
            </a:prstGeom>
            <a:noFill/>
          </p:spPr>
        </p:pic>
        <p:pic>
          <p:nvPicPr>
            <p:cNvPr id="30" name="Picture 12" descr="C:\Users\roger\AppData\Local\Microsoft\Windows\Temporary Internet Files\Content.IE5\87L8UORA\MCj04417290000[1].png"/>
            <p:cNvPicPr>
              <a:picLocks noChangeAspect="1" noChangeArrowheads="1"/>
            </p:cNvPicPr>
            <p:nvPr/>
          </p:nvPicPr>
          <p:blipFill>
            <a:blip r:embed="rId11" cstate="print"/>
            <a:srcRect/>
            <a:stretch>
              <a:fillRect/>
            </a:stretch>
          </p:blipFill>
          <p:spPr bwMode="auto">
            <a:xfrm>
              <a:off x="1282952" y="6290251"/>
              <a:ext cx="567749" cy="567749"/>
            </a:xfrm>
            <a:prstGeom prst="rect">
              <a:avLst/>
            </a:prstGeom>
            <a:noFill/>
          </p:spPr>
        </p:pic>
        <p:pic>
          <p:nvPicPr>
            <p:cNvPr id="32" name="Picture 13" descr="C:\Users\roger\AppData\Local\Microsoft\Windows\Temporary Internet Files\Content.IE5\I4YAH2JP\MCj04126120000[1].wmf"/>
            <p:cNvPicPr>
              <a:picLocks noChangeAspect="1" noChangeArrowheads="1"/>
            </p:cNvPicPr>
            <p:nvPr/>
          </p:nvPicPr>
          <p:blipFill>
            <a:blip r:embed="rId12" cstate="print"/>
            <a:srcRect/>
            <a:stretch>
              <a:fillRect/>
            </a:stretch>
          </p:blipFill>
          <p:spPr bwMode="auto">
            <a:xfrm>
              <a:off x="2337117" y="6353302"/>
              <a:ext cx="465663" cy="504698"/>
            </a:xfrm>
            <a:prstGeom prst="rect">
              <a:avLst/>
            </a:prstGeom>
            <a:noFill/>
          </p:spPr>
        </p:pic>
        <p:pic>
          <p:nvPicPr>
            <p:cNvPr id="1098766" name="Picture 14" descr="C:\Users\roger\AppData\Local\Microsoft\Windows\Temporary Internet Files\Content.IE5\CN4XKFWQ\MCj04413150000[1].png"/>
            <p:cNvPicPr>
              <a:picLocks noChangeAspect="1" noChangeArrowheads="1"/>
            </p:cNvPicPr>
            <p:nvPr/>
          </p:nvPicPr>
          <p:blipFill>
            <a:blip r:embed="rId13" cstate="print"/>
            <a:srcRect/>
            <a:stretch>
              <a:fillRect/>
            </a:stretch>
          </p:blipFill>
          <p:spPr bwMode="auto">
            <a:xfrm>
              <a:off x="3325086" y="6267796"/>
              <a:ext cx="590203" cy="590203"/>
            </a:xfrm>
            <a:prstGeom prst="rect">
              <a:avLst/>
            </a:prstGeom>
            <a:noFill/>
          </p:spPr>
        </p:pic>
      </p:grpSp>
      <p:grpSp>
        <p:nvGrpSpPr>
          <p:cNvPr id="3" name="Group 34"/>
          <p:cNvGrpSpPr/>
          <p:nvPr/>
        </p:nvGrpSpPr>
        <p:grpSpPr>
          <a:xfrm>
            <a:off x="4602502" y="3338947"/>
            <a:ext cx="2632337" cy="590204"/>
            <a:chOff x="1282952" y="6267796"/>
            <a:chExt cx="2632337" cy="590204"/>
          </a:xfrm>
        </p:grpSpPr>
        <p:pic>
          <p:nvPicPr>
            <p:cNvPr id="36" name="Picture 7" descr="C:\Users\roger\AppData\Local\Microsoft\Windows\Temporary Internet Files\Content.IE5\87L8UORA\MCj04040190000[1].wmf"/>
            <p:cNvPicPr>
              <a:picLocks noChangeAspect="1" noChangeArrowheads="1"/>
            </p:cNvPicPr>
            <p:nvPr/>
          </p:nvPicPr>
          <p:blipFill>
            <a:blip r:embed="rId9" cstate="print"/>
            <a:srcRect/>
            <a:stretch>
              <a:fillRect/>
            </a:stretch>
          </p:blipFill>
          <p:spPr bwMode="auto">
            <a:xfrm>
              <a:off x="2809706" y="6357609"/>
              <a:ext cx="500390" cy="500390"/>
            </a:xfrm>
            <a:prstGeom prst="rect">
              <a:avLst/>
            </a:prstGeom>
            <a:noFill/>
          </p:spPr>
        </p:pic>
        <p:pic>
          <p:nvPicPr>
            <p:cNvPr id="37" name="Picture 3" descr="C:\Users\roger\AppData\Local\Microsoft\Windows\Temporary Internet Files\Content.IE5\CN4XKFWQ\MCj04421500000[1].png"/>
            <p:cNvPicPr>
              <a:picLocks noChangeAspect="1" noChangeArrowheads="1"/>
            </p:cNvPicPr>
            <p:nvPr/>
          </p:nvPicPr>
          <p:blipFill>
            <a:blip r:embed="rId10" cstate="print"/>
            <a:srcRect/>
            <a:stretch>
              <a:fillRect/>
            </a:stretch>
          </p:blipFill>
          <p:spPr bwMode="auto">
            <a:xfrm>
              <a:off x="1781938" y="6331948"/>
              <a:ext cx="526051" cy="526051"/>
            </a:xfrm>
            <a:prstGeom prst="rect">
              <a:avLst/>
            </a:prstGeom>
            <a:noFill/>
          </p:spPr>
        </p:pic>
        <p:pic>
          <p:nvPicPr>
            <p:cNvPr id="38" name="Picture 12" descr="C:\Users\roger\AppData\Local\Microsoft\Windows\Temporary Internet Files\Content.IE5\87L8UORA\MCj04417290000[1].png"/>
            <p:cNvPicPr>
              <a:picLocks noChangeAspect="1" noChangeArrowheads="1"/>
            </p:cNvPicPr>
            <p:nvPr/>
          </p:nvPicPr>
          <p:blipFill>
            <a:blip r:embed="rId11" cstate="print"/>
            <a:srcRect/>
            <a:stretch>
              <a:fillRect/>
            </a:stretch>
          </p:blipFill>
          <p:spPr bwMode="auto">
            <a:xfrm>
              <a:off x="1282952" y="6290251"/>
              <a:ext cx="567749" cy="567749"/>
            </a:xfrm>
            <a:prstGeom prst="rect">
              <a:avLst/>
            </a:prstGeom>
            <a:noFill/>
          </p:spPr>
        </p:pic>
        <p:pic>
          <p:nvPicPr>
            <p:cNvPr id="39" name="Picture 13" descr="C:\Users\roger\AppData\Local\Microsoft\Windows\Temporary Internet Files\Content.IE5\I4YAH2JP\MCj04126120000[1].wmf"/>
            <p:cNvPicPr>
              <a:picLocks noChangeAspect="1" noChangeArrowheads="1"/>
            </p:cNvPicPr>
            <p:nvPr/>
          </p:nvPicPr>
          <p:blipFill>
            <a:blip r:embed="rId12" cstate="print"/>
            <a:srcRect/>
            <a:stretch>
              <a:fillRect/>
            </a:stretch>
          </p:blipFill>
          <p:spPr bwMode="auto">
            <a:xfrm>
              <a:off x="2337117" y="6353302"/>
              <a:ext cx="465663" cy="504698"/>
            </a:xfrm>
            <a:prstGeom prst="rect">
              <a:avLst/>
            </a:prstGeom>
            <a:noFill/>
          </p:spPr>
        </p:pic>
        <p:pic>
          <p:nvPicPr>
            <p:cNvPr id="40" name="Picture 14" descr="C:\Users\roger\AppData\Local\Microsoft\Windows\Temporary Internet Files\Content.IE5\CN4XKFWQ\MCj04413150000[1].png"/>
            <p:cNvPicPr>
              <a:picLocks noChangeAspect="1" noChangeArrowheads="1"/>
            </p:cNvPicPr>
            <p:nvPr/>
          </p:nvPicPr>
          <p:blipFill>
            <a:blip r:embed="rId13" cstate="print"/>
            <a:srcRect/>
            <a:stretch>
              <a:fillRect/>
            </a:stretch>
          </p:blipFill>
          <p:spPr bwMode="auto">
            <a:xfrm>
              <a:off x="3325086" y="6267796"/>
              <a:ext cx="590203" cy="590203"/>
            </a:xfrm>
            <a:prstGeom prst="rect">
              <a:avLst/>
            </a:prstGeom>
            <a:noFill/>
          </p:spPr>
        </p:pic>
      </p:grpSp>
      <p:grpSp>
        <p:nvGrpSpPr>
          <p:cNvPr id="4" name="Group 40"/>
          <p:cNvGrpSpPr/>
          <p:nvPr/>
        </p:nvGrpSpPr>
        <p:grpSpPr>
          <a:xfrm>
            <a:off x="4638524" y="5651269"/>
            <a:ext cx="2632337" cy="590204"/>
            <a:chOff x="1282952" y="6267796"/>
            <a:chExt cx="2632337" cy="590204"/>
          </a:xfrm>
        </p:grpSpPr>
        <p:pic>
          <p:nvPicPr>
            <p:cNvPr id="42" name="Picture 7" descr="C:\Users\roger\AppData\Local\Microsoft\Windows\Temporary Internet Files\Content.IE5\87L8UORA\MCj04040190000[1].wmf"/>
            <p:cNvPicPr>
              <a:picLocks noChangeAspect="1" noChangeArrowheads="1"/>
            </p:cNvPicPr>
            <p:nvPr/>
          </p:nvPicPr>
          <p:blipFill>
            <a:blip r:embed="rId9" cstate="print"/>
            <a:srcRect/>
            <a:stretch>
              <a:fillRect/>
            </a:stretch>
          </p:blipFill>
          <p:spPr bwMode="auto">
            <a:xfrm>
              <a:off x="2809706" y="6357609"/>
              <a:ext cx="500390" cy="500390"/>
            </a:xfrm>
            <a:prstGeom prst="rect">
              <a:avLst/>
            </a:prstGeom>
            <a:noFill/>
          </p:spPr>
        </p:pic>
        <p:pic>
          <p:nvPicPr>
            <p:cNvPr id="43" name="Picture 3" descr="C:\Users\roger\AppData\Local\Microsoft\Windows\Temporary Internet Files\Content.IE5\CN4XKFWQ\MCj04421500000[1].png"/>
            <p:cNvPicPr>
              <a:picLocks noChangeAspect="1" noChangeArrowheads="1"/>
            </p:cNvPicPr>
            <p:nvPr/>
          </p:nvPicPr>
          <p:blipFill>
            <a:blip r:embed="rId10" cstate="print"/>
            <a:srcRect/>
            <a:stretch>
              <a:fillRect/>
            </a:stretch>
          </p:blipFill>
          <p:spPr bwMode="auto">
            <a:xfrm>
              <a:off x="1781938" y="6331948"/>
              <a:ext cx="526051" cy="526051"/>
            </a:xfrm>
            <a:prstGeom prst="rect">
              <a:avLst/>
            </a:prstGeom>
            <a:noFill/>
          </p:spPr>
        </p:pic>
        <p:pic>
          <p:nvPicPr>
            <p:cNvPr id="44" name="Picture 12" descr="C:\Users\roger\AppData\Local\Microsoft\Windows\Temporary Internet Files\Content.IE5\87L8UORA\MCj04417290000[1].png"/>
            <p:cNvPicPr>
              <a:picLocks noChangeAspect="1" noChangeArrowheads="1"/>
            </p:cNvPicPr>
            <p:nvPr/>
          </p:nvPicPr>
          <p:blipFill>
            <a:blip r:embed="rId11" cstate="print"/>
            <a:srcRect/>
            <a:stretch>
              <a:fillRect/>
            </a:stretch>
          </p:blipFill>
          <p:spPr bwMode="auto">
            <a:xfrm>
              <a:off x="1282952" y="6290251"/>
              <a:ext cx="567749" cy="567749"/>
            </a:xfrm>
            <a:prstGeom prst="rect">
              <a:avLst/>
            </a:prstGeom>
            <a:noFill/>
          </p:spPr>
        </p:pic>
        <p:pic>
          <p:nvPicPr>
            <p:cNvPr id="45" name="Picture 13" descr="C:\Users\roger\AppData\Local\Microsoft\Windows\Temporary Internet Files\Content.IE5\I4YAH2JP\MCj04126120000[1].wmf"/>
            <p:cNvPicPr>
              <a:picLocks noChangeAspect="1" noChangeArrowheads="1"/>
            </p:cNvPicPr>
            <p:nvPr/>
          </p:nvPicPr>
          <p:blipFill>
            <a:blip r:embed="rId12" cstate="print"/>
            <a:srcRect/>
            <a:stretch>
              <a:fillRect/>
            </a:stretch>
          </p:blipFill>
          <p:spPr bwMode="auto">
            <a:xfrm>
              <a:off x="2337117" y="6353302"/>
              <a:ext cx="465663" cy="504698"/>
            </a:xfrm>
            <a:prstGeom prst="rect">
              <a:avLst/>
            </a:prstGeom>
            <a:noFill/>
          </p:spPr>
        </p:pic>
        <p:pic>
          <p:nvPicPr>
            <p:cNvPr id="46" name="Picture 14" descr="C:\Users\roger\AppData\Local\Microsoft\Windows\Temporary Internet Files\Content.IE5\CN4XKFWQ\MCj04413150000[1].png"/>
            <p:cNvPicPr>
              <a:picLocks noChangeAspect="1" noChangeArrowheads="1"/>
            </p:cNvPicPr>
            <p:nvPr/>
          </p:nvPicPr>
          <p:blipFill>
            <a:blip r:embed="rId13" cstate="print"/>
            <a:srcRect/>
            <a:stretch>
              <a:fillRect/>
            </a:stretch>
          </p:blipFill>
          <p:spPr bwMode="auto">
            <a:xfrm>
              <a:off x="3325086" y="6267796"/>
              <a:ext cx="590203" cy="590203"/>
            </a:xfrm>
            <a:prstGeom prst="rect">
              <a:avLst/>
            </a:prstGeom>
            <a:noFill/>
          </p:spPr>
        </p:pic>
      </p:grpSp>
      <p:grpSp>
        <p:nvGrpSpPr>
          <p:cNvPr id="5" name="Group 46"/>
          <p:cNvGrpSpPr/>
          <p:nvPr/>
        </p:nvGrpSpPr>
        <p:grpSpPr>
          <a:xfrm>
            <a:off x="709375" y="5651269"/>
            <a:ext cx="2632337" cy="590204"/>
            <a:chOff x="1282952" y="6267796"/>
            <a:chExt cx="2632337" cy="590204"/>
          </a:xfrm>
        </p:grpSpPr>
        <p:pic>
          <p:nvPicPr>
            <p:cNvPr id="48" name="Picture 7" descr="C:\Users\roger\AppData\Local\Microsoft\Windows\Temporary Internet Files\Content.IE5\87L8UORA\MCj04040190000[1].wmf"/>
            <p:cNvPicPr>
              <a:picLocks noChangeAspect="1" noChangeArrowheads="1"/>
            </p:cNvPicPr>
            <p:nvPr/>
          </p:nvPicPr>
          <p:blipFill>
            <a:blip r:embed="rId9" cstate="print"/>
            <a:srcRect/>
            <a:stretch>
              <a:fillRect/>
            </a:stretch>
          </p:blipFill>
          <p:spPr bwMode="auto">
            <a:xfrm>
              <a:off x="2809706" y="6357609"/>
              <a:ext cx="500390" cy="500390"/>
            </a:xfrm>
            <a:prstGeom prst="rect">
              <a:avLst/>
            </a:prstGeom>
            <a:noFill/>
          </p:spPr>
        </p:pic>
        <p:pic>
          <p:nvPicPr>
            <p:cNvPr id="49" name="Picture 3" descr="C:\Users\roger\AppData\Local\Microsoft\Windows\Temporary Internet Files\Content.IE5\CN4XKFWQ\MCj04421500000[1].png"/>
            <p:cNvPicPr>
              <a:picLocks noChangeAspect="1" noChangeArrowheads="1"/>
            </p:cNvPicPr>
            <p:nvPr/>
          </p:nvPicPr>
          <p:blipFill>
            <a:blip r:embed="rId10" cstate="print"/>
            <a:srcRect/>
            <a:stretch>
              <a:fillRect/>
            </a:stretch>
          </p:blipFill>
          <p:spPr bwMode="auto">
            <a:xfrm>
              <a:off x="1781938" y="6331948"/>
              <a:ext cx="526051" cy="526051"/>
            </a:xfrm>
            <a:prstGeom prst="rect">
              <a:avLst/>
            </a:prstGeom>
            <a:noFill/>
          </p:spPr>
        </p:pic>
        <p:pic>
          <p:nvPicPr>
            <p:cNvPr id="50" name="Picture 12" descr="C:\Users\roger\AppData\Local\Microsoft\Windows\Temporary Internet Files\Content.IE5\87L8UORA\MCj04417290000[1].png"/>
            <p:cNvPicPr>
              <a:picLocks noChangeAspect="1" noChangeArrowheads="1"/>
            </p:cNvPicPr>
            <p:nvPr/>
          </p:nvPicPr>
          <p:blipFill>
            <a:blip r:embed="rId11" cstate="print"/>
            <a:srcRect/>
            <a:stretch>
              <a:fillRect/>
            </a:stretch>
          </p:blipFill>
          <p:spPr bwMode="auto">
            <a:xfrm>
              <a:off x="1282952" y="6290251"/>
              <a:ext cx="567749" cy="567749"/>
            </a:xfrm>
            <a:prstGeom prst="rect">
              <a:avLst/>
            </a:prstGeom>
            <a:noFill/>
          </p:spPr>
        </p:pic>
        <p:pic>
          <p:nvPicPr>
            <p:cNvPr id="51" name="Picture 13" descr="C:\Users\roger\AppData\Local\Microsoft\Windows\Temporary Internet Files\Content.IE5\I4YAH2JP\MCj04126120000[1].wmf"/>
            <p:cNvPicPr>
              <a:picLocks noChangeAspect="1" noChangeArrowheads="1"/>
            </p:cNvPicPr>
            <p:nvPr/>
          </p:nvPicPr>
          <p:blipFill>
            <a:blip r:embed="rId12" cstate="print"/>
            <a:srcRect/>
            <a:stretch>
              <a:fillRect/>
            </a:stretch>
          </p:blipFill>
          <p:spPr bwMode="auto">
            <a:xfrm>
              <a:off x="2337117" y="6353302"/>
              <a:ext cx="465663" cy="504698"/>
            </a:xfrm>
            <a:prstGeom prst="rect">
              <a:avLst/>
            </a:prstGeom>
            <a:noFill/>
          </p:spPr>
        </p:pic>
        <p:pic>
          <p:nvPicPr>
            <p:cNvPr id="52" name="Picture 14" descr="C:\Users\roger\AppData\Local\Microsoft\Windows\Temporary Internet Files\Content.IE5\CN4XKFWQ\MCj04413150000[1].png"/>
            <p:cNvPicPr>
              <a:picLocks noChangeAspect="1" noChangeArrowheads="1"/>
            </p:cNvPicPr>
            <p:nvPr/>
          </p:nvPicPr>
          <p:blipFill>
            <a:blip r:embed="rId13" cstate="print"/>
            <a:srcRect/>
            <a:stretch>
              <a:fillRect/>
            </a:stretch>
          </p:blipFill>
          <p:spPr bwMode="auto">
            <a:xfrm>
              <a:off x="3325086" y="6267796"/>
              <a:ext cx="590203" cy="590203"/>
            </a:xfrm>
            <a:prstGeom prst="rect">
              <a:avLst/>
            </a:prstGeom>
            <a:noFill/>
          </p:spPr>
        </p:pic>
      </p:grpSp>
      <p:pic>
        <p:nvPicPr>
          <p:cNvPr id="53" name="Picture 2" descr="I:\Documents and Settings\Roger Wattenhofer\Local Settings\Temporary Internet Files\Content.IE5\LP8KT459\MCj04325380000[1].png"/>
          <p:cNvPicPr>
            <a:picLocks noChangeAspect="1" noChangeArrowheads="1"/>
          </p:cNvPicPr>
          <p:nvPr/>
        </p:nvPicPr>
        <p:blipFill>
          <a:blip r:embed="rId14" cstate="print"/>
          <a:srcRect/>
          <a:stretch>
            <a:fillRect/>
          </a:stretch>
        </p:blipFill>
        <p:spPr bwMode="auto">
          <a:xfrm>
            <a:off x="2237650" y="3417684"/>
            <a:ext cx="513863" cy="506414"/>
          </a:xfrm>
          <a:prstGeom prst="rect">
            <a:avLst/>
          </a:prstGeom>
          <a:noFill/>
        </p:spPr>
      </p:pic>
      <p:pic>
        <p:nvPicPr>
          <p:cNvPr id="54" name="Picture 2" descr="I:\Documents and Settings\Roger Wattenhofer\Local Settings\Temporary Internet Files\Content.IE5\LP8KT459\MCj04325380000[1].png"/>
          <p:cNvPicPr>
            <a:picLocks noChangeAspect="1" noChangeArrowheads="1"/>
          </p:cNvPicPr>
          <p:nvPr/>
        </p:nvPicPr>
        <p:blipFill>
          <a:blip r:embed="rId14" cstate="print"/>
          <a:srcRect/>
          <a:stretch>
            <a:fillRect/>
          </a:stretch>
        </p:blipFill>
        <p:spPr bwMode="auto">
          <a:xfrm>
            <a:off x="2780749" y="3417684"/>
            <a:ext cx="513863" cy="506414"/>
          </a:xfrm>
          <a:prstGeom prst="rect">
            <a:avLst/>
          </a:prstGeom>
          <a:noFill/>
        </p:spPr>
      </p:pic>
      <p:pic>
        <p:nvPicPr>
          <p:cNvPr id="55" name="Picture 2" descr="I:\Documents and Settings\Roger Wattenhofer\Local Settings\Temporary Internet Files\Content.IE5\LP8KT459\MCj04325380000[1].png"/>
          <p:cNvPicPr>
            <a:picLocks noChangeAspect="1" noChangeArrowheads="1"/>
          </p:cNvPicPr>
          <p:nvPr/>
        </p:nvPicPr>
        <p:blipFill>
          <a:blip r:embed="rId14" cstate="print"/>
          <a:srcRect/>
          <a:stretch>
            <a:fillRect/>
          </a:stretch>
        </p:blipFill>
        <p:spPr bwMode="auto">
          <a:xfrm>
            <a:off x="1220728" y="3417684"/>
            <a:ext cx="513863" cy="506414"/>
          </a:xfrm>
          <a:prstGeom prst="rect">
            <a:avLst/>
          </a:prstGeom>
          <a:noFill/>
        </p:spPr>
      </p:pic>
      <p:pic>
        <p:nvPicPr>
          <p:cNvPr id="56" name="Picture 2" descr="I:\Documents and Settings\Roger Wattenhofer\Local Settings\Temporary Internet Files\Content.IE5\LP8KT459\MCj04325380000[1].png"/>
          <p:cNvPicPr>
            <a:picLocks noChangeAspect="1" noChangeArrowheads="1"/>
          </p:cNvPicPr>
          <p:nvPr/>
        </p:nvPicPr>
        <p:blipFill>
          <a:blip r:embed="rId14" cstate="print">
            <a:lum bright="53000"/>
          </a:blip>
          <a:srcRect/>
          <a:stretch>
            <a:fillRect/>
          </a:stretch>
        </p:blipFill>
        <p:spPr bwMode="auto">
          <a:xfrm>
            <a:off x="6650016" y="3417684"/>
            <a:ext cx="513863" cy="506414"/>
          </a:xfrm>
          <a:prstGeom prst="rect">
            <a:avLst/>
          </a:prstGeom>
          <a:noFill/>
        </p:spPr>
      </p:pic>
      <p:pic>
        <p:nvPicPr>
          <p:cNvPr id="57" name="Picture 2" descr="I:\Documents and Settings\Roger Wattenhofer\Local Settings\Temporary Internet Files\Content.IE5\LP8KT459\MCj04325380000[1].png"/>
          <p:cNvPicPr>
            <a:picLocks noChangeAspect="1" noChangeArrowheads="1"/>
          </p:cNvPicPr>
          <p:nvPr/>
        </p:nvPicPr>
        <p:blipFill>
          <a:blip r:embed="rId14" cstate="print"/>
          <a:srcRect/>
          <a:stretch>
            <a:fillRect/>
          </a:stretch>
        </p:blipFill>
        <p:spPr bwMode="auto">
          <a:xfrm>
            <a:off x="1721164" y="5729083"/>
            <a:ext cx="513863" cy="506414"/>
          </a:xfrm>
          <a:prstGeom prst="rect">
            <a:avLst/>
          </a:prstGeom>
          <a:noFill/>
        </p:spPr>
      </p:pic>
      <p:pic>
        <p:nvPicPr>
          <p:cNvPr id="58" name="Picture 2" descr="I:\Documents and Settings\Roger Wattenhofer\Local Settings\Temporary Internet Files\Content.IE5\LP8KT459\MCj04325380000[1].png"/>
          <p:cNvPicPr>
            <a:picLocks noChangeAspect="1" noChangeArrowheads="1"/>
          </p:cNvPicPr>
          <p:nvPr/>
        </p:nvPicPr>
        <p:blipFill>
          <a:blip r:embed="rId14" cstate="print"/>
          <a:srcRect/>
          <a:stretch>
            <a:fillRect/>
          </a:stretch>
        </p:blipFill>
        <p:spPr bwMode="auto">
          <a:xfrm>
            <a:off x="2763816" y="5729083"/>
            <a:ext cx="513863" cy="506414"/>
          </a:xfrm>
          <a:prstGeom prst="rect">
            <a:avLst/>
          </a:prstGeom>
          <a:noFill/>
        </p:spPr>
      </p:pic>
      <p:pic>
        <p:nvPicPr>
          <p:cNvPr id="59" name="Picture 2" descr="I:\Documents and Settings\Roger Wattenhofer\Local Settings\Temporary Internet Files\Content.IE5\LP8KT459\MCj04325380000[1].png"/>
          <p:cNvPicPr>
            <a:picLocks noChangeAspect="1" noChangeArrowheads="1"/>
          </p:cNvPicPr>
          <p:nvPr/>
        </p:nvPicPr>
        <p:blipFill>
          <a:blip r:embed="rId14" cstate="print"/>
          <a:srcRect/>
          <a:stretch>
            <a:fillRect/>
          </a:stretch>
        </p:blipFill>
        <p:spPr bwMode="auto">
          <a:xfrm>
            <a:off x="661907" y="5729083"/>
            <a:ext cx="513863" cy="506414"/>
          </a:xfrm>
          <a:prstGeom prst="rect">
            <a:avLst/>
          </a:prstGeom>
          <a:noFill/>
        </p:spPr>
      </p:pic>
      <p:pic>
        <p:nvPicPr>
          <p:cNvPr id="1098767" name="Picture 15" descr="C:\Users\roger\AppData\Local\Microsoft\Windows\Temporary Internet Files\Content.IE5\I4YAH2JP\MCj04348590000[1].png"/>
          <p:cNvPicPr>
            <a:picLocks noChangeAspect="1" noChangeArrowheads="1"/>
          </p:cNvPicPr>
          <p:nvPr/>
        </p:nvPicPr>
        <p:blipFill>
          <a:blip r:embed="rId15" cstate="print"/>
          <a:srcRect/>
          <a:stretch>
            <a:fillRect/>
          </a:stretch>
        </p:blipFill>
        <p:spPr bwMode="auto">
          <a:xfrm>
            <a:off x="4599332" y="5675243"/>
            <a:ext cx="628650" cy="628650"/>
          </a:xfrm>
          <a:prstGeom prst="rect">
            <a:avLst/>
          </a:prstGeom>
          <a:noFill/>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9"/>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7"/>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0987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1"/>
          <p:cNvSpPr txBox="1">
            <a:spLocks noChangeArrowheads="1"/>
          </p:cNvSpPr>
          <p:nvPr/>
        </p:nvSpPr>
        <p:spPr bwMode="auto">
          <a:xfrm>
            <a:off x="457200" y="201613"/>
            <a:ext cx="8229600" cy="490537"/>
          </a:xfrm>
          <a:prstGeom prst="rect">
            <a:avLst/>
          </a:prstGeom>
          <a:noFill/>
          <a:ln w="9525">
            <a:noFill/>
            <a:round/>
            <a:headEnd/>
            <a:tailEnd/>
          </a:ln>
        </p:spPr>
        <p:txBody>
          <a:bodyPr anchor="ctr"/>
          <a:lstStyle/>
          <a:p>
            <a:pPr algn="l">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dirty="0">
                <a:solidFill>
                  <a:srgbClr val="000000"/>
                </a:solidFill>
              </a:rPr>
              <a:t>Clock Devices in Sensor Nodes</a:t>
            </a:r>
          </a:p>
        </p:txBody>
      </p:sp>
      <p:sp>
        <p:nvSpPr>
          <p:cNvPr id="13315" name="Rectangle 2"/>
          <p:cNvSpPr>
            <a:spLocks noChangeArrowheads="1"/>
          </p:cNvSpPr>
          <p:nvPr/>
        </p:nvSpPr>
        <p:spPr bwMode="auto">
          <a:xfrm>
            <a:off x="365834" y="742017"/>
            <a:ext cx="8337020" cy="5337175"/>
          </a:xfrm>
          <a:prstGeom prst="rect">
            <a:avLst/>
          </a:prstGeom>
          <a:noFill/>
          <a:ln w="9525">
            <a:noFill/>
            <a:round/>
            <a:headEnd/>
            <a:tailEnd/>
          </a:ln>
        </p:spPr>
        <p:txBody>
          <a:bodyPr lIns="90000" tIns="46800" rIns="90000" bIns="46800"/>
          <a:lstStyle/>
          <a:p>
            <a:pPr marL="341313" indent="-341313" algn="l">
              <a:spcBef>
                <a:spcPts val="500"/>
              </a:spcBef>
              <a:buClr>
                <a:srgbClr val="003399"/>
              </a:buClr>
              <a:buFont typeface="Wingdings 3" pitchFamily="18" charset="2"/>
              <a:buNone/>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2000" dirty="0">
              <a:solidFill>
                <a:srgbClr val="000000"/>
              </a:solidFill>
            </a:endParaRPr>
          </a:p>
          <a:p>
            <a:pPr marL="341313" indent="-341313" algn="l">
              <a:spcBef>
                <a:spcPts val="500"/>
              </a:spcBef>
              <a:buFont typeface="Arial"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sz="2000" dirty="0">
                <a:solidFill>
                  <a:srgbClr val="000000"/>
                </a:solidFill>
              </a:rPr>
              <a:t>Structure</a:t>
            </a:r>
          </a:p>
          <a:p>
            <a:pPr marL="741363" lvl="1" indent="-284163" algn="l">
              <a:spcBef>
                <a:spcPts val="450"/>
              </a:spcBef>
              <a:buFont typeface="Arial"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sz="1800" dirty="0">
                <a:solidFill>
                  <a:srgbClr val="000000"/>
                </a:solidFill>
              </a:rPr>
              <a:t>External oscillator with a nominal frequency (e.g. 32 </a:t>
            </a:r>
            <a:r>
              <a:rPr lang="en-GB" sz="1800" dirty="0" smtClean="0">
                <a:solidFill>
                  <a:srgbClr val="000000"/>
                </a:solidFill>
              </a:rPr>
              <a:t>kHz or 7.37 MHz)</a:t>
            </a:r>
            <a:endParaRPr lang="en-GB" sz="1800" dirty="0">
              <a:solidFill>
                <a:srgbClr val="000000"/>
              </a:solidFill>
            </a:endParaRPr>
          </a:p>
          <a:p>
            <a:pPr marL="741363" lvl="1" indent="-284163" algn="l">
              <a:spcBef>
                <a:spcPts val="450"/>
              </a:spcBef>
              <a:buFont typeface="Arial"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sz="1800" dirty="0">
                <a:solidFill>
                  <a:srgbClr val="000000"/>
                </a:solidFill>
              </a:rPr>
              <a:t>Counter register which is incremented with oscillator pulses</a:t>
            </a:r>
          </a:p>
          <a:p>
            <a:pPr marL="741363" lvl="1" indent="-284163" algn="l">
              <a:spcBef>
                <a:spcPts val="450"/>
              </a:spcBef>
              <a:buFont typeface="Arial"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sz="1800" dirty="0">
                <a:solidFill>
                  <a:srgbClr val="000000"/>
                </a:solidFill>
              </a:rPr>
              <a:t>Works also when CPU is in sleep state</a:t>
            </a:r>
          </a:p>
          <a:p>
            <a:pPr marL="341313" indent="-341313" algn="l">
              <a:lnSpc>
                <a:spcPct val="80000"/>
              </a:lnSpc>
              <a:spcBef>
                <a:spcPts val="500"/>
              </a:spcBef>
              <a:buClr>
                <a:srgbClr val="003399"/>
              </a:buClr>
              <a:buFont typeface="Wingdings 3" pitchFamily="18" charset="2"/>
              <a:buNone/>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2000" dirty="0">
              <a:solidFill>
                <a:srgbClr val="000000"/>
              </a:solidFill>
            </a:endParaRPr>
          </a:p>
          <a:p>
            <a:pPr marL="341313" indent="-341313" algn="l">
              <a:lnSpc>
                <a:spcPct val="80000"/>
              </a:lnSpc>
              <a:spcBef>
                <a:spcPts val="500"/>
              </a:spcBef>
              <a:buClr>
                <a:srgbClr val="003399"/>
              </a:buClr>
              <a:buFont typeface="Wingdings 3" pitchFamily="18" charset="2"/>
              <a:buNone/>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2000" dirty="0">
              <a:solidFill>
                <a:srgbClr val="000000"/>
              </a:solidFill>
            </a:endParaRPr>
          </a:p>
        </p:txBody>
      </p:sp>
      <p:sp>
        <p:nvSpPr>
          <p:cNvPr id="13317" name="AutoShape 6"/>
          <p:cNvSpPr>
            <a:spLocks noChangeArrowheads="1"/>
          </p:cNvSpPr>
          <p:nvPr/>
        </p:nvSpPr>
        <p:spPr bwMode="auto">
          <a:xfrm>
            <a:off x="4202113" y="3896315"/>
            <a:ext cx="2714625" cy="1090612"/>
          </a:xfrm>
          <a:prstGeom prst="wedgeRectCallout">
            <a:avLst>
              <a:gd name="adj1" fmla="val -43519"/>
              <a:gd name="adj2" fmla="val 70000"/>
            </a:avLst>
          </a:prstGeom>
          <a:noFill/>
          <a:ln w="9525">
            <a:noFill/>
            <a:round/>
            <a:headEnd/>
            <a:tailEnd/>
          </a:ln>
        </p:spPr>
        <p:txBody>
          <a:bodyPr wrap="none" anchor="ctr"/>
          <a:lstStyle/>
          <a:p>
            <a:endParaRPr lang="en-US"/>
          </a:p>
        </p:txBody>
      </p:sp>
      <p:pic>
        <p:nvPicPr>
          <p:cNvPr id="13318" name="Picture 7"/>
          <p:cNvPicPr>
            <a:picLocks noChangeAspect="1" noChangeArrowheads="1"/>
          </p:cNvPicPr>
          <p:nvPr/>
        </p:nvPicPr>
        <p:blipFill>
          <a:blip r:embed="rId3" cstate="print"/>
          <a:srcRect/>
          <a:stretch>
            <a:fillRect/>
          </a:stretch>
        </p:blipFill>
        <p:spPr bwMode="auto">
          <a:xfrm>
            <a:off x="865361" y="2625756"/>
            <a:ext cx="3435350" cy="2254250"/>
          </a:xfrm>
          <a:prstGeom prst="rect">
            <a:avLst/>
          </a:prstGeom>
          <a:noFill/>
          <a:ln w="9525">
            <a:noFill/>
            <a:round/>
            <a:headEnd/>
            <a:tailEnd/>
          </a:ln>
        </p:spPr>
      </p:pic>
      <p:sp>
        <p:nvSpPr>
          <p:cNvPr id="13319" name="Oval 9"/>
          <p:cNvSpPr>
            <a:spLocks noChangeArrowheads="1"/>
          </p:cNvSpPr>
          <p:nvPr/>
        </p:nvSpPr>
        <p:spPr bwMode="auto">
          <a:xfrm rot="-1020000">
            <a:off x="1978198" y="3787806"/>
            <a:ext cx="349250" cy="603250"/>
          </a:xfrm>
          <a:prstGeom prst="ellipse">
            <a:avLst/>
          </a:prstGeom>
          <a:noFill/>
          <a:ln w="38160">
            <a:solidFill>
              <a:srgbClr val="FF0000"/>
            </a:solidFill>
            <a:miter lim="800000"/>
            <a:headEnd/>
            <a:tailEnd/>
          </a:ln>
        </p:spPr>
        <p:txBody>
          <a:bodyPr wrap="none" anchor="ctr"/>
          <a:lstStyle/>
          <a:p>
            <a:endParaRPr lang="en-US"/>
          </a:p>
        </p:txBody>
      </p:sp>
      <p:sp>
        <p:nvSpPr>
          <p:cNvPr id="13320" name="Text Box 10"/>
          <p:cNvSpPr txBox="1">
            <a:spLocks noChangeArrowheads="1"/>
          </p:cNvSpPr>
          <p:nvPr/>
        </p:nvSpPr>
        <p:spPr bwMode="auto">
          <a:xfrm>
            <a:off x="1652702" y="4709059"/>
            <a:ext cx="1590798" cy="279180"/>
          </a:xfrm>
          <a:prstGeom prst="rect">
            <a:avLst/>
          </a:prstGeom>
          <a:noFill/>
          <a:ln w="9525">
            <a:noFill/>
            <a:round/>
            <a:headEnd/>
            <a:tailEnd/>
          </a:ln>
        </p:spPr>
        <p:txBody>
          <a:bodyPr wrap="none" lIns="90000" tIns="46800" rIns="90000" bIns="46800">
            <a:spAutoFit/>
          </a:bodyPr>
          <a:lstStyle/>
          <a:p>
            <a:pPr marL="741363" indent="-284163">
              <a:spcBef>
                <a:spcPts val="300"/>
              </a:spcBef>
              <a:tabLst>
                <a:tab pos="741363" algn="l"/>
                <a:tab pos="1655763" algn="l"/>
                <a:tab pos="2570163" algn="l"/>
                <a:tab pos="3484563" algn="l"/>
                <a:tab pos="4398963" algn="l"/>
                <a:tab pos="5313363" algn="l"/>
                <a:tab pos="6227763" algn="l"/>
                <a:tab pos="7142163" algn="l"/>
                <a:tab pos="8056563" algn="l"/>
                <a:tab pos="8970963" algn="l"/>
                <a:tab pos="9885363" algn="l"/>
                <a:tab pos="10799763" algn="l"/>
              </a:tabLst>
            </a:pPr>
            <a:r>
              <a:rPr lang="en-GB" sz="1200" dirty="0" smtClean="0">
                <a:solidFill>
                  <a:srgbClr val="000000"/>
                </a:solidFill>
              </a:rPr>
              <a:t>32 kHz quartz</a:t>
            </a:r>
            <a:endParaRPr lang="en-GB" sz="1200" dirty="0">
              <a:solidFill>
                <a:srgbClr val="000000"/>
              </a:solidFill>
            </a:endParaRPr>
          </a:p>
        </p:txBody>
      </p:sp>
      <p:sp>
        <p:nvSpPr>
          <p:cNvPr id="13321" name="Line 12"/>
          <p:cNvSpPr>
            <a:spLocks noChangeShapeType="1"/>
          </p:cNvSpPr>
          <p:nvPr/>
        </p:nvSpPr>
        <p:spPr bwMode="auto">
          <a:xfrm flipH="1" flipV="1">
            <a:off x="2292523" y="4505356"/>
            <a:ext cx="71438" cy="215900"/>
          </a:xfrm>
          <a:prstGeom prst="line">
            <a:avLst/>
          </a:prstGeom>
          <a:noFill/>
          <a:ln w="9525">
            <a:solidFill>
              <a:schemeClr val="tx1"/>
            </a:solidFill>
            <a:round/>
            <a:headEnd/>
            <a:tailEnd type="triangle" w="med" len="med"/>
          </a:ln>
        </p:spPr>
        <p:txBody>
          <a:bodyPr/>
          <a:lstStyle/>
          <a:p>
            <a:endParaRPr lang="en-US"/>
          </a:p>
        </p:txBody>
      </p:sp>
      <p:pic>
        <p:nvPicPr>
          <p:cNvPr id="274433" name="Picture 1"/>
          <p:cNvPicPr>
            <a:picLocks noChangeAspect="1" noChangeArrowheads="1"/>
          </p:cNvPicPr>
          <p:nvPr/>
        </p:nvPicPr>
        <p:blipFill>
          <a:blip r:embed="rId4" cstate="print"/>
          <a:srcRect/>
          <a:stretch>
            <a:fillRect/>
          </a:stretch>
        </p:blipFill>
        <p:spPr bwMode="auto">
          <a:xfrm>
            <a:off x="2134984" y="5185632"/>
            <a:ext cx="4718282" cy="1070789"/>
          </a:xfrm>
          <a:prstGeom prst="rect">
            <a:avLst/>
          </a:prstGeom>
          <a:noFill/>
          <a:ln w="9525">
            <a:noFill/>
            <a:miter lim="800000"/>
            <a:headEnd/>
            <a:tailEnd/>
          </a:ln>
          <a:effectLst/>
        </p:spPr>
      </p:pic>
      <p:pic>
        <p:nvPicPr>
          <p:cNvPr id="14" name="Picture 7"/>
          <p:cNvPicPr>
            <a:picLocks noChangeAspect="1" noChangeArrowheads="1"/>
          </p:cNvPicPr>
          <p:nvPr/>
        </p:nvPicPr>
        <p:blipFill>
          <a:blip r:embed="rId5" cstate="print"/>
          <a:stretch>
            <a:fillRect/>
          </a:stretch>
        </p:blipFill>
        <p:spPr bwMode="auto">
          <a:xfrm>
            <a:off x="5022863" y="3009070"/>
            <a:ext cx="2517855" cy="1713806"/>
          </a:xfrm>
          <a:prstGeom prst="rect">
            <a:avLst/>
          </a:prstGeom>
          <a:noFill/>
          <a:ln w="9525">
            <a:noFill/>
            <a:round/>
            <a:headEnd/>
            <a:tailEnd/>
          </a:ln>
        </p:spPr>
      </p:pic>
      <p:sp>
        <p:nvSpPr>
          <p:cNvPr id="15" name="Oval 14"/>
          <p:cNvSpPr/>
          <p:nvPr/>
        </p:nvSpPr>
        <p:spPr bwMode="auto">
          <a:xfrm rot="20677890">
            <a:off x="5456356" y="3469692"/>
            <a:ext cx="436547" cy="202538"/>
          </a:xfrm>
          <a:prstGeom prst="ellipse">
            <a:avLst/>
          </a:prstGeom>
          <a:noFill/>
          <a:ln w="28575" cap="flat" cmpd="sng" algn="ctr">
            <a:solidFill>
              <a:srgbClr val="FF0000"/>
            </a:solid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endParaRPr lang="en-US" sz="1600" dirty="0" smtClean="0"/>
          </a:p>
        </p:txBody>
      </p:sp>
      <p:sp>
        <p:nvSpPr>
          <p:cNvPr id="16" name="TextBox 15"/>
          <p:cNvSpPr txBox="1"/>
          <p:nvPr/>
        </p:nvSpPr>
        <p:spPr>
          <a:xfrm>
            <a:off x="6673133" y="4285324"/>
            <a:ext cx="682074" cy="314588"/>
          </a:xfrm>
          <a:prstGeom prst="rect">
            <a:avLst/>
          </a:prstGeom>
          <a:noFill/>
        </p:spPr>
        <p:txBody>
          <a:bodyPr wrap="none" lIns="82945" tIns="41473" rIns="82945" bIns="41473" rtlCol="0">
            <a:spAutoFit/>
          </a:bodyPr>
          <a:lstStyle/>
          <a:p>
            <a:r>
              <a:rPr lang="en-US" sz="1500" dirty="0" smtClean="0">
                <a:latin typeface="+mn-lt"/>
              </a:rPr>
              <a:t>Mica2</a:t>
            </a:r>
            <a:endParaRPr lang="en-US" sz="1500" dirty="0">
              <a:latin typeface="+mn-lt"/>
            </a:endParaRPr>
          </a:p>
        </p:txBody>
      </p:sp>
      <p:sp>
        <p:nvSpPr>
          <p:cNvPr id="17" name="Text Box 10"/>
          <p:cNvSpPr txBox="1">
            <a:spLocks noChangeArrowheads="1"/>
          </p:cNvSpPr>
          <p:nvPr/>
        </p:nvSpPr>
        <p:spPr bwMode="auto">
          <a:xfrm>
            <a:off x="3886565" y="3032664"/>
            <a:ext cx="1590798" cy="279180"/>
          </a:xfrm>
          <a:prstGeom prst="rect">
            <a:avLst/>
          </a:prstGeom>
          <a:noFill/>
          <a:ln w="9525">
            <a:noFill/>
            <a:round/>
            <a:headEnd/>
            <a:tailEnd/>
          </a:ln>
        </p:spPr>
        <p:txBody>
          <a:bodyPr wrap="none" lIns="90000" tIns="46800" rIns="90000" bIns="46800">
            <a:spAutoFit/>
          </a:bodyPr>
          <a:lstStyle/>
          <a:p>
            <a:pPr marL="741363" indent="-284163">
              <a:spcBef>
                <a:spcPts val="300"/>
              </a:spcBef>
              <a:tabLst>
                <a:tab pos="741363" algn="l"/>
                <a:tab pos="1655763" algn="l"/>
                <a:tab pos="2570163" algn="l"/>
                <a:tab pos="3484563" algn="l"/>
                <a:tab pos="4398963" algn="l"/>
                <a:tab pos="5313363" algn="l"/>
                <a:tab pos="6227763" algn="l"/>
                <a:tab pos="7142163" algn="l"/>
                <a:tab pos="8056563" algn="l"/>
                <a:tab pos="8970963" algn="l"/>
                <a:tab pos="9885363" algn="l"/>
                <a:tab pos="10799763" algn="l"/>
              </a:tabLst>
            </a:pPr>
            <a:r>
              <a:rPr lang="en-GB" sz="1200" dirty="0" smtClean="0">
                <a:solidFill>
                  <a:srgbClr val="000000"/>
                </a:solidFill>
              </a:rPr>
              <a:t>32 kHz quartz</a:t>
            </a:r>
            <a:endParaRPr lang="en-GB" sz="1200" dirty="0">
              <a:solidFill>
                <a:srgbClr val="000000"/>
              </a:solidFill>
            </a:endParaRPr>
          </a:p>
        </p:txBody>
      </p:sp>
      <p:sp>
        <p:nvSpPr>
          <p:cNvPr id="18" name="Line 12"/>
          <p:cNvSpPr>
            <a:spLocks noChangeShapeType="1"/>
          </p:cNvSpPr>
          <p:nvPr/>
        </p:nvSpPr>
        <p:spPr bwMode="auto">
          <a:xfrm>
            <a:off x="4910645" y="3285492"/>
            <a:ext cx="551692" cy="155543"/>
          </a:xfrm>
          <a:prstGeom prst="line">
            <a:avLst/>
          </a:prstGeom>
          <a:noFill/>
          <a:ln w="9525">
            <a:solidFill>
              <a:schemeClr val="tx1"/>
            </a:solidFill>
            <a:round/>
            <a:headEnd/>
            <a:tailEnd type="triangle" w="med" len="med"/>
          </a:ln>
        </p:spPr>
        <p:txBody>
          <a:bodyPr/>
          <a:lstStyle/>
          <a:p>
            <a:endParaRPr lang="en-US"/>
          </a:p>
        </p:txBody>
      </p:sp>
      <p:sp>
        <p:nvSpPr>
          <p:cNvPr id="19" name="Text Box 10"/>
          <p:cNvSpPr txBox="1">
            <a:spLocks noChangeArrowheads="1"/>
          </p:cNvSpPr>
          <p:nvPr/>
        </p:nvSpPr>
        <p:spPr bwMode="auto">
          <a:xfrm>
            <a:off x="5705808" y="2643643"/>
            <a:ext cx="1770334" cy="279180"/>
          </a:xfrm>
          <a:prstGeom prst="rect">
            <a:avLst/>
          </a:prstGeom>
          <a:noFill/>
          <a:ln w="9525">
            <a:noFill/>
            <a:round/>
            <a:headEnd/>
            <a:tailEnd/>
          </a:ln>
        </p:spPr>
        <p:txBody>
          <a:bodyPr wrap="none" lIns="90000" tIns="46800" rIns="90000" bIns="46800">
            <a:spAutoFit/>
          </a:bodyPr>
          <a:lstStyle/>
          <a:p>
            <a:pPr marL="741363" indent="-284163">
              <a:spcBef>
                <a:spcPts val="300"/>
              </a:spcBef>
              <a:tabLst>
                <a:tab pos="741363" algn="l"/>
                <a:tab pos="1655763" algn="l"/>
                <a:tab pos="2570163" algn="l"/>
                <a:tab pos="3484563" algn="l"/>
                <a:tab pos="4398963" algn="l"/>
                <a:tab pos="5313363" algn="l"/>
                <a:tab pos="6227763" algn="l"/>
                <a:tab pos="7142163" algn="l"/>
                <a:tab pos="8056563" algn="l"/>
                <a:tab pos="8970963" algn="l"/>
                <a:tab pos="9885363" algn="l"/>
                <a:tab pos="10799763" algn="l"/>
              </a:tabLst>
            </a:pPr>
            <a:r>
              <a:rPr lang="en-GB" sz="1200" dirty="0" smtClean="0">
                <a:solidFill>
                  <a:srgbClr val="000000"/>
                </a:solidFill>
              </a:rPr>
              <a:t>7.37 MHz quartz</a:t>
            </a:r>
            <a:endParaRPr lang="en-GB" sz="1200" dirty="0">
              <a:solidFill>
                <a:srgbClr val="000000"/>
              </a:solidFill>
            </a:endParaRPr>
          </a:p>
        </p:txBody>
      </p:sp>
      <p:sp>
        <p:nvSpPr>
          <p:cNvPr id="20" name="Line 12"/>
          <p:cNvSpPr>
            <a:spLocks noChangeShapeType="1"/>
          </p:cNvSpPr>
          <p:nvPr/>
        </p:nvSpPr>
        <p:spPr bwMode="auto">
          <a:xfrm flipH="1">
            <a:off x="6027821" y="2932565"/>
            <a:ext cx="346666" cy="640819"/>
          </a:xfrm>
          <a:prstGeom prst="line">
            <a:avLst/>
          </a:prstGeom>
          <a:noFill/>
          <a:ln w="9525">
            <a:solidFill>
              <a:schemeClr val="tx1"/>
            </a:solidFill>
            <a:round/>
            <a:headEnd/>
            <a:tailEnd type="triangle" w="med" len="med"/>
          </a:ln>
        </p:spPr>
        <p:txBody>
          <a:bodyPr/>
          <a:lstStyle/>
          <a:p>
            <a:endParaRPr lang="en-US"/>
          </a:p>
        </p:txBody>
      </p:sp>
      <p:sp>
        <p:nvSpPr>
          <p:cNvPr id="21" name="Oval 20"/>
          <p:cNvSpPr/>
          <p:nvPr/>
        </p:nvSpPr>
        <p:spPr bwMode="auto">
          <a:xfrm rot="2904033">
            <a:off x="5705009" y="3622093"/>
            <a:ext cx="436547" cy="202538"/>
          </a:xfrm>
          <a:prstGeom prst="ellipse">
            <a:avLst/>
          </a:prstGeom>
          <a:noFill/>
          <a:ln w="28575" cap="flat" cmpd="sng" algn="ctr">
            <a:solidFill>
              <a:srgbClr val="FF0000"/>
            </a:solid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endParaRPr lang="en-US" sz="1600" dirty="0" smtClean="0"/>
          </a:p>
        </p:txBody>
      </p:sp>
      <p:sp>
        <p:nvSpPr>
          <p:cNvPr id="22" name="TextBox 21"/>
          <p:cNvSpPr txBox="1"/>
          <p:nvPr/>
        </p:nvSpPr>
        <p:spPr>
          <a:xfrm>
            <a:off x="3220539" y="4329435"/>
            <a:ext cx="985939" cy="314588"/>
          </a:xfrm>
          <a:prstGeom prst="rect">
            <a:avLst/>
          </a:prstGeom>
          <a:noFill/>
        </p:spPr>
        <p:txBody>
          <a:bodyPr wrap="none" lIns="82945" tIns="41473" rIns="82945" bIns="41473" rtlCol="0">
            <a:spAutoFit/>
          </a:bodyPr>
          <a:lstStyle/>
          <a:p>
            <a:r>
              <a:rPr lang="en-US" sz="1500" dirty="0" smtClean="0">
                <a:latin typeface="+mn-lt"/>
              </a:rPr>
              <a:t>TinyNode</a:t>
            </a:r>
            <a:endParaRPr lang="en-US" sz="1500" dirty="0">
              <a:latin typeface="+mn-lt"/>
            </a:endParaRPr>
          </a:p>
        </p:txBody>
      </p:sp>
      <p:sp>
        <p:nvSpPr>
          <p:cNvPr id="23" name="Title 22"/>
          <p:cNvSpPr>
            <a:spLocks noGrp="1"/>
          </p:cNvSpPr>
          <p:nvPr>
            <p:ph type="title"/>
          </p:nvPr>
        </p:nvSpPr>
        <p:spPr/>
        <p:txBody>
          <a:bodyPr/>
          <a:lstStyle/>
          <a:p>
            <a:r>
              <a:rPr lang="de-CH" dirty="0" err="1" smtClean="0"/>
              <a:t>Oscillators</a:t>
            </a:r>
            <a:endParaRPr lang="en-US"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1"/>
          <p:cNvSpPr txBox="1">
            <a:spLocks noChangeArrowheads="1"/>
          </p:cNvSpPr>
          <p:nvPr/>
        </p:nvSpPr>
        <p:spPr bwMode="auto">
          <a:xfrm>
            <a:off x="457200" y="201613"/>
            <a:ext cx="8229600" cy="490537"/>
          </a:xfrm>
          <a:prstGeom prst="rect">
            <a:avLst/>
          </a:prstGeom>
          <a:noFill/>
          <a:ln w="9525">
            <a:noFill/>
            <a:round/>
            <a:headEnd/>
            <a:tailEnd/>
          </a:ln>
        </p:spPr>
        <p:txBody>
          <a:bodyPr anchor="ctr"/>
          <a:lstStyle/>
          <a:p>
            <a:pPr algn="l">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dirty="0">
                <a:solidFill>
                  <a:srgbClr val="000000"/>
                </a:solidFill>
              </a:rPr>
              <a:t>Clock </a:t>
            </a:r>
            <a:r>
              <a:rPr lang="en-GB" dirty="0" smtClean="0">
                <a:solidFill>
                  <a:srgbClr val="000000"/>
                </a:solidFill>
              </a:rPr>
              <a:t>Drift</a:t>
            </a:r>
            <a:endParaRPr lang="en-GB" dirty="0">
              <a:solidFill>
                <a:srgbClr val="000000"/>
              </a:solidFill>
            </a:endParaRPr>
          </a:p>
        </p:txBody>
      </p:sp>
      <p:sp>
        <p:nvSpPr>
          <p:cNvPr id="13315" name="Rectangle 2"/>
          <p:cNvSpPr>
            <a:spLocks noChangeArrowheads="1"/>
          </p:cNvSpPr>
          <p:nvPr/>
        </p:nvSpPr>
        <p:spPr bwMode="auto">
          <a:xfrm>
            <a:off x="326419" y="623772"/>
            <a:ext cx="8337020" cy="5337175"/>
          </a:xfrm>
          <a:prstGeom prst="rect">
            <a:avLst/>
          </a:prstGeom>
          <a:noFill/>
          <a:ln w="9525">
            <a:noFill/>
            <a:round/>
            <a:headEnd/>
            <a:tailEnd/>
          </a:ln>
        </p:spPr>
        <p:txBody>
          <a:bodyPr lIns="90000" tIns="46800" rIns="90000" bIns="46800"/>
          <a:lstStyle/>
          <a:p>
            <a:pPr marL="341313" indent="-341313" algn="l">
              <a:spcBef>
                <a:spcPts val="500"/>
              </a:spcBef>
              <a:buClr>
                <a:srgbClr val="003399"/>
              </a:buClr>
              <a:buFont typeface="Wingdings 3" pitchFamily="18" charset="2"/>
              <a:buNone/>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2000" dirty="0">
              <a:solidFill>
                <a:srgbClr val="000000"/>
              </a:solidFill>
            </a:endParaRPr>
          </a:p>
          <a:p>
            <a:pPr marL="341313" indent="-341313" algn="l">
              <a:spcBef>
                <a:spcPts val="500"/>
              </a:spcBef>
              <a:buFont typeface="Arial"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sz="2000" dirty="0" smtClean="0">
                <a:solidFill>
                  <a:srgbClr val="000000"/>
                </a:solidFill>
              </a:rPr>
              <a:t>Accuracy</a:t>
            </a:r>
            <a:endParaRPr lang="en-GB" sz="2000" dirty="0">
              <a:solidFill>
                <a:srgbClr val="000000"/>
              </a:solidFill>
            </a:endParaRPr>
          </a:p>
          <a:p>
            <a:pPr marL="741363" lvl="1" indent="-284163" algn="l">
              <a:spcBef>
                <a:spcPts val="450"/>
              </a:spcBef>
              <a:buFont typeface="Arial"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sz="1800" dirty="0">
                <a:solidFill>
                  <a:srgbClr val="000000"/>
                </a:solidFill>
              </a:rPr>
              <a:t>Clock drift: random deviation from the nominal rate dependent on power supply, </a:t>
            </a:r>
            <a:r>
              <a:rPr lang="en-GB" sz="1800" dirty="0" smtClean="0">
                <a:solidFill>
                  <a:srgbClr val="000000"/>
                </a:solidFill>
              </a:rPr>
              <a:t>temperature, etc.</a:t>
            </a:r>
          </a:p>
          <a:p>
            <a:pPr marL="741363" lvl="1" indent="-284163" algn="l">
              <a:spcBef>
                <a:spcPts val="450"/>
              </a:spcBef>
              <a:buFont typeface="Arial"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1800" dirty="0" smtClean="0">
              <a:solidFill>
                <a:srgbClr val="000000"/>
              </a:solidFill>
            </a:endParaRPr>
          </a:p>
          <a:p>
            <a:pPr marL="741363" lvl="1" indent="-284163" algn="l">
              <a:spcBef>
                <a:spcPts val="450"/>
              </a:spcBef>
              <a:buFont typeface="Arial"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1800" dirty="0" smtClean="0">
              <a:solidFill>
                <a:srgbClr val="000000"/>
              </a:solidFill>
            </a:endParaRPr>
          </a:p>
          <a:p>
            <a:pPr marL="741363" lvl="1" indent="-284163" algn="l">
              <a:spcBef>
                <a:spcPts val="450"/>
              </a:spcBef>
              <a:buFont typeface="Arial"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1800" dirty="0" smtClean="0">
              <a:solidFill>
                <a:srgbClr val="000000"/>
              </a:solidFill>
            </a:endParaRPr>
          </a:p>
          <a:p>
            <a:pPr marL="741363" lvl="1" indent="-284163" algn="l">
              <a:spcBef>
                <a:spcPts val="450"/>
              </a:spcBef>
              <a:buFont typeface="Arial"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1800" dirty="0" smtClean="0">
              <a:solidFill>
                <a:srgbClr val="000000"/>
              </a:solidFill>
            </a:endParaRPr>
          </a:p>
          <a:p>
            <a:pPr marL="741363" lvl="1" indent="-284163" algn="l">
              <a:spcBef>
                <a:spcPts val="450"/>
              </a:spcBef>
              <a:buFont typeface="Arial"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sz="1800" dirty="0" smtClean="0">
                <a:solidFill>
                  <a:srgbClr val="000000"/>
                </a:solidFill>
              </a:rPr>
              <a:t>E.g. TinyNodes have a maximum drift of 30-50 ppm at room temperature</a:t>
            </a:r>
          </a:p>
          <a:p>
            <a:pPr marL="741363" lvl="1" indent="-284163" algn="l">
              <a:spcBef>
                <a:spcPts val="450"/>
              </a:spcBef>
              <a:buFont typeface="Arial"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1800" dirty="0" smtClean="0">
              <a:solidFill>
                <a:srgbClr val="000000"/>
              </a:solidFill>
            </a:endParaRPr>
          </a:p>
          <a:p>
            <a:pPr marL="741363" lvl="1" indent="-284163" algn="l">
              <a:spcBef>
                <a:spcPts val="450"/>
              </a:spcBef>
              <a:buFont typeface="Arial"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1800" dirty="0" smtClean="0">
              <a:solidFill>
                <a:srgbClr val="000000"/>
              </a:solidFill>
            </a:endParaRPr>
          </a:p>
          <a:p>
            <a:pPr marL="741363" lvl="1" indent="-284163" algn="l">
              <a:spcBef>
                <a:spcPts val="450"/>
              </a:spcBef>
              <a:buFont typeface="Arial"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1800" dirty="0" smtClean="0">
              <a:solidFill>
                <a:srgbClr val="000000"/>
              </a:solidFill>
            </a:endParaRPr>
          </a:p>
          <a:p>
            <a:pPr marL="741363" lvl="1" indent="-284163" algn="l">
              <a:spcBef>
                <a:spcPts val="450"/>
              </a:spcBef>
              <a:buFont typeface="Arial"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1800" dirty="0" smtClean="0">
              <a:solidFill>
                <a:srgbClr val="000000"/>
              </a:solidFill>
            </a:endParaRPr>
          </a:p>
          <a:p>
            <a:pPr marL="741363" lvl="1" indent="-284163" algn="l">
              <a:spcBef>
                <a:spcPts val="450"/>
              </a:spcBef>
              <a:buFont typeface="Arial"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1800" dirty="0">
              <a:solidFill>
                <a:srgbClr val="000000"/>
              </a:solidFill>
            </a:endParaRPr>
          </a:p>
          <a:p>
            <a:pPr marL="741363" lvl="1" indent="-284163" algn="l">
              <a:spcBef>
                <a:spcPts val="700"/>
              </a:spcBef>
              <a:buClr>
                <a:srgbClr val="3333CC"/>
              </a:buCl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2800" dirty="0">
              <a:solidFill>
                <a:srgbClr val="000000"/>
              </a:solidFill>
            </a:endParaRPr>
          </a:p>
          <a:p>
            <a:pPr marL="341313" indent="-341313" algn="l">
              <a:lnSpc>
                <a:spcPct val="80000"/>
              </a:lnSpc>
              <a:spcBef>
                <a:spcPts val="500"/>
              </a:spcBef>
              <a:buClr>
                <a:srgbClr val="003399"/>
              </a:buClr>
              <a:buFont typeface="Wingdings 3" pitchFamily="18" charset="2"/>
              <a:buNone/>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2000" dirty="0">
              <a:solidFill>
                <a:srgbClr val="000000"/>
              </a:solidFill>
            </a:endParaRPr>
          </a:p>
          <a:p>
            <a:pPr marL="341313" indent="-341313" algn="l">
              <a:lnSpc>
                <a:spcPct val="80000"/>
              </a:lnSpc>
              <a:spcBef>
                <a:spcPts val="500"/>
              </a:spcBef>
              <a:buClr>
                <a:srgbClr val="003399"/>
              </a:buClr>
              <a:buFont typeface="Wingdings 3" pitchFamily="18" charset="2"/>
              <a:buNone/>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2000" dirty="0">
              <a:solidFill>
                <a:srgbClr val="000000"/>
              </a:solidFill>
            </a:endParaRPr>
          </a:p>
          <a:p>
            <a:pPr marL="341313" indent="-341313" algn="l">
              <a:lnSpc>
                <a:spcPct val="80000"/>
              </a:lnSpc>
              <a:spcBef>
                <a:spcPts val="500"/>
              </a:spcBef>
              <a:buClr>
                <a:srgbClr val="003399"/>
              </a:buClr>
              <a:buFont typeface="Wingdings 3" pitchFamily="18" charset="2"/>
              <a:buNone/>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2000" dirty="0">
              <a:solidFill>
                <a:srgbClr val="000000"/>
              </a:solidFill>
            </a:endParaRPr>
          </a:p>
          <a:p>
            <a:pPr marL="341313" indent="-341313" algn="l">
              <a:lnSpc>
                <a:spcPct val="80000"/>
              </a:lnSpc>
              <a:spcBef>
                <a:spcPts val="500"/>
              </a:spcBef>
              <a:buClr>
                <a:srgbClr val="003399"/>
              </a:buClr>
              <a:buFont typeface="Wingdings 3" pitchFamily="18" charset="2"/>
              <a:buNone/>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endParaRPr lang="en-GB" sz="2000" dirty="0">
              <a:solidFill>
                <a:srgbClr val="000000"/>
              </a:solidFill>
            </a:endParaRPr>
          </a:p>
        </p:txBody>
      </p:sp>
      <p:sp>
        <p:nvSpPr>
          <p:cNvPr id="13317" name="AutoShape 6"/>
          <p:cNvSpPr>
            <a:spLocks noChangeArrowheads="1"/>
          </p:cNvSpPr>
          <p:nvPr/>
        </p:nvSpPr>
        <p:spPr bwMode="auto">
          <a:xfrm>
            <a:off x="4060219" y="3551122"/>
            <a:ext cx="2714625" cy="1090612"/>
          </a:xfrm>
          <a:prstGeom prst="wedgeRectCallout">
            <a:avLst>
              <a:gd name="adj1" fmla="val -43519"/>
              <a:gd name="adj2" fmla="val 70000"/>
            </a:avLst>
          </a:prstGeom>
          <a:noFill/>
          <a:ln w="9525">
            <a:noFill/>
            <a:round/>
            <a:headEnd/>
            <a:tailEnd/>
          </a:ln>
        </p:spPr>
        <p:txBody>
          <a:bodyPr wrap="none" anchor="ctr"/>
          <a:lstStyle/>
          <a:p>
            <a:endParaRPr lang="en-US"/>
          </a:p>
        </p:txBody>
      </p:sp>
      <p:sp>
        <p:nvSpPr>
          <p:cNvPr id="13322" name="AutoShape 13"/>
          <p:cNvSpPr>
            <a:spLocks noChangeArrowheads="1"/>
          </p:cNvSpPr>
          <p:nvPr/>
        </p:nvSpPr>
        <p:spPr bwMode="auto">
          <a:xfrm>
            <a:off x="6445727" y="2385478"/>
            <a:ext cx="1727200" cy="647700"/>
          </a:xfrm>
          <a:prstGeom prst="wedgeRectCallout">
            <a:avLst>
              <a:gd name="adj1" fmla="val -70327"/>
              <a:gd name="adj2" fmla="val 101804"/>
            </a:avLst>
          </a:prstGeom>
          <a:solidFill>
            <a:srgbClr val="BBE0E3"/>
          </a:solidFill>
          <a:ln w="9525">
            <a:solidFill>
              <a:schemeClr val="tx1"/>
            </a:solidFill>
            <a:miter lim="800000"/>
            <a:headEnd/>
            <a:tailEnd/>
          </a:ln>
        </p:spPr>
        <p:txBody>
          <a:bodyPr/>
          <a:lstStyle/>
          <a:p>
            <a:pPr algn="ctr"/>
            <a:r>
              <a:rPr lang="de-CH" sz="1200" dirty="0" err="1">
                <a:solidFill>
                  <a:schemeClr val="tx1"/>
                </a:solidFill>
              </a:rPr>
              <a:t>This</a:t>
            </a:r>
            <a:r>
              <a:rPr lang="de-CH" sz="1200" dirty="0">
                <a:solidFill>
                  <a:schemeClr val="tx1"/>
                </a:solidFill>
              </a:rPr>
              <a:t> </a:t>
            </a:r>
            <a:r>
              <a:rPr lang="de-CH" sz="1200" dirty="0" err="1">
                <a:solidFill>
                  <a:schemeClr val="tx1"/>
                </a:solidFill>
              </a:rPr>
              <a:t>is</a:t>
            </a:r>
            <a:r>
              <a:rPr lang="de-CH" sz="1200" dirty="0">
                <a:solidFill>
                  <a:schemeClr val="tx1"/>
                </a:solidFill>
              </a:rPr>
              <a:t> a drift of up to 50 </a:t>
            </a:r>
            <a:r>
              <a:rPr lang="el-GR" sz="1200" dirty="0">
                <a:solidFill>
                  <a:schemeClr val="tx1"/>
                </a:solidFill>
                <a:cs typeface="Arial" charset="0"/>
              </a:rPr>
              <a:t>μ</a:t>
            </a:r>
            <a:r>
              <a:rPr lang="de-CH" sz="1200" dirty="0">
                <a:solidFill>
                  <a:schemeClr val="tx1"/>
                </a:solidFill>
                <a:cs typeface="Arial" charset="0"/>
              </a:rPr>
              <a:t>s</a:t>
            </a:r>
            <a:r>
              <a:rPr lang="de-CH" sz="1200" dirty="0">
                <a:solidFill>
                  <a:schemeClr val="tx1"/>
                </a:solidFill>
              </a:rPr>
              <a:t> per second </a:t>
            </a:r>
            <a:br>
              <a:rPr lang="de-CH" sz="1200" dirty="0">
                <a:solidFill>
                  <a:schemeClr val="tx1"/>
                </a:solidFill>
              </a:rPr>
            </a:br>
            <a:r>
              <a:rPr lang="de-CH" sz="1200" dirty="0" err="1">
                <a:solidFill>
                  <a:schemeClr val="tx1"/>
                </a:solidFill>
              </a:rPr>
              <a:t>or</a:t>
            </a:r>
            <a:r>
              <a:rPr lang="de-CH" sz="1200" dirty="0">
                <a:solidFill>
                  <a:schemeClr val="tx1"/>
                </a:solidFill>
              </a:rPr>
              <a:t> </a:t>
            </a:r>
            <a:r>
              <a:rPr lang="de-CH" sz="1200" dirty="0" smtClean="0">
                <a:solidFill>
                  <a:schemeClr val="tx1"/>
                </a:solidFill>
              </a:rPr>
              <a:t>0.18s </a:t>
            </a:r>
            <a:r>
              <a:rPr lang="de-CH" sz="1200" dirty="0">
                <a:solidFill>
                  <a:schemeClr val="tx1"/>
                </a:solidFill>
              </a:rPr>
              <a:t>per </a:t>
            </a:r>
            <a:r>
              <a:rPr lang="de-CH" sz="1200" dirty="0" err="1">
                <a:solidFill>
                  <a:schemeClr val="tx1"/>
                </a:solidFill>
              </a:rPr>
              <a:t>hour</a:t>
            </a:r>
            <a:endParaRPr lang="en-US" sz="1200" dirty="0">
              <a:solidFill>
                <a:schemeClr val="tx1"/>
              </a:solidFill>
            </a:endParaRPr>
          </a:p>
        </p:txBody>
      </p:sp>
      <p:sp>
        <p:nvSpPr>
          <p:cNvPr id="12" name="Line 266"/>
          <p:cNvSpPr>
            <a:spLocks noChangeShapeType="1"/>
          </p:cNvSpPr>
          <p:nvPr/>
        </p:nvSpPr>
        <p:spPr bwMode="auto">
          <a:xfrm>
            <a:off x="1132185" y="3134898"/>
            <a:ext cx="3159360" cy="0"/>
          </a:xfrm>
          <a:prstGeom prst="line">
            <a:avLst/>
          </a:prstGeom>
          <a:noFill/>
          <a:ln w="38100">
            <a:solidFill>
              <a:schemeClr val="tx1"/>
            </a:solidFill>
            <a:round/>
            <a:headEnd/>
            <a:tailEnd type="triangle" w="med" len="med"/>
          </a:ln>
        </p:spPr>
        <p:txBody>
          <a:bodyPr lIns="90000" tIns="46800" rIns="90000" bIns="46800"/>
          <a:lstStyle/>
          <a:p>
            <a:endParaRPr lang="en-US"/>
          </a:p>
        </p:txBody>
      </p:sp>
      <p:sp>
        <p:nvSpPr>
          <p:cNvPr id="13" name="Text Box 267"/>
          <p:cNvSpPr txBox="1">
            <a:spLocks noChangeArrowheads="1"/>
          </p:cNvSpPr>
          <p:nvPr/>
        </p:nvSpPr>
        <p:spPr bwMode="auto">
          <a:xfrm>
            <a:off x="4318905" y="2841107"/>
            <a:ext cx="246240" cy="371559"/>
          </a:xfrm>
          <a:prstGeom prst="rect">
            <a:avLst/>
          </a:prstGeom>
          <a:noFill/>
          <a:ln w="25400" algn="ctr">
            <a:noFill/>
            <a:miter lim="800000"/>
            <a:headEnd/>
            <a:tailEnd/>
          </a:ln>
        </p:spPr>
        <p:txBody>
          <a:bodyPr wrap="none" lIns="90000" tIns="46800" rIns="90000" bIns="46800">
            <a:spAutoFit/>
          </a:bodyPr>
          <a:lstStyle/>
          <a:p>
            <a:pPr>
              <a:spcBef>
                <a:spcPct val="50000"/>
              </a:spcBef>
              <a:tabLst>
                <a:tab pos="2695720" algn="l"/>
              </a:tabLst>
            </a:pPr>
            <a:r>
              <a:rPr lang="de-CH" sz="1800" dirty="0"/>
              <a:t>t</a:t>
            </a:r>
            <a:endParaRPr lang="de-DE" sz="1800" dirty="0"/>
          </a:p>
        </p:txBody>
      </p:sp>
      <p:sp>
        <p:nvSpPr>
          <p:cNvPr id="14" name="Text Box 268"/>
          <p:cNvSpPr txBox="1">
            <a:spLocks noChangeArrowheads="1"/>
          </p:cNvSpPr>
          <p:nvPr/>
        </p:nvSpPr>
        <p:spPr bwMode="auto">
          <a:xfrm>
            <a:off x="884505" y="2044704"/>
            <a:ext cx="555840" cy="371559"/>
          </a:xfrm>
          <a:prstGeom prst="rect">
            <a:avLst/>
          </a:prstGeom>
          <a:noFill/>
          <a:ln w="25400" algn="ctr">
            <a:noFill/>
            <a:miter lim="800000"/>
            <a:headEnd/>
            <a:tailEnd/>
          </a:ln>
        </p:spPr>
        <p:txBody>
          <a:bodyPr wrap="none" lIns="90000" tIns="46800" rIns="90000" bIns="46800">
            <a:spAutoFit/>
          </a:bodyPr>
          <a:lstStyle/>
          <a:p>
            <a:pPr>
              <a:spcBef>
                <a:spcPct val="50000"/>
              </a:spcBef>
              <a:tabLst>
                <a:tab pos="2695720" algn="l"/>
              </a:tabLst>
            </a:pPr>
            <a:r>
              <a:rPr lang="de-CH" sz="1800" dirty="0">
                <a:latin typeface="Calibri" pitchFamily="34" charset="0"/>
              </a:rPr>
              <a:t>rate</a:t>
            </a:r>
            <a:endParaRPr lang="de-DE" sz="1800" dirty="0">
              <a:latin typeface="Calibri" pitchFamily="34" charset="0"/>
            </a:endParaRPr>
          </a:p>
        </p:txBody>
      </p:sp>
      <p:sp>
        <p:nvSpPr>
          <p:cNvPr id="15" name="Line 269"/>
          <p:cNvSpPr>
            <a:spLocks noChangeShapeType="1"/>
          </p:cNvSpPr>
          <p:nvPr/>
        </p:nvSpPr>
        <p:spPr bwMode="auto">
          <a:xfrm>
            <a:off x="1130745" y="2776300"/>
            <a:ext cx="3159360" cy="0"/>
          </a:xfrm>
          <a:prstGeom prst="line">
            <a:avLst/>
          </a:prstGeom>
          <a:noFill/>
          <a:ln w="25400">
            <a:solidFill>
              <a:schemeClr val="tx1"/>
            </a:solidFill>
            <a:prstDash val="sysDot"/>
            <a:round/>
            <a:headEnd/>
            <a:tailEnd/>
          </a:ln>
        </p:spPr>
        <p:txBody>
          <a:bodyPr lIns="90000" tIns="46800" rIns="90000" bIns="46800"/>
          <a:lstStyle/>
          <a:p>
            <a:endParaRPr lang="en-US"/>
          </a:p>
        </p:txBody>
      </p:sp>
      <p:sp>
        <p:nvSpPr>
          <p:cNvPr id="16" name="Text Box 270"/>
          <p:cNvSpPr txBox="1">
            <a:spLocks noChangeArrowheads="1"/>
          </p:cNvSpPr>
          <p:nvPr/>
        </p:nvSpPr>
        <p:spPr bwMode="auto">
          <a:xfrm>
            <a:off x="885945" y="2623644"/>
            <a:ext cx="279360" cy="325474"/>
          </a:xfrm>
          <a:prstGeom prst="rect">
            <a:avLst/>
          </a:prstGeom>
          <a:noFill/>
          <a:ln w="25400" algn="ctr">
            <a:noFill/>
            <a:miter lim="800000"/>
            <a:headEnd/>
            <a:tailEnd/>
          </a:ln>
        </p:spPr>
        <p:txBody>
          <a:bodyPr wrap="none" lIns="90000" tIns="46800" rIns="90000" bIns="46800">
            <a:spAutoFit/>
          </a:bodyPr>
          <a:lstStyle/>
          <a:p>
            <a:pPr>
              <a:spcBef>
                <a:spcPct val="50000"/>
              </a:spcBef>
              <a:tabLst>
                <a:tab pos="2695720" algn="l"/>
              </a:tabLst>
            </a:pPr>
            <a:r>
              <a:rPr lang="de-CH" sz="1500" dirty="0">
                <a:latin typeface="Calibri" pitchFamily="34" charset="0"/>
              </a:rPr>
              <a:t>1</a:t>
            </a:r>
            <a:endParaRPr lang="de-DE" sz="1500" dirty="0">
              <a:latin typeface="Calibri" pitchFamily="34" charset="0"/>
            </a:endParaRPr>
          </a:p>
        </p:txBody>
      </p:sp>
      <p:sp>
        <p:nvSpPr>
          <p:cNvPr id="17" name="Line 271"/>
          <p:cNvSpPr>
            <a:spLocks noChangeShapeType="1"/>
          </p:cNvSpPr>
          <p:nvPr/>
        </p:nvSpPr>
        <p:spPr bwMode="auto">
          <a:xfrm>
            <a:off x="1132185" y="2907354"/>
            <a:ext cx="3159360" cy="0"/>
          </a:xfrm>
          <a:prstGeom prst="line">
            <a:avLst/>
          </a:prstGeom>
          <a:noFill/>
          <a:ln w="12700" cap="rnd">
            <a:solidFill>
              <a:schemeClr val="tx1"/>
            </a:solidFill>
            <a:prstDash val="sysDot"/>
            <a:round/>
            <a:headEnd/>
            <a:tailEnd/>
          </a:ln>
        </p:spPr>
        <p:txBody>
          <a:bodyPr lIns="90000" tIns="46800" rIns="90000" bIns="46800"/>
          <a:lstStyle/>
          <a:p>
            <a:endParaRPr lang="en-US"/>
          </a:p>
        </p:txBody>
      </p:sp>
      <p:sp>
        <p:nvSpPr>
          <p:cNvPr id="18" name="Line 272"/>
          <p:cNvSpPr>
            <a:spLocks noChangeShapeType="1"/>
          </p:cNvSpPr>
          <p:nvPr/>
        </p:nvSpPr>
        <p:spPr bwMode="auto">
          <a:xfrm>
            <a:off x="1132185" y="2645247"/>
            <a:ext cx="3159360" cy="0"/>
          </a:xfrm>
          <a:prstGeom prst="line">
            <a:avLst/>
          </a:prstGeom>
          <a:noFill/>
          <a:ln w="12700" cap="rnd">
            <a:solidFill>
              <a:schemeClr val="tx1"/>
            </a:solidFill>
            <a:prstDash val="sysDot"/>
            <a:round/>
            <a:headEnd/>
            <a:tailEnd/>
          </a:ln>
        </p:spPr>
        <p:txBody>
          <a:bodyPr lIns="90000" tIns="46800" rIns="90000" bIns="46800"/>
          <a:lstStyle/>
          <a:p>
            <a:endParaRPr lang="en-US"/>
          </a:p>
        </p:txBody>
      </p:sp>
      <p:sp>
        <p:nvSpPr>
          <p:cNvPr id="19" name="Freeform 273"/>
          <p:cNvSpPr>
            <a:spLocks/>
          </p:cNvSpPr>
          <p:nvPr/>
        </p:nvSpPr>
        <p:spPr bwMode="auto">
          <a:xfrm>
            <a:off x="1132185" y="2665828"/>
            <a:ext cx="3124800" cy="216000"/>
          </a:xfrm>
          <a:custGeom>
            <a:avLst/>
            <a:gdLst>
              <a:gd name="T0" fmla="*/ 0 w 1996"/>
              <a:gd name="T1" fmla="*/ 121 h 163"/>
              <a:gd name="T2" fmla="*/ 168 w 1996"/>
              <a:gd name="T3" fmla="*/ 31 h 163"/>
              <a:gd name="T4" fmla="*/ 312 w 1996"/>
              <a:gd name="T5" fmla="*/ 144 h 163"/>
              <a:gd name="T6" fmla="*/ 431 w 1996"/>
              <a:gd name="T7" fmla="*/ 144 h 163"/>
              <a:gd name="T8" fmla="*/ 527 w 1996"/>
              <a:gd name="T9" fmla="*/ 31 h 163"/>
              <a:gd name="T10" fmla="*/ 599 w 1996"/>
              <a:gd name="T11" fmla="*/ 99 h 163"/>
              <a:gd name="T12" fmla="*/ 743 w 1996"/>
              <a:gd name="T13" fmla="*/ 8 h 163"/>
              <a:gd name="T14" fmla="*/ 1198 w 1996"/>
              <a:gd name="T15" fmla="*/ 121 h 163"/>
              <a:gd name="T16" fmla="*/ 1342 w 1996"/>
              <a:gd name="T17" fmla="*/ 144 h 163"/>
              <a:gd name="T18" fmla="*/ 1510 w 1996"/>
              <a:gd name="T19" fmla="*/ 53 h 163"/>
              <a:gd name="T20" fmla="*/ 1678 w 1996"/>
              <a:gd name="T21" fmla="*/ 121 h 163"/>
              <a:gd name="T22" fmla="*/ 1893 w 1996"/>
              <a:gd name="T23" fmla="*/ 8 h 163"/>
              <a:gd name="T24" fmla="*/ 2109 w 1996"/>
              <a:gd name="T25" fmla="*/ 76 h 1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996"/>
              <a:gd name="T40" fmla="*/ 0 h 163"/>
              <a:gd name="T41" fmla="*/ 1996 w 1996"/>
              <a:gd name="T42" fmla="*/ 163 h 16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996" h="163">
                <a:moveTo>
                  <a:pt x="0" y="121"/>
                </a:moveTo>
                <a:cubicBezTo>
                  <a:pt x="55" y="74"/>
                  <a:pt x="110" y="27"/>
                  <a:pt x="159" y="31"/>
                </a:cubicBezTo>
                <a:cubicBezTo>
                  <a:pt x="208" y="35"/>
                  <a:pt x="254" y="125"/>
                  <a:pt x="295" y="144"/>
                </a:cubicBezTo>
                <a:cubicBezTo>
                  <a:pt x="336" y="163"/>
                  <a:pt x="374" y="163"/>
                  <a:pt x="408" y="144"/>
                </a:cubicBezTo>
                <a:cubicBezTo>
                  <a:pt x="442" y="125"/>
                  <a:pt x="473" y="38"/>
                  <a:pt x="499" y="31"/>
                </a:cubicBezTo>
                <a:cubicBezTo>
                  <a:pt x="525" y="24"/>
                  <a:pt x="533" y="103"/>
                  <a:pt x="567" y="99"/>
                </a:cubicBezTo>
                <a:cubicBezTo>
                  <a:pt x="601" y="95"/>
                  <a:pt x="609" y="4"/>
                  <a:pt x="703" y="8"/>
                </a:cubicBezTo>
                <a:cubicBezTo>
                  <a:pt x="797" y="12"/>
                  <a:pt x="1040" y="98"/>
                  <a:pt x="1134" y="121"/>
                </a:cubicBezTo>
                <a:cubicBezTo>
                  <a:pt x="1228" y="144"/>
                  <a:pt x="1221" y="155"/>
                  <a:pt x="1270" y="144"/>
                </a:cubicBezTo>
                <a:cubicBezTo>
                  <a:pt x="1319" y="133"/>
                  <a:pt x="1376" y="57"/>
                  <a:pt x="1429" y="53"/>
                </a:cubicBezTo>
                <a:cubicBezTo>
                  <a:pt x="1482" y="49"/>
                  <a:pt x="1528" y="128"/>
                  <a:pt x="1588" y="121"/>
                </a:cubicBezTo>
                <a:cubicBezTo>
                  <a:pt x="1648" y="114"/>
                  <a:pt x="1724" y="16"/>
                  <a:pt x="1792" y="8"/>
                </a:cubicBezTo>
                <a:cubicBezTo>
                  <a:pt x="1860" y="0"/>
                  <a:pt x="1962" y="65"/>
                  <a:pt x="1996" y="76"/>
                </a:cubicBezTo>
              </a:path>
            </a:pathLst>
          </a:custGeom>
          <a:noFill/>
          <a:ln w="19050" cap="flat" cmpd="sng">
            <a:solidFill>
              <a:srgbClr val="C00000"/>
            </a:solidFill>
            <a:prstDash val="solid"/>
            <a:round/>
            <a:headEnd/>
            <a:tailEnd/>
          </a:ln>
        </p:spPr>
        <p:txBody>
          <a:bodyPr wrap="square" lIns="90000" tIns="46800" rIns="90000" bIns="46800">
            <a:spAutoFit/>
          </a:bodyPr>
          <a:lstStyle/>
          <a:p>
            <a:endParaRPr lang="en-US"/>
          </a:p>
        </p:txBody>
      </p:sp>
      <p:sp>
        <p:nvSpPr>
          <p:cNvPr id="20" name="Line 274"/>
          <p:cNvSpPr>
            <a:spLocks noChangeShapeType="1"/>
          </p:cNvSpPr>
          <p:nvPr/>
        </p:nvSpPr>
        <p:spPr bwMode="auto">
          <a:xfrm flipV="1">
            <a:off x="1132185" y="2384580"/>
            <a:ext cx="0" cy="767600"/>
          </a:xfrm>
          <a:prstGeom prst="line">
            <a:avLst/>
          </a:prstGeom>
          <a:noFill/>
          <a:ln w="38100">
            <a:solidFill>
              <a:schemeClr val="tx1"/>
            </a:solidFill>
            <a:round/>
            <a:headEnd/>
            <a:tailEnd type="triangle" w="med" len="med"/>
          </a:ln>
        </p:spPr>
        <p:txBody>
          <a:bodyPr lIns="90000" tIns="46800" rIns="90000" bIns="46800"/>
          <a:lstStyle/>
          <a:p>
            <a:endParaRPr lang="en-US"/>
          </a:p>
        </p:txBody>
      </p:sp>
      <p:sp>
        <p:nvSpPr>
          <p:cNvPr id="21" name="Text Box 275"/>
          <p:cNvSpPr txBox="1">
            <a:spLocks noChangeArrowheads="1"/>
          </p:cNvSpPr>
          <p:nvPr/>
        </p:nvSpPr>
        <p:spPr bwMode="auto">
          <a:xfrm>
            <a:off x="640159" y="2470989"/>
            <a:ext cx="525146" cy="325346"/>
          </a:xfrm>
          <a:prstGeom prst="rect">
            <a:avLst/>
          </a:prstGeom>
          <a:noFill/>
          <a:ln w="25400" algn="ctr">
            <a:noFill/>
            <a:miter lim="800000"/>
            <a:headEnd/>
            <a:tailEnd/>
          </a:ln>
        </p:spPr>
        <p:txBody>
          <a:bodyPr wrap="square" lIns="90000" tIns="46800" rIns="90000" bIns="46800">
            <a:spAutoFit/>
          </a:bodyPr>
          <a:lstStyle/>
          <a:p>
            <a:pPr>
              <a:spcBef>
                <a:spcPct val="50000"/>
              </a:spcBef>
              <a:tabLst>
                <a:tab pos="2695720" algn="l"/>
              </a:tabLst>
            </a:pPr>
            <a:r>
              <a:rPr lang="en-US" sz="1500" dirty="0">
                <a:solidFill>
                  <a:srgbClr val="FF0000"/>
                </a:solidFill>
                <a:latin typeface="Calibri" pitchFamily="34" charset="0"/>
              </a:rPr>
              <a:t>1+</a:t>
            </a:r>
            <a:r>
              <a:rPr lang="en-US" sz="1500" dirty="0">
                <a:solidFill>
                  <a:srgbClr val="FF0000"/>
                </a:solidFill>
                <a:latin typeface="cmmi10" pitchFamily="34" charset="0"/>
              </a:rPr>
              <a:t>²</a:t>
            </a:r>
            <a:endParaRPr lang="de-DE" sz="1500" dirty="0">
              <a:solidFill>
                <a:srgbClr val="FF0000"/>
              </a:solidFill>
              <a:latin typeface="cmmi10" pitchFamily="34" charset="0"/>
            </a:endParaRPr>
          </a:p>
        </p:txBody>
      </p:sp>
      <p:sp>
        <p:nvSpPr>
          <p:cNvPr id="22" name="Text Box 276"/>
          <p:cNvSpPr txBox="1">
            <a:spLocks noChangeArrowheads="1"/>
          </p:cNvSpPr>
          <p:nvPr/>
        </p:nvSpPr>
        <p:spPr bwMode="auto">
          <a:xfrm>
            <a:off x="747705" y="2776811"/>
            <a:ext cx="417600" cy="325474"/>
          </a:xfrm>
          <a:prstGeom prst="rect">
            <a:avLst/>
          </a:prstGeom>
          <a:noFill/>
          <a:ln w="25400" algn="ctr">
            <a:noFill/>
            <a:miter lim="800000"/>
            <a:headEnd/>
            <a:tailEnd/>
          </a:ln>
        </p:spPr>
        <p:txBody>
          <a:bodyPr wrap="none" lIns="90000" tIns="46800" rIns="90000" bIns="46800">
            <a:spAutoFit/>
          </a:bodyPr>
          <a:lstStyle/>
          <a:p>
            <a:pPr>
              <a:spcBef>
                <a:spcPct val="50000"/>
              </a:spcBef>
              <a:tabLst>
                <a:tab pos="2695720" algn="l"/>
              </a:tabLst>
            </a:pPr>
            <a:r>
              <a:rPr lang="en-US" sz="1500" dirty="0">
                <a:solidFill>
                  <a:srgbClr val="FF0000"/>
                </a:solidFill>
                <a:latin typeface="Calibri" pitchFamily="34" charset="0"/>
              </a:rPr>
              <a:t>1-</a:t>
            </a:r>
            <a:r>
              <a:rPr lang="en-US" sz="1500" dirty="0">
                <a:solidFill>
                  <a:srgbClr val="FF0000"/>
                </a:solidFill>
                <a:latin typeface="cmmi10" pitchFamily="34" charset="0"/>
              </a:rPr>
              <a:t>²</a:t>
            </a:r>
            <a:endParaRPr lang="de-DE" sz="1500" dirty="0">
              <a:solidFill>
                <a:srgbClr val="FF0000"/>
              </a:solidFill>
              <a:latin typeface="cmmi10" pitchFamily="34" charset="0"/>
            </a:endParaRPr>
          </a:p>
        </p:txBody>
      </p:sp>
      <p:pic>
        <p:nvPicPr>
          <p:cNvPr id="23" name="Grafik 17" descr="1_temperature.png"/>
          <p:cNvPicPr>
            <a:picLocks noChangeAspect="1"/>
          </p:cNvPicPr>
          <p:nvPr/>
        </p:nvPicPr>
        <p:blipFill>
          <a:blip r:embed="rId3" cstate="print"/>
          <a:stretch>
            <a:fillRect/>
          </a:stretch>
        </p:blipFill>
        <p:spPr>
          <a:xfrm>
            <a:off x="650337" y="3765305"/>
            <a:ext cx="3731643" cy="2661531"/>
          </a:xfrm>
          <a:prstGeom prst="rect">
            <a:avLst/>
          </a:prstGeom>
        </p:spPr>
      </p:pic>
      <p:pic>
        <p:nvPicPr>
          <p:cNvPr id="24" name="Grafik 23" descr="matterhorn.png"/>
          <p:cNvPicPr>
            <a:picLocks noChangeAspect="1"/>
          </p:cNvPicPr>
          <p:nvPr/>
        </p:nvPicPr>
        <p:blipFill>
          <a:blip r:embed="rId4" cstate="print"/>
          <a:stretch>
            <a:fillRect/>
          </a:stretch>
        </p:blipFill>
        <p:spPr>
          <a:xfrm>
            <a:off x="4402565" y="3731197"/>
            <a:ext cx="4324119" cy="2588964"/>
          </a:xfrm>
          <a:prstGeom prst="rect">
            <a:avLst/>
          </a:prstGeom>
        </p:spPr>
      </p:pic>
      <p:sp>
        <p:nvSpPr>
          <p:cNvPr id="25" name="Title 24"/>
          <p:cNvSpPr>
            <a:spLocks noGrp="1"/>
          </p:cNvSpPr>
          <p:nvPr>
            <p:ph type="title"/>
          </p:nvPr>
        </p:nvSpPr>
        <p:spPr/>
        <p:txBody>
          <a:bodyPr/>
          <a:lstStyle/>
          <a:p>
            <a:r>
              <a:rPr lang="de-CH" dirty="0" err="1" smtClean="0"/>
              <a:t>Clocks</a:t>
            </a:r>
            <a:r>
              <a:rPr lang="de-CH" dirty="0" smtClean="0"/>
              <a:t> Experience Drift</a:t>
            </a:r>
            <a:endParaRPr lang="en-US"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en-US" smtClean="0"/>
              <a:t>Messages Experience Jitter in the Delay</a:t>
            </a:r>
            <a:endParaRPr lang="en-US" dirty="0"/>
          </a:p>
        </p:txBody>
      </p:sp>
      <p:sp>
        <p:nvSpPr>
          <p:cNvPr id="2" name="Inhaltsplatzhalter 1"/>
          <p:cNvSpPr>
            <a:spLocks noGrp="1"/>
          </p:cNvSpPr>
          <p:nvPr>
            <p:ph idx="1"/>
          </p:nvPr>
        </p:nvSpPr>
        <p:spPr/>
        <p:txBody>
          <a:bodyPr/>
          <a:lstStyle/>
          <a:p>
            <a:endParaRPr lang="en-US" dirty="0" smtClean="0"/>
          </a:p>
          <a:p>
            <a:pPr>
              <a:buFont typeface="Arial" pitchFamily="34" charset="0"/>
              <a:buChar char="•"/>
            </a:pPr>
            <a:r>
              <a:rPr lang="en-US" dirty="0" smtClean="0"/>
              <a:t>Problem: Jitter in the message delay</a:t>
            </a:r>
          </a:p>
          <a:p>
            <a:pPr lvl="1"/>
            <a:r>
              <a:rPr lang="en-US" dirty="0" smtClean="0"/>
              <a:t>Various sources of errors (deterministic and non-deterministic)</a:t>
            </a:r>
          </a:p>
          <a:p>
            <a:pPr lvl="1"/>
            <a:endParaRPr lang="en-US" dirty="0" smtClean="0"/>
          </a:p>
          <a:p>
            <a:pPr lvl="1"/>
            <a:endParaRPr lang="en-US" dirty="0" smtClean="0"/>
          </a:p>
          <a:p>
            <a:endParaRPr lang="en-US" dirty="0" smtClean="0"/>
          </a:p>
          <a:p>
            <a:endParaRPr lang="en-US" dirty="0" smtClean="0"/>
          </a:p>
          <a:p>
            <a:endParaRPr lang="en-US" dirty="0" smtClean="0"/>
          </a:p>
          <a:p>
            <a:pPr>
              <a:buFont typeface="Arial" pitchFamily="34" charset="0"/>
              <a:buChar char="•"/>
            </a:pPr>
            <a:endParaRPr lang="en-US" dirty="0" smtClean="0"/>
          </a:p>
          <a:p>
            <a:pPr>
              <a:buFont typeface="Arial" pitchFamily="34" charset="0"/>
              <a:buChar char="•"/>
            </a:pPr>
            <a:endParaRPr lang="en-US" dirty="0" smtClean="0"/>
          </a:p>
          <a:p>
            <a:pPr>
              <a:buFont typeface="Arial" pitchFamily="34" charset="0"/>
              <a:buChar char="•"/>
            </a:pPr>
            <a:r>
              <a:rPr lang="en-US" dirty="0" smtClean="0"/>
              <a:t>Solution: Timestamping packets at the MAC layer [</a:t>
            </a:r>
            <a:r>
              <a:rPr lang="en-US" dirty="0" err="1" smtClean="0"/>
              <a:t>Maróti</a:t>
            </a:r>
            <a:r>
              <a:rPr lang="en-US" dirty="0" smtClean="0"/>
              <a:t> et al.]</a:t>
            </a:r>
          </a:p>
          <a:p>
            <a:pPr lvl="1"/>
            <a:r>
              <a:rPr lang="de-CH" dirty="0" smtClean="0"/>
              <a:t>→ </a:t>
            </a:r>
            <a:r>
              <a:rPr lang="de-CH" dirty="0" err="1" smtClean="0"/>
              <a:t>Jitter</a:t>
            </a:r>
            <a:r>
              <a:rPr lang="de-CH" dirty="0" smtClean="0"/>
              <a:t> in </a:t>
            </a:r>
            <a:r>
              <a:rPr lang="de-CH" dirty="0" err="1" smtClean="0"/>
              <a:t>the</a:t>
            </a:r>
            <a:r>
              <a:rPr lang="de-CH" dirty="0" smtClean="0"/>
              <a:t> </a:t>
            </a:r>
            <a:r>
              <a:rPr lang="de-CH" dirty="0" err="1" smtClean="0"/>
              <a:t>message</a:t>
            </a:r>
            <a:r>
              <a:rPr lang="de-CH" dirty="0" smtClean="0"/>
              <a:t> </a:t>
            </a:r>
            <a:r>
              <a:rPr lang="de-CH" dirty="0" err="1" smtClean="0"/>
              <a:t>delay</a:t>
            </a:r>
            <a:r>
              <a:rPr lang="de-CH" dirty="0" smtClean="0"/>
              <a:t> </a:t>
            </a:r>
            <a:r>
              <a:rPr lang="de-CH" dirty="0" err="1" smtClean="0"/>
              <a:t>is</a:t>
            </a:r>
            <a:r>
              <a:rPr lang="de-CH" dirty="0" smtClean="0"/>
              <a:t> </a:t>
            </a:r>
            <a:r>
              <a:rPr lang="de-CH" dirty="0" err="1" smtClean="0"/>
              <a:t>reduced</a:t>
            </a:r>
            <a:r>
              <a:rPr lang="de-CH" dirty="0" smtClean="0"/>
              <a:t> </a:t>
            </a:r>
            <a:r>
              <a:rPr lang="de-CH" dirty="0" err="1" smtClean="0"/>
              <a:t>to</a:t>
            </a:r>
            <a:r>
              <a:rPr lang="de-CH" dirty="0" smtClean="0"/>
              <a:t> a </a:t>
            </a:r>
            <a:r>
              <a:rPr lang="de-CH" dirty="0" err="1" smtClean="0"/>
              <a:t>few</a:t>
            </a:r>
            <a:r>
              <a:rPr lang="de-CH" dirty="0" smtClean="0"/>
              <a:t> </a:t>
            </a:r>
            <a:r>
              <a:rPr lang="de-CH" dirty="0" err="1" smtClean="0"/>
              <a:t>clock</a:t>
            </a:r>
            <a:r>
              <a:rPr lang="de-CH" dirty="0" smtClean="0"/>
              <a:t> </a:t>
            </a:r>
            <a:r>
              <a:rPr lang="de-CH" dirty="0" err="1" smtClean="0"/>
              <a:t>ticks</a:t>
            </a:r>
            <a:endParaRPr lang="de-CH" dirty="0" smtClean="0"/>
          </a:p>
          <a:p>
            <a:pPr lvl="1"/>
            <a:endParaRPr lang="en-US" dirty="0" smtClean="0"/>
          </a:p>
        </p:txBody>
      </p:sp>
      <p:sp>
        <p:nvSpPr>
          <p:cNvPr id="6" name="Rectangle 3"/>
          <p:cNvSpPr>
            <a:spLocks noChangeArrowheads="1"/>
          </p:cNvSpPr>
          <p:nvPr/>
        </p:nvSpPr>
        <p:spPr bwMode="auto">
          <a:xfrm>
            <a:off x="1705262" y="2497205"/>
            <a:ext cx="994806" cy="317446"/>
          </a:xfrm>
          <a:prstGeom prst="rect">
            <a:avLst/>
          </a:prstGeom>
          <a:solidFill>
            <a:schemeClr val="accent1">
              <a:lumMod val="90000"/>
            </a:schemeClr>
          </a:solidFill>
          <a:ln w="9525">
            <a:solidFill>
              <a:srgbClr val="000000"/>
            </a:solidFill>
            <a:round/>
            <a:headEnd/>
            <a:tailEnd/>
          </a:ln>
          <a:effectLst/>
        </p:spPr>
        <p:txBody>
          <a:bodyPr wrap="none" lIns="81639" tIns="55221" rIns="81639" bIns="40820" anchor="ctr"/>
          <a:lstStyle/>
          <a:p>
            <a:pPr>
              <a:tabLst>
                <a:tab pos="656650" algn="l"/>
              </a:tabLst>
            </a:pPr>
            <a:r>
              <a:rPr lang="en-US" sz="1600" dirty="0" err="1" smtClean="0">
                <a:solidFill>
                  <a:srgbClr val="000000"/>
                </a:solidFill>
                <a:latin typeface="+mj-lt"/>
                <a:ea typeface="msmincho" charset="0"/>
                <a:cs typeface="msmincho" charset="0"/>
              </a:rPr>
              <a:t>SendCmd</a:t>
            </a:r>
            <a:endParaRPr lang="en-US" sz="1600" dirty="0">
              <a:solidFill>
                <a:srgbClr val="000000"/>
              </a:solidFill>
              <a:latin typeface="+mj-lt"/>
              <a:ea typeface="msmincho" charset="0"/>
              <a:cs typeface="msmincho" charset="0"/>
            </a:endParaRPr>
          </a:p>
        </p:txBody>
      </p:sp>
      <p:sp>
        <p:nvSpPr>
          <p:cNvPr id="7" name="Rectangle 4"/>
          <p:cNvSpPr>
            <a:spLocks noChangeArrowheads="1"/>
          </p:cNvSpPr>
          <p:nvPr/>
        </p:nvSpPr>
        <p:spPr bwMode="auto">
          <a:xfrm>
            <a:off x="2700068" y="2497205"/>
            <a:ext cx="1372930" cy="317446"/>
          </a:xfrm>
          <a:prstGeom prst="rect">
            <a:avLst/>
          </a:prstGeom>
          <a:solidFill>
            <a:schemeClr val="accent3">
              <a:lumMod val="65000"/>
            </a:schemeClr>
          </a:solidFill>
          <a:ln w="9525">
            <a:solidFill>
              <a:srgbClr val="000000"/>
            </a:solidFill>
            <a:round/>
            <a:headEnd/>
            <a:tailEnd/>
          </a:ln>
          <a:effectLst/>
        </p:spPr>
        <p:txBody>
          <a:bodyPr wrap="none" lIns="81639" tIns="55221" rIns="81639" bIns="40820" anchor="ctr"/>
          <a:lstStyle/>
          <a:p>
            <a:pPr>
              <a:tabLst>
                <a:tab pos="656650" algn="l"/>
                <a:tab pos="1313299" algn="l"/>
              </a:tabLst>
            </a:pPr>
            <a:r>
              <a:rPr lang="en-US" sz="1600" dirty="0" smtClean="0">
                <a:solidFill>
                  <a:srgbClr val="000000"/>
                </a:solidFill>
                <a:latin typeface="+mj-lt"/>
                <a:ea typeface="msmincho" charset="0"/>
                <a:cs typeface="msmincho" charset="0"/>
              </a:rPr>
              <a:t>Access</a:t>
            </a:r>
            <a:endParaRPr lang="en-US" sz="1600" dirty="0">
              <a:solidFill>
                <a:srgbClr val="000000"/>
              </a:solidFill>
              <a:latin typeface="+mj-lt"/>
              <a:ea typeface="msmincho" charset="0"/>
              <a:cs typeface="msmincho" charset="0"/>
            </a:endParaRPr>
          </a:p>
        </p:txBody>
      </p:sp>
      <p:sp>
        <p:nvSpPr>
          <p:cNvPr id="8" name="Rectangle 5"/>
          <p:cNvSpPr>
            <a:spLocks noChangeArrowheads="1"/>
          </p:cNvSpPr>
          <p:nvPr/>
        </p:nvSpPr>
        <p:spPr bwMode="auto">
          <a:xfrm>
            <a:off x="4072998" y="2497205"/>
            <a:ext cx="1365230" cy="317446"/>
          </a:xfrm>
          <a:prstGeom prst="rect">
            <a:avLst/>
          </a:prstGeom>
          <a:solidFill>
            <a:srgbClr val="94BD5E"/>
          </a:solidFill>
          <a:ln w="9525">
            <a:solidFill>
              <a:srgbClr val="000000"/>
            </a:solidFill>
            <a:round/>
            <a:headEnd/>
            <a:tailEnd/>
          </a:ln>
          <a:effectLst/>
        </p:spPr>
        <p:txBody>
          <a:bodyPr wrap="none" lIns="81639" tIns="55221" rIns="81639" bIns="40820" anchor="ctr"/>
          <a:lstStyle/>
          <a:p>
            <a:pPr>
              <a:tabLst>
                <a:tab pos="656650" algn="l"/>
                <a:tab pos="1313299" algn="l"/>
              </a:tabLst>
            </a:pPr>
            <a:r>
              <a:rPr lang="en-US" sz="1600" dirty="0" smtClean="0">
                <a:solidFill>
                  <a:srgbClr val="000000"/>
                </a:solidFill>
                <a:latin typeface="+mj-lt"/>
                <a:ea typeface="msmincho" charset="0"/>
                <a:cs typeface="msmincho" charset="0"/>
              </a:rPr>
              <a:t>Transmission</a:t>
            </a:r>
            <a:endParaRPr lang="en-US" sz="1600" dirty="0">
              <a:solidFill>
                <a:srgbClr val="000000"/>
              </a:solidFill>
              <a:latin typeface="+mj-lt"/>
              <a:ea typeface="msmincho" charset="0"/>
              <a:cs typeface="msmincho" charset="0"/>
            </a:endParaRPr>
          </a:p>
        </p:txBody>
      </p:sp>
      <p:sp>
        <p:nvSpPr>
          <p:cNvPr id="9" name="Rectangle 6"/>
          <p:cNvSpPr>
            <a:spLocks noChangeArrowheads="1"/>
          </p:cNvSpPr>
          <p:nvPr/>
        </p:nvSpPr>
        <p:spPr bwMode="auto">
          <a:xfrm>
            <a:off x="4890197" y="3174112"/>
            <a:ext cx="1365230" cy="317446"/>
          </a:xfrm>
          <a:prstGeom prst="rect">
            <a:avLst/>
          </a:prstGeom>
          <a:solidFill>
            <a:srgbClr val="94BD5E"/>
          </a:solidFill>
          <a:ln w="9525">
            <a:solidFill>
              <a:srgbClr val="000000"/>
            </a:solidFill>
            <a:round/>
            <a:headEnd/>
            <a:tailEnd/>
          </a:ln>
          <a:effectLst/>
        </p:spPr>
        <p:txBody>
          <a:bodyPr wrap="none" lIns="81639" tIns="55221" rIns="81639" bIns="40820" anchor="ctr"/>
          <a:lstStyle/>
          <a:p>
            <a:pPr>
              <a:tabLst>
                <a:tab pos="656650" algn="l"/>
                <a:tab pos="1313299" algn="l"/>
              </a:tabLst>
            </a:pPr>
            <a:r>
              <a:rPr lang="en-US" sz="1600" dirty="0" smtClean="0">
                <a:solidFill>
                  <a:srgbClr val="000000"/>
                </a:solidFill>
                <a:latin typeface="+mj-lt"/>
                <a:ea typeface="msmincho" charset="0"/>
                <a:cs typeface="msmincho" charset="0"/>
              </a:rPr>
              <a:t>Reception</a:t>
            </a:r>
            <a:endParaRPr lang="en-US" sz="1600" dirty="0">
              <a:solidFill>
                <a:srgbClr val="000000"/>
              </a:solidFill>
              <a:latin typeface="+mj-lt"/>
              <a:ea typeface="msmincho" charset="0"/>
              <a:cs typeface="msmincho" charset="0"/>
            </a:endParaRPr>
          </a:p>
        </p:txBody>
      </p:sp>
      <p:sp>
        <p:nvSpPr>
          <p:cNvPr id="10" name="Rectangle 7"/>
          <p:cNvSpPr>
            <a:spLocks noChangeArrowheads="1"/>
          </p:cNvSpPr>
          <p:nvPr/>
        </p:nvSpPr>
        <p:spPr bwMode="auto">
          <a:xfrm>
            <a:off x="6256764" y="3174112"/>
            <a:ext cx="849923" cy="317446"/>
          </a:xfrm>
          <a:prstGeom prst="rect">
            <a:avLst/>
          </a:prstGeom>
          <a:solidFill>
            <a:schemeClr val="accent1">
              <a:lumMod val="90000"/>
            </a:schemeClr>
          </a:solidFill>
          <a:ln w="9525">
            <a:solidFill>
              <a:srgbClr val="000000"/>
            </a:solidFill>
            <a:round/>
            <a:headEnd/>
            <a:tailEnd/>
          </a:ln>
          <a:effectLst/>
        </p:spPr>
        <p:txBody>
          <a:bodyPr wrap="none" lIns="81639" tIns="55221" rIns="81639" bIns="40820" anchor="ctr"/>
          <a:lstStyle/>
          <a:p>
            <a:pPr>
              <a:tabLst>
                <a:tab pos="656650" algn="l"/>
              </a:tabLst>
            </a:pPr>
            <a:r>
              <a:rPr lang="en-US" sz="1600" dirty="0" smtClean="0">
                <a:solidFill>
                  <a:srgbClr val="000000"/>
                </a:solidFill>
                <a:latin typeface="+mj-lt"/>
                <a:ea typeface="msmincho" charset="0"/>
                <a:cs typeface="msmincho" charset="0"/>
              </a:rPr>
              <a:t>Callback</a:t>
            </a:r>
            <a:endParaRPr lang="en-US" sz="1600" dirty="0">
              <a:solidFill>
                <a:srgbClr val="000000"/>
              </a:solidFill>
              <a:latin typeface="+mj-lt"/>
              <a:ea typeface="msmincho" charset="0"/>
              <a:cs typeface="msmincho" charset="0"/>
            </a:endParaRPr>
          </a:p>
        </p:txBody>
      </p:sp>
      <p:sp>
        <p:nvSpPr>
          <p:cNvPr id="11" name="Line 8"/>
          <p:cNvSpPr>
            <a:spLocks noChangeShapeType="1"/>
          </p:cNvSpPr>
          <p:nvPr/>
        </p:nvSpPr>
        <p:spPr bwMode="auto">
          <a:xfrm>
            <a:off x="4072998" y="2814651"/>
            <a:ext cx="817199" cy="360394"/>
          </a:xfrm>
          <a:prstGeom prst="line">
            <a:avLst/>
          </a:prstGeom>
          <a:noFill/>
          <a:ln w="9525">
            <a:solidFill>
              <a:srgbClr val="000000"/>
            </a:solidFill>
            <a:prstDash val="sysDot"/>
            <a:round/>
            <a:headEnd/>
            <a:tailEnd/>
          </a:ln>
          <a:effectLst/>
        </p:spPr>
        <p:txBody>
          <a:bodyPr lIns="82945" tIns="41473" rIns="82945" bIns="41473"/>
          <a:lstStyle/>
          <a:p>
            <a:endParaRPr lang="en-US" sz="1800" dirty="0">
              <a:latin typeface="+mj-lt"/>
            </a:endParaRPr>
          </a:p>
        </p:txBody>
      </p:sp>
      <p:sp>
        <p:nvSpPr>
          <p:cNvPr id="12" name="Line 9"/>
          <p:cNvSpPr>
            <a:spLocks noChangeShapeType="1"/>
          </p:cNvSpPr>
          <p:nvPr/>
        </p:nvSpPr>
        <p:spPr bwMode="auto">
          <a:xfrm>
            <a:off x="5438228" y="2814651"/>
            <a:ext cx="818536" cy="359461"/>
          </a:xfrm>
          <a:prstGeom prst="line">
            <a:avLst/>
          </a:prstGeom>
          <a:noFill/>
          <a:ln w="9525">
            <a:solidFill>
              <a:srgbClr val="000000"/>
            </a:solidFill>
            <a:prstDash val="sysDot"/>
            <a:round/>
            <a:headEnd/>
            <a:tailEnd/>
          </a:ln>
          <a:effectLst/>
        </p:spPr>
        <p:txBody>
          <a:bodyPr lIns="82945" tIns="41473" rIns="82945" bIns="41473"/>
          <a:lstStyle/>
          <a:p>
            <a:endParaRPr lang="en-US" sz="1800" dirty="0">
              <a:latin typeface="+mj-lt"/>
            </a:endParaRPr>
          </a:p>
        </p:txBody>
      </p:sp>
      <p:sp>
        <p:nvSpPr>
          <p:cNvPr id="13" name="Line 10"/>
          <p:cNvSpPr>
            <a:spLocks noChangeShapeType="1"/>
          </p:cNvSpPr>
          <p:nvPr/>
        </p:nvSpPr>
        <p:spPr bwMode="auto">
          <a:xfrm>
            <a:off x="1161569" y="3806317"/>
            <a:ext cx="6615587" cy="0"/>
          </a:xfrm>
          <a:prstGeom prst="line">
            <a:avLst/>
          </a:prstGeom>
          <a:noFill/>
          <a:ln w="9525">
            <a:solidFill>
              <a:srgbClr val="000000"/>
            </a:solidFill>
            <a:round/>
            <a:headEnd/>
            <a:tailEnd type="triangle" w="med" len="med"/>
          </a:ln>
          <a:effectLst/>
        </p:spPr>
        <p:txBody>
          <a:bodyPr lIns="82945" tIns="41473" rIns="82945" bIns="41473"/>
          <a:lstStyle/>
          <a:p>
            <a:endParaRPr lang="en-US" sz="1800" dirty="0">
              <a:latin typeface="+mj-lt"/>
            </a:endParaRPr>
          </a:p>
        </p:txBody>
      </p:sp>
      <p:sp>
        <p:nvSpPr>
          <p:cNvPr id="18" name="TextBox 17"/>
          <p:cNvSpPr txBox="1"/>
          <p:nvPr/>
        </p:nvSpPr>
        <p:spPr>
          <a:xfrm>
            <a:off x="1652470" y="2201551"/>
            <a:ext cx="1118831" cy="314588"/>
          </a:xfrm>
          <a:prstGeom prst="rect">
            <a:avLst/>
          </a:prstGeom>
          <a:noFill/>
        </p:spPr>
        <p:txBody>
          <a:bodyPr wrap="square" lIns="82945" tIns="41473" rIns="82945" bIns="41473" rtlCol="0">
            <a:spAutoFit/>
          </a:bodyPr>
          <a:lstStyle/>
          <a:p>
            <a:pPr algn="ctr"/>
            <a:r>
              <a:rPr lang="en-US" sz="1500" dirty="0" smtClean="0">
                <a:latin typeface="+mj-lt"/>
              </a:rPr>
              <a:t>0-100 ms</a:t>
            </a:r>
            <a:endParaRPr lang="en-US" sz="1500" dirty="0">
              <a:latin typeface="+mj-lt"/>
            </a:endParaRPr>
          </a:p>
        </p:txBody>
      </p:sp>
      <p:sp>
        <p:nvSpPr>
          <p:cNvPr id="19" name="TextBox 18"/>
          <p:cNvSpPr txBox="1"/>
          <p:nvPr/>
        </p:nvSpPr>
        <p:spPr>
          <a:xfrm>
            <a:off x="2632818" y="2205722"/>
            <a:ext cx="1517814" cy="314588"/>
          </a:xfrm>
          <a:prstGeom prst="rect">
            <a:avLst/>
          </a:prstGeom>
          <a:noFill/>
        </p:spPr>
        <p:txBody>
          <a:bodyPr wrap="square" lIns="82945" tIns="41473" rIns="82945" bIns="41473" rtlCol="0">
            <a:spAutoFit/>
          </a:bodyPr>
          <a:lstStyle/>
          <a:p>
            <a:pPr algn="ctr"/>
            <a:r>
              <a:rPr lang="en-US" sz="1500" dirty="0" smtClean="0">
                <a:latin typeface="+mj-lt"/>
              </a:rPr>
              <a:t>0-500 ms</a:t>
            </a:r>
            <a:endParaRPr lang="en-US" sz="1500" dirty="0">
              <a:latin typeface="+mj-lt"/>
            </a:endParaRPr>
          </a:p>
        </p:txBody>
      </p:sp>
      <p:sp>
        <p:nvSpPr>
          <p:cNvPr id="20" name="TextBox 19"/>
          <p:cNvSpPr txBox="1"/>
          <p:nvPr/>
        </p:nvSpPr>
        <p:spPr>
          <a:xfrm>
            <a:off x="4072998" y="2198235"/>
            <a:ext cx="1365230" cy="314588"/>
          </a:xfrm>
          <a:prstGeom prst="rect">
            <a:avLst/>
          </a:prstGeom>
          <a:noFill/>
        </p:spPr>
        <p:txBody>
          <a:bodyPr wrap="square" lIns="82945" tIns="41473" rIns="82945" bIns="41473" rtlCol="0">
            <a:spAutoFit/>
          </a:bodyPr>
          <a:lstStyle/>
          <a:p>
            <a:pPr algn="ctr"/>
            <a:r>
              <a:rPr lang="en-US" sz="1500" dirty="0" smtClean="0">
                <a:latin typeface="+mj-lt"/>
              </a:rPr>
              <a:t>1-10 ms</a:t>
            </a:r>
            <a:endParaRPr lang="en-US" sz="1500" dirty="0">
              <a:latin typeface="+mj-lt"/>
            </a:endParaRPr>
          </a:p>
        </p:txBody>
      </p:sp>
      <p:sp>
        <p:nvSpPr>
          <p:cNvPr id="22" name="TextBox 21"/>
          <p:cNvSpPr txBox="1"/>
          <p:nvPr/>
        </p:nvSpPr>
        <p:spPr>
          <a:xfrm>
            <a:off x="6107376" y="3494814"/>
            <a:ext cx="1156850" cy="314588"/>
          </a:xfrm>
          <a:prstGeom prst="rect">
            <a:avLst/>
          </a:prstGeom>
          <a:noFill/>
        </p:spPr>
        <p:txBody>
          <a:bodyPr wrap="square" lIns="82945" tIns="41473" rIns="82945" bIns="41473" rtlCol="0">
            <a:spAutoFit/>
          </a:bodyPr>
          <a:lstStyle/>
          <a:p>
            <a:pPr algn="ctr"/>
            <a:r>
              <a:rPr lang="en-US" sz="1500" dirty="0" smtClean="0">
                <a:latin typeface="+mj-lt"/>
              </a:rPr>
              <a:t>0-100 ms</a:t>
            </a:r>
            <a:endParaRPr lang="en-US" sz="1500" dirty="0">
              <a:latin typeface="+mj-lt"/>
            </a:endParaRPr>
          </a:p>
        </p:txBody>
      </p:sp>
      <p:grpSp>
        <p:nvGrpSpPr>
          <p:cNvPr id="3" name="Group 38"/>
          <p:cNvGrpSpPr/>
          <p:nvPr/>
        </p:nvGrpSpPr>
        <p:grpSpPr>
          <a:xfrm>
            <a:off x="7021494" y="3104157"/>
            <a:ext cx="955711" cy="738215"/>
            <a:chOff x="6530250" y="3448757"/>
            <a:chExt cx="1053605" cy="813745"/>
          </a:xfrm>
        </p:grpSpPr>
        <p:pic>
          <p:nvPicPr>
            <p:cNvPr id="24" name="Picture 4"/>
            <p:cNvPicPr>
              <a:picLocks noChangeAspect="1" noChangeArrowheads="1"/>
            </p:cNvPicPr>
            <p:nvPr/>
          </p:nvPicPr>
          <p:blipFill>
            <a:blip r:embed="rId3" cstate="print"/>
            <a:srcRect/>
            <a:stretch>
              <a:fillRect/>
            </a:stretch>
          </p:blipFill>
          <p:spPr bwMode="auto">
            <a:xfrm>
              <a:off x="6624166" y="3448757"/>
              <a:ext cx="477838" cy="427037"/>
            </a:xfrm>
            <a:prstGeom prst="rect">
              <a:avLst/>
            </a:prstGeom>
            <a:noFill/>
            <a:ln w="9525">
              <a:noFill/>
              <a:round/>
              <a:headEnd/>
              <a:tailEnd/>
            </a:ln>
          </p:spPr>
        </p:pic>
        <p:cxnSp>
          <p:nvCxnSpPr>
            <p:cNvPr id="29" name="Straight Connector 28"/>
            <p:cNvCxnSpPr/>
            <p:nvPr/>
          </p:nvCxnSpPr>
          <p:spPr bwMode="auto">
            <a:xfrm rot="5400000">
              <a:off x="6714002" y="4078932"/>
              <a:ext cx="288000" cy="0"/>
            </a:xfrm>
            <a:prstGeom prst="line">
              <a:avLst/>
            </a:prstGeom>
            <a:solidFill>
              <a:srgbClr val="00B8FF"/>
            </a:solidFill>
            <a:ln w="9525" cap="flat" cmpd="sng" algn="ctr">
              <a:solidFill>
                <a:schemeClr val="bg1">
                  <a:lumMod val="65000"/>
                </a:schemeClr>
              </a:solidFill>
              <a:prstDash val="lgDash"/>
              <a:round/>
              <a:headEnd type="none" w="med" len="med"/>
              <a:tailEnd type="none" w="med" len="med"/>
            </a:ln>
            <a:effectLst/>
          </p:spPr>
        </p:cxnSp>
        <p:sp>
          <p:nvSpPr>
            <p:cNvPr id="30" name="Oval 29"/>
            <p:cNvSpPr>
              <a:spLocks noChangeAspect="1"/>
            </p:cNvSpPr>
            <p:nvPr/>
          </p:nvSpPr>
          <p:spPr bwMode="auto">
            <a:xfrm flipH="1" flipV="1">
              <a:off x="6828286" y="4190502"/>
              <a:ext cx="72000" cy="72000"/>
            </a:xfrm>
            <a:prstGeom prst="ellipse">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en-US" sz="1600" dirty="0" smtClean="0">
                <a:latin typeface="+mj-lt"/>
              </a:endParaRPr>
            </a:p>
          </p:txBody>
        </p:sp>
        <p:sp>
          <p:nvSpPr>
            <p:cNvPr id="32" name="TextBox 31"/>
            <p:cNvSpPr txBox="1"/>
            <p:nvPr/>
          </p:nvSpPr>
          <p:spPr>
            <a:xfrm rot="20001666">
              <a:off x="6530250" y="3492649"/>
              <a:ext cx="1053605" cy="322303"/>
            </a:xfrm>
            <a:prstGeom prst="rect">
              <a:avLst/>
            </a:prstGeom>
            <a:noFill/>
          </p:spPr>
          <p:txBody>
            <a:bodyPr wrap="none" rtlCol="0">
              <a:spAutoFit/>
            </a:bodyPr>
            <a:lstStyle/>
            <a:p>
              <a:r>
                <a:rPr lang="en-US" sz="1300" dirty="0" smtClean="0">
                  <a:latin typeface="+mj-lt"/>
                </a:rPr>
                <a:t>timestamp</a:t>
              </a:r>
              <a:endParaRPr lang="en-US" sz="1300" dirty="0">
                <a:latin typeface="+mj-lt"/>
              </a:endParaRPr>
            </a:p>
          </p:txBody>
        </p:sp>
      </p:grpSp>
      <p:grpSp>
        <p:nvGrpSpPr>
          <p:cNvPr id="5" name="Group 37"/>
          <p:cNvGrpSpPr/>
          <p:nvPr/>
        </p:nvGrpSpPr>
        <p:grpSpPr>
          <a:xfrm>
            <a:off x="894919" y="2437944"/>
            <a:ext cx="955711" cy="1400563"/>
            <a:chOff x="209275" y="2714625"/>
            <a:chExt cx="1053605" cy="1543861"/>
          </a:xfrm>
        </p:grpSpPr>
        <p:pic>
          <p:nvPicPr>
            <p:cNvPr id="23" name="Picture 4"/>
            <p:cNvPicPr>
              <a:picLocks noChangeAspect="1" noChangeArrowheads="1"/>
            </p:cNvPicPr>
            <p:nvPr/>
          </p:nvPicPr>
          <p:blipFill>
            <a:blip r:embed="rId3" cstate="print"/>
            <a:srcRect/>
            <a:stretch>
              <a:fillRect/>
            </a:stretch>
          </p:blipFill>
          <p:spPr bwMode="auto">
            <a:xfrm>
              <a:off x="624784" y="2714625"/>
              <a:ext cx="477838" cy="427037"/>
            </a:xfrm>
            <a:prstGeom prst="rect">
              <a:avLst/>
            </a:prstGeom>
            <a:noFill/>
            <a:ln w="9525">
              <a:noFill/>
              <a:round/>
              <a:headEnd/>
              <a:tailEnd/>
            </a:ln>
          </p:spPr>
        </p:pic>
        <p:cxnSp>
          <p:nvCxnSpPr>
            <p:cNvPr id="28" name="Straight Connector 27"/>
            <p:cNvCxnSpPr/>
            <p:nvPr/>
          </p:nvCxnSpPr>
          <p:spPr bwMode="auto">
            <a:xfrm rot="5400000">
              <a:off x="332243" y="3702843"/>
              <a:ext cx="1044000" cy="0"/>
            </a:xfrm>
            <a:prstGeom prst="line">
              <a:avLst/>
            </a:prstGeom>
            <a:solidFill>
              <a:srgbClr val="00B8FF"/>
            </a:solidFill>
            <a:ln w="9525" cap="flat" cmpd="sng" algn="ctr">
              <a:solidFill>
                <a:schemeClr val="bg1">
                  <a:lumMod val="65000"/>
                </a:schemeClr>
              </a:solidFill>
              <a:prstDash val="lgDash"/>
              <a:round/>
              <a:headEnd type="none" w="med" len="med"/>
              <a:tailEnd type="none" w="med" len="med"/>
            </a:ln>
            <a:effectLst/>
          </p:spPr>
        </p:cxnSp>
        <p:sp>
          <p:nvSpPr>
            <p:cNvPr id="31" name="Oval 30"/>
            <p:cNvSpPr>
              <a:spLocks noChangeAspect="1"/>
            </p:cNvSpPr>
            <p:nvPr/>
          </p:nvSpPr>
          <p:spPr bwMode="auto">
            <a:xfrm flipH="1" flipV="1">
              <a:off x="820302" y="4186486"/>
              <a:ext cx="72000" cy="72000"/>
            </a:xfrm>
            <a:prstGeom prst="ellipse">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en-US" sz="1600" dirty="0" smtClean="0">
                <a:latin typeface="+mj-lt"/>
              </a:endParaRPr>
            </a:p>
          </p:txBody>
        </p:sp>
        <p:sp>
          <p:nvSpPr>
            <p:cNvPr id="33" name="TextBox 32"/>
            <p:cNvSpPr txBox="1"/>
            <p:nvPr/>
          </p:nvSpPr>
          <p:spPr>
            <a:xfrm rot="20001666">
              <a:off x="209275" y="2734592"/>
              <a:ext cx="1053605" cy="322304"/>
            </a:xfrm>
            <a:prstGeom prst="rect">
              <a:avLst/>
            </a:prstGeom>
            <a:noFill/>
          </p:spPr>
          <p:txBody>
            <a:bodyPr wrap="none" rtlCol="0">
              <a:spAutoFit/>
            </a:bodyPr>
            <a:lstStyle/>
            <a:p>
              <a:r>
                <a:rPr lang="en-US" sz="1300" dirty="0" smtClean="0">
                  <a:latin typeface="+mj-lt"/>
                </a:rPr>
                <a:t>timestamp</a:t>
              </a:r>
              <a:endParaRPr lang="en-US" sz="1300" dirty="0">
                <a:latin typeface="+mj-lt"/>
              </a:endParaRPr>
            </a:p>
          </p:txBody>
        </p:sp>
      </p:grpSp>
      <p:sp>
        <p:nvSpPr>
          <p:cNvPr id="50" name="TextBox 49"/>
          <p:cNvSpPr txBox="1"/>
          <p:nvPr/>
        </p:nvSpPr>
        <p:spPr>
          <a:xfrm>
            <a:off x="7736830" y="3642254"/>
            <a:ext cx="252470" cy="453088"/>
          </a:xfrm>
          <a:prstGeom prst="rect">
            <a:avLst/>
          </a:prstGeom>
          <a:noFill/>
        </p:spPr>
        <p:txBody>
          <a:bodyPr wrap="none" lIns="82945" tIns="41473" rIns="82945" bIns="41473" rtlCol="0">
            <a:spAutoFit/>
          </a:bodyPr>
          <a:lstStyle/>
          <a:p>
            <a:r>
              <a:rPr lang="de-CH" dirty="0" smtClean="0">
                <a:latin typeface="+mj-lt"/>
              </a:rPr>
              <a:t>t</a:t>
            </a:r>
            <a:endParaRPr lang="en-US" dirty="0">
              <a:latin typeface="+mj-lt"/>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0" end="1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63" presetClass="path" presetSubtype="0" accel="50000" decel="50000" fill="hold" nodeType="clickEffect">
                                  <p:stCondLst>
                                    <p:cond delay="0"/>
                                  </p:stCondLst>
                                  <p:childTnLst>
                                    <p:animMotion origin="layout" path="M -3.61111E-6 -0.00255 L 0.24861 -0.00232 " pathEditMode="relative" rAng="0" ptsTypes="AA">
                                      <p:cBhvr>
                                        <p:cTn id="12" dur="2000" fill="hold"/>
                                        <p:tgtEl>
                                          <p:spTgt spid="5"/>
                                        </p:tgtEl>
                                        <p:attrNameLst>
                                          <p:attrName>ppt_x</p:attrName>
                                          <p:attrName>ppt_y</p:attrName>
                                        </p:attrNameLst>
                                      </p:cBhvr>
                                      <p:rCtr x="124" y="0"/>
                                    </p:animMotion>
                                  </p:childTnLst>
                                </p:cTn>
                              </p:par>
                            </p:childTnLst>
                          </p:cTn>
                        </p:par>
                      </p:childTnLst>
                    </p:cTn>
                  </p:par>
                  <p:par>
                    <p:cTn id="13" fill="hold">
                      <p:stCondLst>
                        <p:cond delay="indefinite"/>
                      </p:stCondLst>
                      <p:childTnLst>
                        <p:par>
                          <p:cTn id="14" fill="hold">
                            <p:stCondLst>
                              <p:cond delay="0"/>
                            </p:stCondLst>
                            <p:childTnLst>
                              <p:par>
                                <p:cTn id="15" presetID="35" presetClass="path" presetSubtype="0" accel="50000" decel="50000" fill="hold" nodeType="clickEffect">
                                  <p:stCondLst>
                                    <p:cond delay="0"/>
                                  </p:stCondLst>
                                  <p:childTnLst>
                                    <p:animMotion origin="layout" path="M 1.11111E-6 0.00255 L -0.24358 0.00231 " pathEditMode="relative" rAng="0" ptsTypes="AA">
                                      <p:cBhvr>
                                        <p:cTn id="16" dur="2000" fill="hold"/>
                                        <p:tgtEl>
                                          <p:spTgt spid="3"/>
                                        </p:tgtEl>
                                        <p:attrNameLst>
                                          <p:attrName>ppt_x</p:attrName>
                                          <p:attrName>ppt_y</p:attrName>
                                        </p:attrNameLst>
                                      </p:cBhvr>
                                      <p:rCtr x="-12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p:cNvSpPr>
            <a:spLocks noGrp="1" noChangeArrowheads="1"/>
          </p:cNvSpPr>
          <p:nvPr>
            <p:ph type="title"/>
          </p:nvPr>
        </p:nvSpPr>
        <p:spPr/>
        <p:txBody>
          <a:bodyPr/>
          <a:lstStyle/>
          <a:p>
            <a:r>
              <a:rPr lang="de-CH" dirty="0" err="1" smtClean="0">
                <a:latin typeface="Calibri" pitchFamily="34" charset="0"/>
              </a:rPr>
              <a:t>Clock</a:t>
            </a:r>
            <a:r>
              <a:rPr lang="de-CH" dirty="0" smtClean="0">
                <a:latin typeface="Calibri" pitchFamily="34" charset="0"/>
              </a:rPr>
              <a:t> </a:t>
            </a:r>
            <a:r>
              <a:rPr lang="de-CH" dirty="0" err="1" smtClean="0">
                <a:latin typeface="Calibri" pitchFamily="34" charset="0"/>
              </a:rPr>
              <a:t>Synchronization</a:t>
            </a:r>
            <a:r>
              <a:rPr lang="de-CH" dirty="0" smtClean="0">
                <a:latin typeface="Calibri" pitchFamily="34" charset="0"/>
              </a:rPr>
              <a:t> in Networks?</a:t>
            </a:r>
          </a:p>
        </p:txBody>
      </p:sp>
      <p:sp>
        <p:nvSpPr>
          <p:cNvPr id="6146" name="Rectangle 2"/>
          <p:cNvSpPr>
            <a:spLocks noGrp="1" noChangeArrowheads="1"/>
          </p:cNvSpPr>
          <p:nvPr>
            <p:ph idx="1"/>
          </p:nvPr>
        </p:nvSpPr>
        <p:spPr/>
        <p:txBody>
          <a:bodyPr/>
          <a:lstStyle/>
          <a:p>
            <a:endParaRPr lang="en-US" i="1" dirty="0" smtClean="0">
              <a:latin typeface="Calibri" pitchFamily="34" charset="0"/>
            </a:endParaRPr>
          </a:p>
          <a:p>
            <a:r>
              <a:rPr lang="en-US" i="1" dirty="0" smtClean="0">
                <a:solidFill>
                  <a:schemeClr val="bg2"/>
                </a:solidFill>
                <a:latin typeface="Calibri" pitchFamily="34" charset="0"/>
              </a:rPr>
              <a:t>Time, Clocks, and the Ordering of Events in a Distributed System</a:t>
            </a:r>
            <a:r>
              <a:rPr lang="en-US" dirty="0" smtClean="0">
                <a:solidFill>
                  <a:schemeClr val="bg2"/>
                </a:solidFill>
                <a:latin typeface="Calibri" pitchFamily="34" charset="0"/>
              </a:rPr>
              <a:t/>
            </a:r>
            <a:br>
              <a:rPr lang="en-US" dirty="0" smtClean="0">
                <a:solidFill>
                  <a:schemeClr val="bg2"/>
                </a:solidFill>
                <a:latin typeface="Calibri" pitchFamily="34" charset="0"/>
              </a:rPr>
            </a:br>
            <a:r>
              <a:rPr lang="en-US" dirty="0" smtClean="0">
                <a:solidFill>
                  <a:schemeClr val="bg2"/>
                </a:solidFill>
                <a:latin typeface="Calibri" pitchFamily="34" charset="0"/>
              </a:rPr>
              <a:t>L. </a:t>
            </a:r>
            <a:r>
              <a:rPr lang="en-US" dirty="0" err="1" smtClean="0">
                <a:solidFill>
                  <a:schemeClr val="bg2"/>
                </a:solidFill>
                <a:latin typeface="Calibri" pitchFamily="34" charset="0"/>
              </a:rPr>
              <a:t>Lamport</a:t>
            </a:r>
            <a:r>
              <a:rPr lang="en-US" dirty="0" smtClean="0">
                <a:solidFill>
                  <a:schemeClr val="bg2"/>
                </a:solidFill>
                <a:latin typeface="Calibri" pitchFamily="34" charset="0"/>
              </a:rPr>
              <a:t>, Communications of the ACM, 1978.</a:t>
            </a:r>
          </a:p>
          <a:p>
            <a:r>
              <a:rPr lang="en-US" i="1" dirty="0" smtClean="0">
                <a:latin typeface="Calibri" pitchFamily="34" charset="0"/>
              </a:rPr>
              <a:t>Internet Time Synchronization: The Network Time Protocol (NTP)</a:t>
            </a:r>
            <a:br>
              <a:rPr lang="en-US" i="1" dirty="0" smtClean="0">
                <a:latin typeface="Calibri" pitchFamily="34" charset="0"/>
              </a:rPr>
            </a:br>
            <a:r>
              <a:rPr lang="en-US" dirty="0" smtClean="0">
                <a:latin typeface="Calibri" pitchFamily="34" charset="0"/>
              </a:rPr>
              <a:t>D. Mills, IEEE Transactions on Communications, 1991</a:t>
            </a:r>
          </a:p>
          <a:p>
            <a:r>
              <a:rPr lang="de-CH" i="1" dirty="0" smtClean="0">
                <a:latin typeface="Calibri" pitchFamily="34" charset="0"/>
              </a:rPr>
              <a:t>Reference Broadcast </a:t>
            </a:r>
            <a:r>
              <a:rPr lang="de-CH" i="1" dirty="0" err="1" smtClean="0">
                <a:latin typeface="Calibri" pitchFamily="34" charset="0"/>
              </a:rPr>
              <a:t>Synchronization</a:t>
            </a:r>
            <a:r>
              <a:rPr lang="de-CH" i="1" dirty="0" smtClean="0">
                <a:latin typeface="Calibri" pitchFamily="34" charset="0"/>
              </a:rPr>
              <a:t> (RBS)</a:t>
            </a:r>
            <a:r>
              <a:rPr lang="de-CH" dirty="0" smtClean="0">
                <a:latin typeface="Calibri" pitchFamily="34" charset="0"/>
              </a:rPr>
              <a:t/>
            </a:r>
            <a:br>
              <a:rPr lang="de-CH" dirty="0" smtClean="0">
                <a:latin typeface="Calibri" pitchFamily="34" charset="0"/>
              </a:rPr>
            </a:br>
            <a:r>
              <a:rPr lang="de-CH" dirty="0" smtClean="0">
                <a:latin typeface="Calibri" pitchFamily="34" charset="0"/>
              </a:rPr>
              <a:t>J. </a:t>
            </a:r>
            <a:r>
              <a:rPr lang="de-CH" dirty="0" err="1" smtClean="0">
                <a:latin typeface="Calibri" pitchFamily="34" charset="0"/>
              </a:rPr>
              <a:t>Elson</a:t>
            </a:r>
            <a:r>
              <a:rPr lang="de-CH" dirty="0" smtClean="0">
                <a:latin typeface="Calibri" pitchFamily="34" charset="0"/>
              </a:rPr>
              <a:t>, L. Girod </a:t>
            </a:r>
            <a:r>
              <a:rPr lang="de-CH" dirty="0" err="1" smtClean="0">
                <a:latin typeface="Calibri" pitchFamily="34" charset="0"/>
              </a:rPr>
              <a:t>and</a:t>
            </a:r>
            <a:r>
              <a:rPr lang="de-CH" dirty="0" smtClean="0">
                <a:latin typeface="Calibri" pitchFamily="34" charset="0"/>
              </a:rPr>
              <a:t> D. </a:t>
            </a:r>
            <a:r>
              <a:rPr lang="de-CH" dirty="0" err="1" smtClean="0">
                <a:latin typeface="Calibri" pitchFamily="34" charset="0"/>
              </a:rPr>
              <a:t>Estrin</a:t>
            </a:r>
            <a:r>
              <a:rPr lang="de-CH" dirty="0" smtClean="0">
                <a:latin typeface="Calibri" pitchFamily="34" charset="0"/>
              </a:rPr>
              <a:t>, OSDI 2002</a:t>
            </a:r>
          </a:p>
          <a:p>
            <a:r>
              <a:rPr lang="de-CH" i="1" dirty="0" smtClean="0">
                <a:latin typeface="Calibri" pitchFamily="34" charset="0"/>
              </a:rPr>
              <a:t>Timing-</a:t>
            </a:r>
            <a:r>
              <a:rPr lang="de-CH" i="1" dirty="0" err="1" smtClean="0">
                <a:latin typeface="Calibri" pitchFamily="34" charset="0"/>
              </a:rPr>
              <a:t>sync</a:t>
            </a:r>
            <a:r>
              <a:rPr lang="de-CH" i="1" dirty="0" smtClean="0">
                <a:latin typeface="Calibri" pitchFamily="34" charset="0"/>
              </a:rPr>
              <a:t> Protocol </a:t>
            </a:r>
            <a:r>
              <a:rPr lang="de-CH" i="1" dirty="0" err="1" smtClean="0">
                <a:latin typeface="Calibri" pitchFamily="34" charset="0"/>
              </a:rPr>
              <a:t>for</a:t>
            </a:r>
            <a:r>
              <a:rPr lang="de-CH" i="1" dirty="0" smtClean="0">
                <a:latin typeface="Calibri" pitchFamily="34" charset="0"/>
              </a:rPr>
              <a:t> Sensor Networks (TPSN)</a:t>
            </a:r>
            <a:r>
              <a:rPr lang="de-CH" dirty="0" smtClean="0">
                <a:latin typeface="Calibri" pitchFamily="34" charset="0"/>
              </a:rPr>
              <a:t/>
            </a:r>
            <a:br>
              <a:rPr lang="de-CH" dirty="0" smtClean="0">
                <a:latin typeface="Calibri" pitchFamily="34" charset="0"/>
              </a:rPr>
            </a:br>
            <a:r>
              <a:rPr lang="de-CH" dirty="0" smtClean="0">
                <a:latin typeface="Calibri" pitchFamily="34" charset="0"/>
              </a:rPr>
              <a:t>S. </a:t>
            </a:r>
            <a:r>
              <a:rPr lang="de-CH" dirty="0" err="1" smtClean="0">
                <a:latin typeface="Calibri" pitchFamily="34" charset="0"/>
              </a:rPr>
              <a:t>Ganeriwal</a:t>
            </a:r>
            <a:r>
              <a:rPr lang="de-CH" dirty="0" smtClean="0">
                <a:latin typeface="Calibri" pitchFamily="34" charset="0"/>
              </a:rPr>
              <a:t>, R. Kumar </a:t>
            </a:r>
            <a:r>
              <a:rPr lang="de-CH" dirty="0" err="1" smtClean="0">
                <a:latin typeface="Calibri" pitchFamily="34" charset="0"/>
              </a:rPr>
              <a:t>and</a:t>
            </a:r>
            <a:r>
              <a:rPr lang="de-CH" dirty="0" smtClean="0">
                <a:latin typeface="Calibri" pitchFamily="34" charset="0"/>
              </a:rPr>
              <a:t> M. </a:t>
            </a:r>
            <a:r>
              <a:rPr lang="de-CH" dirty="0" err="1" smtClean="0">
                <a:latin typeface="Calibri" pitchFamily="34" charset="0"/>
              </a:rPr>
              <a:t>Srivastava</a:t>
            </a:r>
            <a:r>
              <a:rPr lang="de-CH" dirty="0" smtClean="0">
                <a:latin typeface="Calibri" pitchFamily="34" charset="0"/>
              </a:rPr>
              <a:t>, </a:t>
            </a:r>
            <a:r>
              <a:rPr lang="de-CH" dirty="0" err="1" smtClean="0">
                <a:latin typeface="Calibri" pitchFamily="34" charset="0"/>
              </a:rPr>
              <a:t>SenSys</a:t>
            </a:r>
            <a:r>
              <a:rPr lang="de-CH" dirty="0" smtClean="0">
                <a:latin typeface="Calibri" pitchFamily="34" charset="0"/>
              </a:rPr>
              <a:t> 2003</a:t>
            </a:r>
          </a:p>
          <a:p>
            <a:r>
              <a:rPr lang="de-CH" i="1" dirty="0" err="1" smtClean="0">
                <a:solidFill>
                  <a:srgbClr val="FF0000"/>
                </a:solidFill>
                <a:latin typeface="Calibri" pitchFamily="34" charset="0"/>
              </a:rPr>
              <a:t>Flooding</a:t>
            </a:r>
            <a:r>
              <a:rPr lang="de-CH" i="1" dirty="0" smtClean="0">
                <a:solidFill>
                  <a:srgbClr val="FF0000"/>
                </a:solidFill>
                <a:latin typeface="Calibri" pitchFamily="34" charset="0"/>
              </a:rPr>
              <a:t> Time </a:t>
            </a:r>
            <a:r>
              <a:rPr lang="de-CH" i="1" dirty="0" err="1" smtClean="0">
                <a:solidFill>
                  <a:srgbClr val="FF0000"/>
                </a:solidFill>
                <a:latin typeface="Calibri" pitchFamily="34" charset="0"/>
              </a:rPr>
              <a:t>Synchronization</a:t>
            </a:r>
            <a:r>
              <a:rPr lang="de-CH" i="1" dirty="0" smtClean="0">
                <a:solidFill>
                  <a:srgbClr val="FF0000"/>
                </a:solidFill>
                <a:latin typeface="Calibri" pitchFamily="34" charset="0"/>
              </a:rPr>
              <a:t> Protocol (FTSP)</a:t>
            </a:r>
            <a:r>
              <a:rPr lang="de-CH" dirty="0" smtClean="0">
                <a:latin typeface="Calibri" pitchFamily="34" charset="0"/>
              </a:rPr>
              <a:t/>
            </a:r>
            <a:br>
              <a:rPr lang="de-CH" dirty="0" smtClean="0">
                <a:latin typeface="Calibri" pitchFamily="34" charset="0"/>
              </a:rPr>
            </a:br>
            <a:r>
              <a:rPr lang="de-CH" dirty="0" smtClean="0">
                <a:latin typeface="Calibri" pitchFamily="34" charset="0"/>
              </a:rPr>
              <a:t>M. </a:t>
            </a:r>
            <a:r>
              <a:rPr lang="de-CH" dirty="0" err="1" smtClean="0">
                <a:latin typeface="Calibri" pitchFamily="34" charset="0"/>
              </a:rPr>
              <a:t>Maróti</a:t>
            </a:r>
            <a:r>
              <a:rPr lang="de-CH" dirty="0" smtClean="0">
                <a:latin typeface="Calibri" pitchFamily="34" charset="0"/>
              </a:rPr>
              <a:t>, B. Kusy, G. Simon </a:t>
            </a:r>
            <a:r>
              <a:rPr lang="de-CH" dirty="0" err="1" smtClean="0">
                <a:latin typeface="Calibri" pitchFamily="34" charset="0"/>
              </a:rPr>
              <a:t>and</a:t>
            </a:r>
            <a:r>
              <a:rPr lang="de-CH" dirty="0" smtClean="0">
                <a:latin typeface="Calibri" pitchFamily="34" charset="0"/>
              </a:rPr>
              <a:t> Á. </a:t>
            </a:r>
            <a:r>
              <a:rPr lang="de-CH" dirty="0" err="1" smtClean="0">
                <a:latin typeface="Calibri" pitchFamily="34" charset="0"/>
              </a:rPr>
              <a:t>Lédeczi</a:t>
            </a:r>
            <a:r>
              <a:rPr lang="de-CH" dirty="0" smtClean="0">
                <a:latin typeface="Calibri" pitchFamily="34" charset="0"/>
              </a:rPr>
              <a:t>, </a:t>
            </a:r>
            <a:r>
              <a:rPr lang="de-CH" dirty="0" err="1" smtClean="0">
                <a:latin typeface="Calibri" pitchFamily="34" charset="0"/>
              </a:rPr>
              <a:t>SenSys</a:t>
            </a:r>
            <a:r>
              <a:rPr lang="de-CH" dirty="0" smtClean="0">
                <a:latin typeface="Calibri" pitchFamily="34" charset="0"/>
              </a:rPr>
              <a:t> 2004</a:t>
            </a:r>
          </a:p>
          <a:p>
            <a:r>
              <a:rPr lang="de-CH" dirty="0" err="1" smtClean="0">
                <a:latin typeface="Calibri" pitchFamily="34" charset="0"/>
              </a:rPr>
              <a:t>and</a:t>
            </a:r>
            <a:r>
              <a:rPr lang="de-CH" dirty="0" smtClean="0">
                <a:latin typeface="Calibri" pitchFamily="34" charset="0"/>
              </a:rPr>
              <a:t> </a:t>
            </a:r>
            <a:r>
              <a:rPr lang="de-CH" dirty="0" err="1" smtClean="0">
                <a:latin typeface="Calibri" pitchFamily="34" charset="0"/>
              </a:rPr>
              <a:t>many</a:t>
            </a:r>
            <a:r>
              <a:rPr lang="de-CH" dirty="0" smtClean="0">
                <a:latin typeface="Calibri" pitchFamily="34" charset="0"/>
              </a:rPr>
              <a:t> </a:t>
            </a:r>
            <a:r>
              <a:rPr lang="de-CH" dirty="0" err="1" smtClean="0">
                <a:latin typeface="Calibri" pitchFamily="34" charset="0"/>
              </a:rPr>
              <a:t>more</a:t>
            </a:r>
            <a:r>
              <a:rPr lang="de-CH" dirty="0" smtClean="0">
                <a:latin typeface="Calibri" pitchFamily="34" charset="0"/>
              </a:rPr>
              <a:t> ...</a:t>
            </a:r>
          </a:p>
          <a:p>
            <a:endParaRPr lang="de-CH" dirty="0">
              <a:latin typeface="Calibri" pitchFamily="34" charset="0"/>
            </a:endParaRPr>
          </a:p>
        </p:txBody>
      </p:sp>
      <p:sp>
        <p:nvSpPr>
          <p:cNvPr id="8" name="Abgerundete rechteckige Legende 7"/>
          <p:cNvSpPr/>
          <p:nvPr/>
        </p:nvSpPr>
        <p:spPr bwMode="auto">
          <a:xfrm>
            <a:off x="6714535" y="3503540"/>
            <a:ext cx="2270074" cy="870060"/>
          </a:xfrm>
          <a:prstGeom prst="wedgeRoundRectCallout">
            <a:avLst>
              <a:gd name="adj1" fmla="val -90199"/>
              <a:gd name="adj2" fmla="val 32428"/>
              <a:gd name="adj3" fmla="val 16667"/>
            </a:avLst>
          </a:prstGeom>
          <a:solidFill>
            <a:schemeClr val="accent1"/>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de-CH" sz="1800" dirty="0" smtClean="0">
                <a:latin typeface="Calibri" pitchFamily="34" charset="0"/>
              </a:rPr>
              <a:t>FTSP: State </a:t>
            </a:r>
            <a:r>
              <a:rPr lang="de-CH" sz="1800" dirty="0" err="1" smtClean="0">
                <a:latin typeface="Calibri" pitchFamily="34" charset="0"/>
              </a:rPr>
              <a:t>of</a:t>
            </a:r>
            <a:r>
              <a:rPr lang="de-CH" sz="1800" dirty="0" smtClean="0">
                <a:latin typeface="Calibri" pitchFamily="34" charset="0"/>
              </a:rPr>
              <a:t> </a:t>
            </a:r>
            <a:r>
              <a:rPr lang="de-CH" sz="1800" dirty="0" err="1" smtClean="0">
                <a:latin typeface="Calibri" pitchFamily="34" charset="0"/>
              </a:rPr>
              <a:t>the</a:t>
            </a:r>
            <a:r>
              <a:rPr lang="de-CH" sz="1800" dirty="0" smtClean="0">
                <a:latin typeface="Calibri" pitchFamily="34" charset="0"/>
              </a:rPr>
              <a:t> </a:t>
            </a:r>
            <a:r>
              <a:rPr lang="de-CH" sz="1800" dirty="0" err="1" smtClean="0">
                <a:latin typeface="Calibri" pitchFamily="34" charset="0"/>
              </a:rPr>
              <a:t>art</a:t>
            </a:r>
            <a:r>
              <a:rPr lang="de-CH" sz="1800" dirty="0" smtClean="0">
                <a:latin typeface="Calibri" pitchFamily="34" charset="0"/>
              </a:rPr>
              <a:t> </a:t>
            </a:r>
            <a:r>
              <a:rPr lang="de-CH" sz="1800" dirty="0" err="1" smtClean="0">
                <a:latin typeface="Calibri" pitchFamily="34" charset="0"/>
              </a:rPr>
              <a:t>clock</a:t>
            </a:r>
            <a:r>
              <a:rPr lang="de-CH" sz="1800" dirty="0" smtClean="0">
                <a:latin typeface="Calibri" pitchFamily="34" charset="0"/>
              </a:rPr>
              <a:t> </a:t>
            </a:r>
            <a:r>
              <a:rPr lang="de-CH" sz="1800" dirty="0" err="1" smtClean="0">
                <a:latin typeface="Calibri" pitchFamily="34" charset="0"/>
              </a:rPr>
              <a:t>sync</a:t>
            </a:r>
            <a:r>
              <a:rPr lang="de-CH" sz="1800" dirty="0" smtClean="0">
                <a:latin typeface="Calibri" pitchFamily="34" charset="0"/>
              </a:rPr>
              <a:t> </a:t>
            </a:r>
            <a:r>
              <a:rPr lang="de-CH" sz="1800" dirty="0" err="1" smtClean="0">
                <a:latin typeface="Calibri" pitchFamily="34" charset="0"/>
              </a:rPr>
              <a:t>protocol</a:t>
            </a:r>
            <a:r>
              <a:rPr lang="de-CH" sz="1800" dirty="0" smtClean="0">
                <a:latin typeface="Calibri" pitchFamily="34" charset="0"/>
              </a:rPr>
              <a:t> </a:t>
            </a:r>
            <a:r>
              <a:rPr lang="de-CH" sz="1800" dirty="0" err="1" smtClean="0">
                <a:latin typeface="Calibri" pitchFamily="34" charset="0"/>
              </a:rPr>
              <a:t>for</a:t>
            </a:r>
            <a:r>
              <a:rPr lang="de-CH" sz="1800" dirty="0" smtClean="0">
                <a:latin typeface="Calibri" pitchFamily="34" charset="0"/>
              </a:rPr>
              <a:t> </a:t>
            </a:r>
            <a:r>
              <a:rPr lang="de-CH" sz="1800" dirty="0" err="1" smtClean="0">
                <a:latin typeface="Calibri" pitchFamily="34" charset="0"/>
              </a:rPr>
              <a:t>networks</a:t>
            </a:r>
            <a:r>
              <a:rPr lang="de-CH" sz="1800" dirty="0" smtClean="0">
                <a:latin typeface="Calibri" pitchFamily="34" charset="0"/>
              </a:rPr>
              <a:t>.</a:t>
            </a:r>
            <a:endParaRPr lang="en-US" sz="1800" dirty="0" smtClean="0">
              <a:latin typeface="Calibri"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e-CH" dirty="0" smtClean="0">
                <a:cs typeface="Arial" pitchFamily="34" charset="0"/>
              </a:rPr>
              <a:t>Variants of Clock Synchronization Algorithms</a:t>
            </a:r>
            <a:endParaRPr lang="en-US" dirty="0">
              <a:cs typeface="Arial" pitchFamily="34" charset="0"/>
            </a:endParaRPr>
          </a:p>
        </p:txBody>
      </p:sp>
      <p:sp>
        <p:nvSpPr>
          <p:cNvPr id="10" name="Content Placeholder 9"/>
          <p:cNvSpPr>
            <a:spLocks noGrp="1"/>
          </p:cNvSpPr>
          <p:nvPr>
            <p:ph idx="1"/>
          </p:nvPr>
        </p:nvSpPr>
        <p:spPr/>
        <p:txBody>
          <a:bodyPr/>
          <a:lstStyle/>
          <a:p>
            <a:endParaRPr lang="de-CH" dirty="0" smtClean="0">
              <a:latin typeface="Arial" pitchFamily="34" charset="0"/>
              <a:cs typeface="Arial" pitchFamily="34" charset="0"/>
            </a:endParaRPr>
          </a:p>
          <a:p>
            <a:pPr>
              <a:buNone/>
            </a:pPr>
            <a:r>
              <a:rPr lang="de-CH" dirty="0" smtClean="0">
                <a:latin typeface="Arial" pitchFamily="34" charset="0"/>
                <a:cs typeface="Arial" pitchFamily="34" charset="0"/>
              </a:rPr>
              <a:t>		</a:t>
            </a:r>
            <a:r>
              <a:rPr lang="de-CH" dirty="0" err="1" smtClean="0">
                <a:latin typeface="Arial" pitchFamily="34" charset="0"/>
                <a:cs typeface="Arial" pitchFamily="34" charset="0"/>
              </a:rPr>
              <a:t>Tree-like</a:t>
            </a:r>
            <a:r>
              <a:rPr lang="de-CH" dirty="0" smtClean="0">
                <a:latin typeface="Arial" pitchFamily="34" charset="0"/>
                <a:cs typeface="Arial" pitchFamily="34" charset="0"/>
              </a:rPr>
              <a:t> </a:t>
            </a:r>
            <a:r>
              <a:rPr lang="de-CH" dirty="0" err="1" smtClean="0">
                <a:latin typeface="Arial" pitchFamily="34" charset="0"/>
                <a:cs typeface="Arial" pitchFamily="34" charset="0"/>
              </a:rPr>
              <a:t>Algorithms</a:t>
            </a:r>
            <a:r>
              <a:rPr lang="de-CH" dirty="0" smtClean="0">
                <a:latin typeface="Arial" pitchFamily="34" charset="0"/>
                <a:cs typeface="Arial" pitchFamily="34" charset="0"/>
              </a:rPr>
              <a:t>		Distributed </a:t>
            </a:r>
            <a:r>
              <a:rPr lang="de-CH" dirty="0" err="1" smtClean="0">
                <a:latin typeface="Arial" pitchFamily="34" charset="0"/>
                <a:cs typeface="Arial" pitchFamily="34" charset="0"/>
              </a:rPr>
              <a:t>Algorithms</a:t>
            </a:r>
            <a:endParaRPr lang="de-CH" dirty="0" smtClean="0">
              <a:latin typeface="Arial" pitchFamily="34" charset="0"/>
              <a:cs typeface="Arial" pitchFamily="34" charset="0"/>
            </a:endParaRPr>
          </a:p>
          <a:p>
            <a:pPr>
              <a:buNone/>
            </a:pPr>
            <a:r>
              <a:rPr lang="de-CH" dirty="0" smtClean="0">
                <a:latin typeface="Arial" pitchFamily="34" charset="0"/>
                <a:cs typeface="Arial" pitchFamily="34" charset="0"/>
              </a:rPr>
              <a:t>		e.g. FTSP			e.g. GTSP</a:t>
            </a:r>
          </a:p>
          <a:p>
            <a:endParaRPr lang="de-CH" dirty="0" smtClean="0">
              <a:latin typeface="Arial" pitchFamily="34" charset="0"/>
              <a:cs typeface="Arial" pitchFamily="34" charset="0"/>
            </a:endParaRPr>
          </a:p>
          <a:p>
            <a:endParaRPr lang="de-CH" dirty="0" smtClean="0">
              <a:latin typeface="Arial" pitchFamily="34" charset="0"/>
              <a:cs typeface="Arial" pitchFamily="34" charset="0"/>
            </a:endParaRPr>
          </a:p>
          <a:p>
            <a:endParaRPr lang="de-CH" dirty="0" smtClean="0">
              <a:latin typeface="Arial" pitchFamily="34" charset="0"/>
              <a:cs typeface="Arial" pitchFamily="34" charset="0"/>
            </a:endParaRPr>
          </a:p>
          <a:p>
            <a:endParaRPr lang="de-CH" dirty="0" smtClean="0">
              <a:latin typeface="Arial" pitchFamily="34" charset="0"/>
              <a:cs typeface="Arial" pitchFamily="34" charset="0"/>
            </a:endParaRPr>
          </a:p>
          <a:p>
            <a:endParaRPr lang="de-CH" dirty="0" smtClean="0">
              <a:latin typeface="Arial" pitchFamily="34" charset="0"/>
              <a:cs typeface="Arial" pitchFamily="34" charset="0"/>
            </a:endParaRPr>
          </a:p>
          <a:p>
            <a:endParaRPr lang="de-CH" dirty="0" smtClean="0">
              <a:latin typeface="Arial" pitchFamily="34" charset="0"/>
              <a:cs typeface="Arial" pitchFamily="34" charset="0"/>
            </a:endParaRPr>
          </a:p>
          <a:p>
            <a:endParaRPr lang="de-CH" dirty="0" smtClean="0">
              <a:latin typeface="Arial" pitchFamily="34" charset="0"/>
              <a:cs typeface="Arial" pitchFamily="34" charset="0"/>
            </a:endParaRPr>
          </a:p>
          <a:p>
            <a:endParaRPr lang="de-CH" dirty="0" smtClean="0">
              <a:latin typeface="Arial" pitchFamily="34" charset="0"/>
              <a:cs typeface="Arial" pitchFamily="34" charset="0"/>
            </a:endParaRPr>
          </a:p>
          <a:p>
            <a:endParaRPr lang="de-CH" dirty="0" smtClean="0">
              <a:latin typeface="Arial" pitchFamily="34" charset="0"/>
              <a:cs typeface="Arial" pitchFamily="34" charset="0"/>
            </a:endParaRPr>
          </a:p>
          <a:p>
            <a:endParaRPr lang="de-CH" dirty="0" smtClean="0">
              <a:latin typeface="Arial" pitchFamily="34" charset="0"/>
              <a:cs typeface="Arial" pitchFamily="34" charset="0"/>
            </a:endParaRPr>
          </a:p>
        </p:txBody>
      </p:sp>
      <p:pic>
        <p:nvPicPr>
          <p:cNvPr id="86017" name="Picture 1"/>
          <p:cNvPicPr>
            <a:picLocks noChangeAspect="1" noChangeArrowheads="1"/>
          </p:cNvPicPr>
          <p:nvPr/>
        </p:nvPicPr>
        <p:blipFill>
          <a:blip r:embed="rId3" cstate="print"/>
          <a:srcRect/>
          <a:stretch>
            <a:fillRect/>
          </a:stretch>
        </p:blipFill>
        <p:spPr bwMode="auto">
          <a:xfrm>
            <a:off x="570274" y="2443545"/>
            <a:ext cx="3432984" cy="2671084"/>
          </a:xfrm>
          <a:prstGeom prst="rect">
            <a:avLst/>
          </a:prstGeom>
          <a:noFill/>
          <a:ln w="9525">
            <a:noFill/>
            <a:miter lim="800000"/>
            <a:headEnd/>
            <a:tailEnd/>
          </a:ln>
          <a:effectLst/>
        </p:spPr>
      </p:pic>
      <p:pic>
        <p:nvPicPr>
          <p:cNvPr id="41" name="Picture 1"/>
          <p:cNvPicPr>
            <a:picLocks noChangeAspect="1" noChangeArrowheads="1"/>
          </p:cNvPicPr>
          <p:nvPr/>
        </p:nvPicPr>
        <p:blipFill>
          <a:blip r:embed="rId4" cstate="print"/>
          <a:srcRect/>
          <a:stretch>
            <a:fillRect/>
          </a:stretch>
        </p:blipFill>
        <p:spPr bwMode="auto">
          <a:xfrm>
            <a:off x="4587903" y="2637965"/>
            <a:ext cx="3685159" cy="2592292"/>
          </a:xfrm>
          <a:prstGeom prst="rect">
            <a:avLst/>
          </a:prstGeom>
          <a:noFill/>
          <a:ln w="9525">
            <a:noFill/>
            <a:miter lim="800000"/>
            <a:headEnd/>
            <a:tailEnd/>
          </a:ln>
          <a:effectLst/>
        </p:spPr>
      </p:pic>
      <p:sp>
        <p:nvSpPr>
          <p:cNvPr id="11" name="Abgerundete rechteckige Legende 7"/>
          <p:cNvSpPr/>
          <p:nvPr/>
        </p:nvSpPr>
        <p:spPr bwMode="auto">
          <a:xfrm>
            <a:off x="1613788" y="5384626"/>
            <a:ext cx="1415852" cy="542449"/>
          </a:xfrm>
          <a:prstGeom prst="wedgeRoundRectCallout">
            <a:avLst>
              <a:gd name="adj1" fmla="val 51479"/>
              <a:gd name="adj2" fmla="val -189200"/>
              <a:gd name="adj3" fmla="val 16667"/>
            </a:avLst>
          </a:prstGeom>
          <a:solidFill>
            <a:schemeClr val="accent1"/>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de-CH" sz="1600" dirty="0" smtClean="0">
                <a:latin typeface="Arial" pitchFamily="34" charset="0"/>
                <a:cs typeface="Arial" pitchFamily="34" charset="0"/>
              </a:rPr>
              <a:t>Bad </a:t>
            </a:r>
            <a:r>
              <a:rPr lang="de-CH" sz="1600" dirty="0" err="1" smtClean="0">
                <a:latin typeface="Arial" pitchFamily="34" charset="0"/>
                <a:cs typeface="Arial" pitchFamily="34" charset="0"/>
              </a:rPr>
              <a:t>local</a:t>
            </a:r>
            <a:r>
              <a:rPr lang="de-CH" sz="1600" dirty="0" smtClean="0">
                <a:latin typeface="Arial" pitchFamily="34" charset="0"/>
                <a:cs typeface="Arial" pitchFamily="34" charset="0"/>
              </a:rPr>
              <a:t> </a:t>
            </a:r>
            <a:r>
              <a:rPr lang="de-CH" sz="1600" dirty="0" err="1" smtClean="0">
                <a:latin typeface="Arial" pitchFamily="34" charset="0"/>
                <a:cs typeface="Arial" pitchFamily="34" charset="0"/>
              </a:rPr>
              <a:t>skew</a:t>
            </a:r>
            <a:endParaRPr lang="en-US" sz="1600" dirty="0" smtClean="0">
              <a:latin typeface="Arial" pitchFamily="34" charset="0"/>
              <a:cs typeface="Arial" pitchFamily="34" charset="0"/>
            </a:endParaRPr>
          </a:p>
        </p:txBody>
      </p:sp>
      <p:sp>
        <p:nvSpPr>
          <p:cNvPr id="7" name="Abgerundete rechteckige Legende 7"/>
          <p:cNvSpPr/>
          <p:nvPr/>
        </p:nvSpPr>
        <p:spPr bwMode="auto">
          <a:xfrm>
            <a:off x="4313369" y="5480071"/>
            <a:ext cx="2724851" cy="777510"/>
          </a:xfrm>
          <a:prstGeom prst="wedgeRoundRectCallout">
            <a:avLst>
              <a:gd name="adj1" fmla="val 56228"/>
              <a:gd name="adj2" fmla="val -150354"/>
              <a:gd name="adj3" fmla="val 16667"/>
            </a:avLst>
          </a:prstGeom>
          <a:solidFill>
            <a:schemeClr val="accent1"/>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de-CH" sz="1600" dirty="0" smtClean="0">
                <a:latin typeface="Arial" pitchFamily="34" charset="0"/>
                <a:cs typeface="Arial" pitchFamily="34" charset="0"/>
              </a:rPr>
              <a:t>All nodes consistently average errors to </a:t>
            </a:r>
            <a:r>
              <a:rPr lang="de-CH" sz="1600" i="1" dirty="0" smtClean="0">
                <a:latin typeface="Arial" pitchFamily="34" charset="0"/>
                <a:cs typeface="Arial" pitchFamily="34" charset="0"/>
              </a:rPr>
              <a:t>all</a:t>
            </a:r>
            <a:r>
              <a:rPr lang="de-CH" sz="1600" dirty="0" smtClean="0">
                <a:latin typeface="Arial" pitchFamily="34" charset="0"/>
                <a:cs typeface="Arial" pitchFamily="34" charset="0"/>
              </a:rPr>
              <a:t> </a:t>
            </a:r>
            <a:r>
              <a:rPr lang="en-US" sz="1600" dirty="0" smtClean="0">
                <a:latin typeface="Arial" pitchFamily="34" charset="0"/>
                <a:cs typeface="Arial" pitchFamily="34" charset="0"/>
              </a:rPr>
              <a:t>neighbors</a:t>
            </a:r>
          </a:p>
        </p:txBody>
      </p:sp>
      <p:sp>
        <p:nvSpPr>
          <p:cNvPr id="9" name="TextBox 8"/>
          <p:cNvSpPr txBox="1"/>
          <p:nvPr/>
        </p:nvSpPr>
        <p:spPr>
          <a:xfrm>
            <a:off x="5026332" y="2061266"/>
            <a:ext cx="2685351" cy="338554"/>
          </a:xfrm>
          <a:prstGeom prst="rect">
            <a:avLst/>
          </a:prstGeom>
          <a:noFill/>
        </p:spPr>
        <p:txBody>
          <a:bodyPr wrap="none" rtlCol="0">
            <a:spAutoFit/>
          </a:bodyPr>
          <a:lstStyle/>
          <a:p>
            <a:r>
              <a:rPr lang="en-US" sz="1600" dirty="0" smtClean="0"/>
              <a:t>[</a:t>
            </a:r>
            <a:r>
              <a:rPr lang="en-US" sz="1600" dirty="0" err="1" smtClean="0"/>
              <a:t>Sommer</a:t>
            </a:r>
            <a:r>
              <a:rPr lang="en-US" sz="1600" dirty="0" smtClean="0"/>
              <a:t> et al., IPSN 2009]</a:t>
            </a:r>
            <a:endParaRPr lang="en-US" sz="16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e-CH" dirty="0" smtClean="0">
                <a:latin typeface="Calibri" pitchFamily="34" charset="0"/>
                <a:cs typeface="Arial" pitchFamily="34" charset="0"/>
              </a:rPr>
              <a:t>FTSP vs. GTSP: Global </a:t>
            </a:r>
            <a:r>
              <a:rPr lang="de-CH" dirty="0" err="1" smtClean="0">
                <a:latin typeface="Calibri" pitchFamily="34" charset="0"/>
                <a:cs typeface="Arial" pitchFamily="34" charset="0"/>
              </a:rPr>
              <a:t>Skew</a:t>
            </a:r>
            <a:endParaRPr lang="en-US" dirty="0">
              <a:latin typeface="Calibri" pitchFamily="34" charset="0"/>
              <a:cs typeface="Arial" pitchFamily="34" charset="0"/>
            </a:endParaRPr>
          </a:p>
        </p:txBody>
      </p:sp>
      <p:sp>
        <p:nvSpPr>
          <p:cNvPr id="3092" name="Inhaltsplatzhalter 3091"/>
          <p:cNvSpPr>
            <a:spLocks noGrp="1"/>
          </p:cNvSpPr>
          <p:nvPr>
            <p:ph idx="1"/>
          </p:nvPr>
        </p:nvSpPr>
        <p:spPr/>
        <p:txBody>
          <a:bodyPr/>
          <a:lstStyle/>
          <a:p>
            <a:endParaRPr lang="en-US" dirty="0" smtClean="0">
              <a:latin typeface="Calibri" pitchFamily="34" charset="0"/>
              <a:cs typeface="Arial" pitchFamily="34" charset="0"/>
            </a:endParaRPr>
          </a:p>
          <a:p>
            <a:r>
              <a:rPr lang="en-US" dirty="0" smtClean="0">
                <a:latin typeface="Calibri" pitchFamily="34" charset="0"/>
                <a:cs typeface="Arial" pitchFamily="34" charset="0"/>
              </a:rPr>
              <a:t>Network synchronization error (</a:t>
            </a:r>
            <a:r>
              <a:rPr lang="en-US" dirty="0" smtClean="0">
                <a:solidFill>
                  <a:srgbClr val="FF0000"/>
                </a:solidFill>
                <a:latin typeface="Calibri" pitchFamily="34" charset="0"/>
                <a:cs typeface="Arial" pitchFamily="34" charset="0"/>
              </a:rPr>
              <a:t>global skew</a:t>
            </a:r>
            <a:r>
              <a:rPr lang="en-US" dirty="0" smtClean="0">
                <a:latin typeface="Calibri" pitchFamily="34" charset="0"/>
                <a:cs typeface="Arial" pitchFamily="34" charset="0"/>
              </a:rPr>
              <a:t>)</a:t>
            </a:r>
          </a:p>
          <a:p>
            <a:pPr lvl="1"/>
            <a:r>
              <a:rPr lang="en-US" dirty="0" smtClean="0">
                <a:latin typeface="Calibri" pitchFamily="34" charset="0"/>
                <a:cs typeface="Arial" pitchFamily="34" charset="0"/>
              </a:rPr>
              <a:t>Pair-wise synchronization error between </a:t>
            </a:r>
            <a:r>
              <a:rPr lang="en-US" dirty="0" smtClean="0">
                <a:solidFill>
                  <a:srgbClr val="FF0000"/>
                </a:solidFill>
                <a:latin typeface="Calibri" pitchFamily="34" charset="0"/>
                <a:cs typeface="Arial" pitchFamily="34" charset="0"/>
              </a:rPr>
              <a:t>any</a:t>
            </a:r>
            <a:r>
              <a:rPr lang="en-US" dirty="0" smtClean="0">
                <a:latin typeface="Calibri" pitchFamily="34" charset="0"/>
                <a:cs typeface="Arial" pitchFamily="34" charset="0"/>
              </a:rPr>
              <a:t> two nodes in the network</a:t>
            </a:r>
          </a:p>
          <a:p>
            <a:pPr>
              <a:buNone/>
            </a:pPr>
            <a:endParaRPr lang="en-US" dirty="0" smtClean="0">
              <a:latin typeface="Calibri" pitchFamily="34" charset="0"/>
              <a:cs typeface="Arial" pitchFamily="34" charset="0"/>
            </a:endParaRPr>
          </a:p>
        </p:txBody>
      </p:sp>
      <p:grpSp>
        <p:nvGrpSpPr>
          <p:cNvPr id="2" name="Gruppieren 11"/>
          <p:cNvGrpSpPr/>
          <p:nvPr/>
        </p:nvGrpSpPr>
        <p:grpSpPr>
          <a:xfrm>
            <a:off x="424771" y="2855025"/>
            <a:ext cx="3661433" cy="2927782"/>
            <a:chOff x="468280" y="3511135"/>
            <a:chExt cx="4036476" cy="3227337"/>
          </a:xfrm>
        </p:grpSpPr>
        <p:pic>
          <p:nvPicPr>
            <p:cNvPr id="3091" name="Grafik 3090" descr="ftsp_ring_network_error.eps"/>
            <p:cNvPicPr>
              <a:picLocks noChangeAspect="1"/>
            </p:cNvPicPr>
            <p:nvPr/>
          </p:nvPicPr>
          <p:blipFill>
            <a:blip r:embed="rId3" cstate="print"/>
            <a:stretch>
              <a:fillRect/>
            </a:stretch>
          </p:blipFill>
          <p:spPr>
            <a:xfrm>
              <a:off x="468280" y="3858472"/>
              <a:ext cx="4036476" cy="2880000"/>
            </a:xfrm>
            <a:prstGeom prst="rect">
              <a:avLst/>
            </a:prstGeom>
          </p:spPr>
        </p:pic>
        <p:sp>
          <p:nvSpPr>
            <p:cNvPr id="3094" name="Textfeld 3093"/>
            <p:cNvSpPr txBox="1"/>
            <p:nvPr/>
          </p:nvSpPr>
          <p:spPr>
            <a:xfrm>
              <a:off x="1630328" y="3511135"/>
              <a:ext cx="2347622" cy="407120"/>
            </a:xfrm>
            <a:prstGeom prst="rect">
              <a:avLst/>
            </a:prstGeom>
            <a:noFill/>
          </p:spPr>
          <p:txBody>
            <a:bodyPr wrap="square" rtlCol="0">
              <a:spAutoFit/>
            </a:bodyPr>
            <a:lstStyle/>
            <a:p>
              <a:r>
                <a:rPr lang="de-CH" sz="1800" dirty="0" smtClean="0">
                  <a:latin typeface="Arial" pitchFamily="34" charset="0"/>
                  <a:cs typeface="Arial" pitchFamily="34" charset="0"/>
                </a:rPr>
                <a:t>FTSP (</a:t>
              </a:r>
              <a:r>
                <a:rPr lang="de-CH" sz="1800" dirty="0" err="1" smtClean="0">
                  <a:latin typeface="Arial" pitchFamily="34" charset="0"/>
                  <a:cs typeface="Arial" pitchFamily="34" charset="0"/>
                </a:rPr>
                <a:t>avg</a:t>
              </a:r>
              <a:r>
                <a:rPr lang="de-CH" sz="1800" dirty="0" smtClean="0">
                  <a:latin typeface="Arial" pitchFamily="34" charset="0"/>
                  <a:cs typeface="Arial" pitchFamily="34" charset="0"/>
                </a:rPr>
                <a:t>: 7.7 </a:t>
              </a:r>
              <a:r>
                <a:rPr lang="el-GR" sz="1800" dirty="0" smtClean="0">
                  <a:latin typeface="Arial" pitchFamily="34" charset="0"/>
                  <a:cs typeface="Arial" pitchFamily="34" charset="0"/>
                </a:rPr>
                <a:t>μ</a:t>
              </a:r>
              <a:r>
                <a:rPr lang="de-CH" sz="1800" dirty="0" smtClean="0">
                  <a:latin typeface="Arial" pitchFamily="34" charset="0"/>
                  <a:cs typeface="Arial" pitchFamily="34" charset="0"/>
                </a:rPr>
                <a:t>s)</a:t>
              </a:r>
              <a:endParaRPr lang="en-US" sz="1800" dirty="0">
                <a:latin typeface="Arial" pitchFamily="34" charset="0"/>
                <a:cs typeface="Arial" pitchFamily="34" charset="0"/>
              </a:endParaRPr>
            </a:p>
          </p:txBody>
        </p:sp>
      </p:grpSp>
      <p:grpSp>
        <p:nvGrpSpPr>
          <p:cNvPr id="4" name="Gruppieren 12"/>
          <p:cNvGrpSpPr/>
          <p:nvPr/>
        </p:nvGrpSpPr>
        <p:grpSpPr>
          <a:xfrm>
            <a:off x="4572000" y="2857397"/>
            <a:ext cx="3661433" cy="2925410"/>
            <a:chOff x="5040312" y="3513749"/>
            <a:chExt cx="4036476" cy="3224723"/>
          </a:xfrm>
        </p:grpSpPr>
        <p:pic>
          <p:nvPicPr>
            <p:cNvPr id="3093" name="Grafik 3092" descr="gradient_ring_network_error.eps"/>
            <p:cNvPicPr>
              <a:picLocks noChangeAspect="1"/>
            </p:cNvPicPr>
            <p:nvPr/>
          </p:nvPicPr>
          <p:blipFill>
            <a:blip r:embed="rId4" cstate="print"/>
            <a:stretch>
              <a:fillRect/>
            </a:stretch>
          </p:blipFill>
          <p:spPr>
            <a:xfrm>
              <a:off x="5040312" y="3858472"/>
              <a:ext cx="4036476" cy="2880000"/>
            </a:xfrm>
            <a:prstGeom prst="rect">
              <a:avLst/>
            </a:prstGeom>
          </p:spPr>
        </p:pic>
        <p:sp>
          <p:nvSpPr>
            <p:cNvPr id="11" name="Textfeld 10"/>
            <p:cNvSpPr txBox="1"/>
            <p:nvPr/>
          </p:nvSpPr>
          <p:spPr>
            <a:xfrm>
              <a:off x="6168260" y="3513749"/>
              <a:ext cx="2522854" cy="407120"/>
            </a:xfrm>
            <a:prstGeom prst="rect">
              <a:avLst/>
            </a:prstGeom>
            <a:noFill/>
          </p:spPr>
          <p:txBody>
            <a:bodyPr wrap="none" rtlCol="0">
              <a:spAutoFit/>
            </a:bodyPr>
            <a:lstStyle/>
            <a:p>
              <a:r>
                <a:rPr lang="de-CH" sz="1800" dirty="0" smtClean="0">
                  <a:latin typeface="Arial" pitchFamily="34" charset="0"/>
                  <a:cs typeface="Arial" pitchFamily="34" charset="0"/>
                </a:rPr>
                <a:t>GTSP (</a:t>
              </a:r>
              <a:r>
                <a:rPr lang="de-CH" sz="1800" dirty="0" err="1" smtClean="0">
                  <a:latin typeface="Arial" pitchFamily="34" charset="0"/>
                  <a:cs typeface="Arial" pitchFamily="34" charset="0"/>
                </a:rPr>
                <a:t>avg</a:t>
              </a:r>
              <a:r>
                <a:rPr lang="de-CH" sz="1800" dirty="0" smtClean="0">
                  <a:latin typeface="Arial" pitchFamily="34" charset="0"/>
                  <a:cs typeface="Arial" pitchFamily="34" charset="0"/>
                </a:rPr>
                <a:t>: 14.0 </a:t>
              </a:r>
              <a:r>
                <a:rPr lang="el-GR" sz="1800" dirty="0" smtClean="0">
                  <a:latin typeface="Arial" pitchFamily="34" charset="0"/>
                  <a:cs typeface="Arial" pitchFamily="34" charset="0"/>
                </a:rPr>
                <a:t>μ</a:t>
              </a:r>
              <a:r>
                <a:rPr lang="de-CH" sz="1800" dirty="0" smtClean="0">
                  <a:latin typeface="Arial" pitchFamily="34" charset="0"/>
                  <a:cs typeface="Arial" pitchFamily="34" charset="0"/>
                </a:rPr>
                <a:t>s)</a:t>
              </a:r>
              <a:endParaRPr lang="en-US" sz="1800" dirty="0">
                <a:latin typeface="Arial" pitchFamily="34" charset="0"/>
                <a:cs typeface="Arial"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9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092">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e-CH" dirty="0" smtClean="0">
                <a:latin typeface="Calibri" pitchFamily="34" charset="0"/>
              </a:rPr>
              <a:t>FTSP vs. GTSP: </a:t>
            </a:r>
            <a:r>
              <a:rPr lang="de-CH" dirty="0" err="1" smtClean="0">
                <a:latin typeface="Calibri" pitchFamily="34" charset="0"/>
              </a:rPr>
              <a:t>Local</a:t>
            </a:r>
            <a:r>
              <a:rPr lang="de-CH" dirty="0" smtClean="0">
                <a:latin typeface="Calibri" pitchFamily="34" charset="0"/>
              </a:rPr>
              <a:t> </a:t>
            </a:r>
            <a:r>
              <a:rPr lang="de-CH" dirty="0" err="1" smtClean="0">
                <a:latin typeface="Calibri" pitchFamily="34" charset="0"/>
              </a:rPr>
              <a:t>Skew</a:t>
            </a:r>
            <a:endParaRPr lang="en-US" dirty="0">
              <a:latin typeface="Calibri" pitchFamily="34" charset="0"/>
            </a:endParaRPr>
          </a:p>
        </p:txBody>
      </p:sp>
      <p:sp>
        <p:nvSpPr>
          <p:cNvPr id="4" name="Inhaltsplatzhalter 3"/>
          <p:cNvSpPr>
            <a:spLocks noGrp="1"/>
          </p:cNvSpPr>
          <p:nvPr>
            <p:ph idx="1"/>
          </p:nvPr>
        </p:nvSpPr>
        <p:spPr/>
        <p:txBody>
          <a:bodyPr/>
          <a:lstStyle/>
          <a:p>
            <a:endParaRPr lang="en-US" dirty="0" smtClean="0">
              <a:latin typeface="Calibri" pitchFamily="34" charset="0"/>
            </a:endParaRPr>
          </a:p>
          <a:p>
            <a:r>
              <a:rPr lang="en-US" dirty="0" smtClean="0">
                <a:latin typeface="Calibri" pitchFamily="34" charset="0"/>
              </a:rPr>
              <a:t>Neighbor Synchronization error (</a:t>
            </a:r>
            <a:r>
              <a:rPr lang="en-US" dirty="0" smtClean="0">
                <a:solidFill>
                  <a:srgbClr val="FF0000"/>
                </a:solidFill>
                <a:latin typeface="Calibri" pitchFamily="34" charset="0"/>
              </a:rPr>
              <a:t>local skew</a:t>
            </a:r>
            <a:r>
              <a:rPr lang="en-US" dirty="0" smtClean="0">
                <a:latin typeface="Calibri" pitchFamily="34" charset="0"/>
              </a:rPr>
              <a:t>)</a:t>
            </a:r>
          </a:p>
          <a:p>
            <a:pPr lvl="1"/>
            <a:r>
              <a:rPr lang="en-US" dirty="0" smtClean="0">
                <a:latin typeface="Calibri" pitchFamily="34" charset="0"/>
              </a:rPr>
              <a:t>Pair-wise synchronization error between </a:t>
            </a:r>
            <a:r>
              <a:rPr lang="en-US" dirty="0" smtClean="0">
                <a:solidFill>
                  <a:srgbClr val="FF0000"/>
                </a:solidFill>
                <a:latin typeface="Calibri" pitchFamily="34" charset="0"/>
              </a:rPr>
              <a:t>neighboring nodes</a:t>
            </a:r>
          </a:p>
          <a:p>
            <a:endParaRPr lang="en-US" dirty="0" smtClean="0">
              <a:latin typeface="Calibri" pitchFamily="34" charset="0"/>
            </a:endParaRPr>
          </a:p>
          <a:p>
            <a:r>
              <a:rPr lang="en-US" dirty="0" smtClean="0">
                <a:latin typeface="Calibri" pitchFamily="34" charset="0"/>
              </a:rPr>
              <a:t>Synchronization error between two direct neighbors:</a:t>
            </a:r>
          </a:p>
          <a:p>
            <a:pPr lvl="1"/>
            <a:endParaRPr lang="en-US" dirty="0">
              <a:latin typeface="Calibri" pitchFamily="34" charset="0"/>
            </a:endParaRPr>
          </a:p>
        </p:txBody>
      </p:sp>
      <p:grpSp>
        <p:nvGrpSpPr>
          <p:cNvPr id="2" name="Gruppieren 11"/>
          <p:cNvGrpSpPr/>
          <p:nvPr/>
        </p:nvGrpSpPr>
        <p:grpSpPr>
          <a:xfrm>
            <a:off x="424771" y="2880426"/>
            <a:ext cx="3661433" cy="2927781"/>
            <a:chOff x="468280" y="3511135"/>
            <a:chExt cx="4036476" cy="3227336"/>
          </a:xfrm>
        </p:grpSpPr>
        <p:pic>
          <p:nvPicPr>
            <p:cNvPr id="8" name="Grafik 7" descr="ftsp_ring_network_error.eps"/>
            <p:cNvPicPr>
              <a:picLocks noChangeAspect="1"/>
            </p:cNvPicPr>
            <p:nvPr/>
          </p:nvPicPr>
          <p:blipFill>
            <a:blip r:embed="rId3" cstate="print"/>
            <a:stretch>
              <a:fillRect/>
            </a:stretch>
          </p:blipFill>
          <p:spPr>
            <a:xfrm>
              <a:off x="468280" y="3858472"/>
              <a:ext cx="4036476" cy="2879999"/>
            </a:xfrm>
            <a:prstGeom prst="rect">
              <a:avLst/>
            </a:prstGeom>
          </p:spPr>
        </p:pic>
        <p:sp>
          <p:nvSpPr>
            <p:cNvPr id="10" name="Textfeld 9"/>
            <p:cNvSpPr txBox="1"/>
            <p:nvPr/>
          </p:nvSpPr>
          <p:spPr>
            <a:xfrm>
              <a:off x="1630328" y="3511135"/>
              <a:ext cx="2644603" cy="407120"/>
            </a:xfrm>
            <a:prstGeom prst="rect">
              <a:avLst/>
            </a:prstGeom>
            <a:noFill/>
          </p:spPr>
          <p:txBody>
            <a:bodyPr wrap="square" rtlCol="0">
              <a:spAutoFit/>
            </a:bodyPr>
            <a:lstStyle/>
            <a:p>
              <a:r>
                <a:rPr lang="de-CH" sz="1800" dirty="0" smtClean="0">
                  <a:latin typeface="Calibri" pitchFamily="34" charset="0"/>
                </a:rPr>
                <a:t>FTSP (</a:t>
              </a:r>
              <a:r>
                <a:rPr lang="de-CH" sz="1800" dirty="0" err="1" smtClean="0">
                  <a:latin typeface="Calibri" pitchFamily="34" charset="0"/>
                </a:rPr>
                <a:t>avg</a:t>
              </a:r>
              <a:r>
                <a:rPr lang="de-CH" sz="1800" dirty="0" smtClean="0">
                  <a:latin typeface="Calibri" pitchFamily="34" charset="0"/>
                </a:rPr>
                <a:t>: 15.0 </a:t>
              </a:r>
              <a:r>
                <a:rPr lang="el-GR" sz="1800" dirty="0" smtClean="0">
                  <a:latin typeface="Calibri" pitchFamily="34" charset="0"/>
                </a:rPr>
                <a:t>μ</a:t>
              </a:r>
              <a:r>
                <a:rPr lang="de-CH" sz="1800" dirty="0" smtClean="0">
                  <a:latin typeface="Calibri" pitchFamily="34" charset="0"/>
                </a:rPr>
                <a:t>s)</a:t>
              </a:r>
              <a:endParaRPr lang="en-US" sz="1800" dirty="0">
                <a:latin typeface="Calibri" pitchFamily="34" charset="0"/>
              </a:endParaRPr>
            </a:p>
          </p:txBody>
        </p:sp>
      </p:grpSp>
      <p:grpSp>
        <p:nvGrpSpPr>
          <p:cNvPr id="5" name="Gruppieren 12"/>
          <p:cNvGrpSpPr/>
          <p:nvPr/>
        </p:nvGrpSpPr>
        <p:grpSpPr>
          <a:xfrm>
            <a:off x="4572000" y="2882797"/>
            <a:ext cx="3661433" cy="2925409"/>
            <a:chOff x="5040312" y="3513749"/>
            <a:chExt cx="4036476" cy="3224722"/>
          </a:xfrm>
        </p:grpSpPr>
        <p:pic>
          <p:nvPicPr>
            <p:cNvPr id="9" name="Grafik 8" descr="gradient_ring_network_error.eps"/>
            <p:cNvPicPr>
              <a:picLocks noChangeAspect="1"/>
            </p:cNvPicPr>
            <p:nvPr/>
          </p:nvPicPr>
          <p:blipFill>
            <a:blip r:embed="rId4" cstate="print"/>
            <a:stretch>
              <a:fillRect/>
            </a:stretch>
          </p:blipFill>
          <p:spPr>
            <a:xfrm>
              <a:off x="5040312" y="3858472"/>
              <a:ext cx="4036476" cy="2879999"/>
            </a:xfrm>
            <a:prstGeom prst="rect">
              <a:avLst/>
            </a:prstGeom>
          </p:spPr>
        </p:pic>
        <p:sp>
          <p:nvSpPr>
            <p:cNvPr id="11" name="Textfeld 10"/>
            <p:cNvSpPr txBox="1"/>
            <p:nvPr/>
          </p:nvSpPr>
          <p:spPr>
            <a:xfrm>
              <a:off x="6168260" y="3513749"/>
              <a:ext cx="2041823" cy="407120"/>
            </a:xfrm>
            <a:prstGeom prst="rect">
              <a:avLst/>
            </a:prstGeom>
            <a:noFill/>
          </p:spPr>
          <p:txBody>
            <a:bodyPr wrap="none" rtlCol="0">
              <a:spAutoFit/>
            </a:bodyPr>
            <a:lstStyle/>
            <a:p>
              <a:r>
                <a:rPr lang="de-CH" sz="1800" dirty="0" smtClean="0">
                  <a:latin typeface="Calibri" pitchFamily="34" charset="0"/>
                </a:rPr>
                <a:t>GTSP (</a:t>
              </a:r>
              <a:r>
                <a:rPr lang="de-CH" sz="1800" dirty="0" err="1" smtClean="0">
                  <a:latin typeface="Calibri" pitchFamily="34" charset="0"/>
                </a:rPr>
                <a:t>avg</a:t>
              </a:r>
              <a:r>
                <a:rPr lang="de-CH" sz="1800" dirty="0" smtClean="0">
                  <a:latin typeface="Calibri" pitchFamily="34" charset="0"/>
                </a:rPr>
                <a:t>: 2.8 </a:t>
              </a:r>
              <a:r>
                <a:rPr lang="el-GR" sz="1800" dirty="0" smtClean="0">
                  <a:latin typeface="Calibri" pitchFamily="34" charset="0"/>
                </a:rPr>
                <a:t>μ</a:t>
              </a:r>
              <a:r>
                <a:rPr lang="de-CH" sz="1800" dirty="0" smtClean="0">
                  <a:latin typeface="Calibri" pitchFamily="34" charset="0"/>
                </a:rPr>
                <a:t>s)</a:t>
              </a:r>
              <a:endParaRPr lang="en-US" sz="1800" dirty="0">
                <a:latin typeface="Calibri" pitchFamily="34" charset="0"/>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218" name="Straight Connector 77"/>
          <p:cNvCxnSpPr>
            <a:cxnSpLocks noChangeShapeType="1"/>
          </p:cNvCxnSpPr>
          <p:nvPr/>
        </p:nvCxnSpPr>
        <p:spPr bwMode="auto">
          <a:xfrm rot="5400000">
            <a:off x="4214136" y="4949834"/>
            <a:ext cx="456528" cy="0"/>
          </a:xfrm>
          <a:prstGeom prst="line">
            <a:avLst/>
          </a:prstGeom>
          <a:noFill/>
          <a:ln w="9525" algn="ctr">
            <a:solidFill>
              <a:schemeClr val="tx1"/>
            </a:solidFill>
            <a:round/>
            <a:headEnd/>
            <a:tailEnd/>
          </a:ln>
        </p:spPr>
      </p:cxnSp>
      <p:cxnSp>
        <p:nvCxnSpPr>
          <p:cNvPr id="9219" name="Straight Connector 47"/>
          <p:cNvCxnSpPr>
            <a:cxnSpLocks noChangeShapeType="1"/>
          </p:cNvCxnSpPr>
          <p:nvPr/>
        </p:nvCxnSpPr>
        <p:spPr bwMode="auto">
          <a:xfrm rot="16200000" flipH="1">
            <a:off x="4028316" y="3273498"/>
            <a:ext cx="1600008" cy="0"/>
          </a:xfrm>
          <a:prstGeom prst="line">
            <a:avLst/>
          </a:prstGeom>
          <a:noFill/>
          <a:ln w="9525" algn="ctr">
            <a:solidFill>
              <a:schemeClr val="tx1"/>
            </a:solidFill>
            <a:round/>
            <a:headEnd/>
            <a:tailEnd/>
          </a:ln>
        </p:spPr>
      </p:cxnSp>
      <p:cxnSp>
        <p:nvCxnSpPr>
          <p:cNvPr id="9220" name="Straight Connector 46"/>
          <p:cNvCxnSpPr>
            <a:cxnSpLocks noChangeShapeType="1"/>
          </p:cNvCxnSpPr>
          <p:nvPr/>
        </p:nvCxnSpPr>
        <p:spPr bwMode="auto">
          <a:xfrm rot="5400000">
            <a:off x="3319897" y="3836597"/>
            <a:ext cx="456527" cy="0"/>
          </a:xfrm>
          <a:prstGeom prst="line">
            <a:avLst/>
          </a:prstGeom>
          <a:noFill/>
          <a:ln w="9525" algn="ctr">
            <a:solidFill>
              <a:schemeClr val="tx1"/>
            </a:solidFill>
            <a:round/>
            <a:headEnd/>
            <a:tailEnd/>
          </a:ln>
        </p:spPr>
      </p:cxnSp>
      <p:cxnSp>
        <p:nvCxnSpPr>
          <p:cNvPr id="9222" name="Straight Connector 45"/>
          <p:cNvCxnSpPr>
            <a:cxnSpLocks noChangeShapeType="1"/>
          </p:cNvCxnSpPr>
          <p:nvPr/>
        </p:nvCxnSpPr>
        <p:spPr bwMode="auto">
          <a:xfrm rot="16200000" flipH="1">
            <a:off x="1111609" y="3400952"/>
            <a:ext cx="1359503" cy="0"/>
          </a:xfrm>
          <a:prstGeom prst="line">
            <a:avLst/>
          </a:prstGeom>
          <a:noFill/>
          <a:ln w="9525" algn="ctr">
            <a:solidFill>
              <a:schemeClr val="tx1"/>
            </a:solidFill>
            <a:round/>
            <a:headEnd/>
            <a:tailEnd/>
          </a:ln>
        </p:spPr>
      </p:cxnSp>
      <p:sp>
        <p:nvSpPr>
          <p:cNvPr id="8198" name="Rectangle 1"/>
          <p:cNvSpPr>
            <a:spLocks noGrp="1" noChangeArrowheads="1"/>
          </p:cNvSpPr>
          <p:nvPr>
            <p:ph type="title"/>
          </p:nvPr>
        </p:nvSpPr>
        <p:spPr/>
        <p:txBody>
          <a:bodyPr/>
          <a:lstStyle/>
          <a:p>
            <a:pPr eaLnBrk="1"/>
            <a:r>
              <a:rPr lang="de-CH" dirty="0" smtClean="0">
                <a:latin typeface="Calibri" pitchFamily="34" charset="0"/>
                <a:cs typeface="Calibri" pitchFamily="34" charset="0"/>
              </a:rPr>
              <a:t>Time in (Sensor) Networks</a:t>
            </a:r>
          </a:p>
        </p:txBody>
      </p:sp>
      <p:grpSp>
        <p:nvGrpSpPr>
          <p:cNvPr id="2" name="Group 60"/>
          <p:cNvGrpSpPr>
            <a:grpSpLocks/>
          </p:cNvGrpSpPr>
          <p:nvPr/>
        </p:nvGrpSpPr>
        <p:grpSpPr bwMode="auto">
          <a:xfrm>
            <a:off x="5932800" y="2777366"/>
            <a:ext cx="2138400" cy="758960"/>
            <a:chOff x="6540500" y="3565525"/>
            <a:chExt cx="2357438" cy="836613"/>
          </a:xfrm>
        </p:grpSpPr>
        <p:sp>
          <p:nvSpPr>
            <p:cNvPr id="44" name="Rounded Rectangle 43"/>
            <p:cNvSpPr/>
            <p:nvPr/>
          </p:nvSpPr>
          <p:spPr bwMode="auto">
            <a:xfrm>
              <a:off x="6540500" y="3565525"/>
              <a:ext cx="2357438" cy="836613"/>
            </a:xfrm>
            <a:prstGeom prst="roundRect">
              <a:avLst/>
            </a:prstGeom>
            <a:solidFill>
              <a:schemeClr val="accent3">
                <a:lumMod val="75000"/>
              </a:schemeClr>
            </a:solidFill>
            <a:ln w="9525"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p:spPr>
          <p:txBody>
            <a:bodyPr/>
            <a:lstStyle/>
            <a:p>
              <a:pPr algn="ctr" hangingPunct="0">
                <a:lnSpc>
                  <a:spcPct val="93000"/>
                </a:lnSpc>
                <a:buClr>
                  <a:srgbClr val="000000"/>
                </a:buClr>
                <a:buSzPct val="100000"/>
                <a:buFont typeface="Times New Roman" pitchFamily="16" charset="0"/>
                <a:buNone/>
                <a:defRPr/>
              </a:pPr>
              <a:r>
                <a:rPr lang="en-US" sz="2500" dirty="0">
                  <a:latin typeface="Calibri" pitchFamily="34" charset="0"/>
                  <a:cs typeface="Calibri" pitchFamily="34" charset="0"/>
                </a:rPr>
                <a:t>Duty-Cycling</a:t>
              </a:r>
            </a:p>
          </p:txBody>
        </p:sp>
        <p:grpSp>
          <p:nvGrpSpPr>
            <p:cNvPr id="3" name="Group 54"/>
            <p:cNvGrpSpPr>
              <a:grpSpLocks/>
            </p:cNvGrpSpPr>
            <p:nvPr/>
          </p:nvGrpSpPr>
          <p:grpSpPr bwMode="auto">
            <a:xfrm>
              <a:off x="6843713" y="4187825"/>
              <a:ext cx="1785937" cy="77788"/>
              <a:chOff x="1754164" y="6494481"/>
              <a:chExt cx="3312000" cy="144000"/>
            </a:xfrm>
          </p:grpSpPr>
          <p:sp>
            <p:nvSpPr>
              <p:cNvPr id="8247" name="Rectangle 10"/>
              <p:cNvSpPr>
                <a:spLocks noChangeArrowheads="1"/>
              </p:cNvSpPr>
              <p:nvPr/>
            </p:nvSpPr>
            <p:spPr bwMode="auto">
              <a:xfrm>
                <a:off x="2327288" y="6494481"/>
                <a:ext cx="539750" cy="141496"/>
              </a:xfrm>
              <a:prstGeom prst="rect">
                <a:avLst/>
              </a:prstGeom>
              <a:solidFill>
                <a:srgbClr val="C00000"/>
              </a:solidFill>
              <a:ln w="9525">
                <a:noFill/>
                <a:round/>
                <a:headEnd/>
                <a:tailEnd/>
              </a:ln>
            </p:spPr>
            <p:txBody>
              <a:bodyPr wrap="none" anchor="ctr"/>
              <a:lstStyle/>
              <a:p>
                <a:pPr hangingPunct="0">
                  <a:lnSpc>
                    <a:spcPct val="93000"/>
                  </a:lnSpc>
                  <a:buClr>
                    <a:srgbClr val="000000"/>
                  </a:buClr>
                  <a:buSzPct val="100000"/>
                  <a:buFont typeface="Times New Roman" pitchFamily="18" charset="0"/>
                  <a:buNone/>
                </a:pPr>
                <a:endParaRPr lang="en-US">
                  <a:latin typeface="Calibri" pitchFamily="34" charset="0"/>
                  <a:cs typeface="Calibri" pitchFamily="34" charset="0"/>
                </a:endParaRPr>
              </a:p>
            </p:txBody>
          </p:sp>
          <p:sp>
            <p:nvSpPr>
              <p:cNvPr id="8248" name="Rectangle 12"/>
              <p:cNvSpPr>
                <a:spLocks noChangeArrowheads="1"/>
              </p:cNvSpPr>
              <p:nvPr/>
            </p:nvSpPr>
            <p:spPr bwMode="auto">
              <a:xfrm>
                <a:off x="4183056" y="6494481"/>
                <a:ext cx="539750" cy="141496"/>
              </a:xfrm>
              <a:prstGeom prst="rect">
                <a:avLst/>
              </a:prstGeom>
              <a:solidFill>
                <a:srgbClr val="C00000"/>
              </a:solidFill>
              <a:ln w="9525">
                <a:noFill/>
                <a:round/>
                <a:headEnd/>
                <a:tailEnd/>
              </a:ln>
            </p:spPr>
            <p:txBody>
              <a:bodyPr wrap="none" anchor="ctr"/>
              <a:lstStyle/>
              <a:p>
                <a:pPr hangingPunct="0">
                  <a:lnSpc>
                    <a:spcPct val="93000"/>
                  </a:lnSpc>
                  <a:buClr>
                    <a:srgbClr val="000000"/>
                  </a:buClr>
                  <a:buSzPct val="100000"/>
                  <a:buFont typeface="Times New Roman" pitchFamily="18" charset="0"/>
                  <a:buNone/>
                </a:pPr>
                <a:endParaRPr lang="en-US">
                  <a:latin typeface="Calibri" pitchFamily="34" charset="0"/>
                  <a:cs typeface="Calibri" pitchFamily="34" charset="0"/>
                </a:endParaRPr>
              </a:p>
            </p:txBody>
          </p:sp>
          <p:sp>
            <p:nvSpPr>
              <p:cNvPr id="8249" name="Line 14"/>
              <p:cNvSpPr>
                <a:spLocks noChangeShapeType="1"/>
              </p:cNvSpPr>
              <p:nvPr/>
            </p:nvSpPr>
            <p:spPr bwMode="auto">
              <a:xfrm>
                <a:off x="1754164" y="6637229"/>
                <a:ext cx="3312000" cy="1252"/>
              </a:xfrm>
              <a:prstGeom prst="line">
                <a:avLst/>
              </a:prstGeom>
              <a:noFill/>
              <a:ln w="9525">
                <a:solidFill>
                  <a:srgbClr val="000000"/>
                </a:solidFill>
                <a:round/>
                <a:headEnd/>
                <a:tailEnd type="triangle" w="med" len="med"/>
              </a:ln>
            </p:spPr>
            <p:txBody>
              <a:bodyPr/>
              <a:lstStyle/>
              <a:p>
                <a:endParaRPr lang="en-US">
                  <a:latin typeface="Calibri" pitchFamily="34" charset="0"/>
                  <a:cs typeface="Calibri" pitchFamily="34" charset="0"/>
                </a:endParaRPr>
              </a:p>
            </p:txBody>
          </p:sp>
        </p:grpSp>
      </p:grpSp>
      <p:cxnSp>
        <p:nvCxnSpPr>
          <p:cNvPr id="9229" name="Straight Connector 48"/>
          <p:cNvCxnSpPr>
            <a:cxnSpLocks noChangeShapeType="1"/>
          </p:cNvCxnSpPr>
          <p:nvPr/>
        </p:nvCxnSpPr>
        <p:spPr bwMode="auto">
          <a:xfrm rot="5400000">
            <a:off x="6742773" y="3794833"/>
            <a:ext cx="518454" cy="1440"/>
          </a:xfrm>
          <a:prstGeom prst="line">
            <a:avLst/>
          </a:prstGeom>
          <a:noFill/>
          <a:ln w="9525" algn="ctr">
            <a:solidFill>
              <a:schemeClr val="tx1"/>
            </a:solidFill>
            <a:round/>
            <a:headEnd/>
            <a:tailEnd/>
          </a:ln>
        </p:spPr>
      </p:cxnSp>
      <p:grpSp>
        <p:nvGrpSpPr>
          <p:cNvPr id="4" name="Group 57"/>
          <p:cNvGrpSpPr>
            <a:grpSpLocks/>
          </p:cNvGrpSpPr>
          <p:nvPr/>
        </p:nvGrpSpPr>
        <p:grpSpPr bwMode="auto">
          <a:xfrm>
            <a:off x="2702881" y="2712560"/>
            <a:ext cx="1690560" cy="895774"/>
            <a:chOff x="2979738" y="3494088"/>
            <a:chExt cx="1863725" cy="987425"/>
          </a:xfrm>
        </p:grpSpPr>
        <p:sp>
          <p:nvSpPr>
            <p:cNvPr id="45" name="Rounded Rectangle 44"/>
            <p:cNvSpPr/>
            <p:nvPr/>
          </p:nvSpPr>
          <p:spPr bwMode="auto">
            <a:xfrm>
              <a:off x="2979738" y="3494088"/>
              <a:ext cx="1863725" cy="987425"/>
            </a:xfrm>
            <a:prstGeom prst="roundRect">
              <a:avLst/>
            </a:prstGeom>
            <a:solidFill>
              <a:schemeClr val="accent3">
                <a:lumMod val="75000"/>
              </a:schemeClr>
            </a:solidFill>
            <a:ln w="9525"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p:spPr>
          <p:txBody>
            <a:bodyPr/>
            <a:lstStyle/>
            <a:p>
              <a:pPr algn="ctr" hangingPunct="0">
                <a:lnSpc>
                  <a:spcPct val="93000"/>
                </a:lnSpc>
                <a:buClr>
                  <a:srgbClr val="000000"/>
                </a:buClr>
                <a:buSzPct val="100000"/>
                <a:buFont typeface="Times New Roman" pitchFamily="16" charset="0"/>
                <a:buNone/>
                <a:defRPr/>
              </a:pPr>
              <a:r>
                <a:rPr lang="en-US" sz="2500" dirty="0">
                  <a:latin typeface="Calibri" pitchFamily="34" charset="0"/>
                  <a:cs typeface="Calibri" pitchFamily="34" charset="0"/>
                </a:rPr>
                <a:t>TDMA</a:t>
              </a:r>
            </a:p>
          </p:txBody>
        </p:sp>
        <p:grpSp>
          <p:nvGrpSpPr>
            <p:cNvPr id="5" name="Group 3"/>
            <p:cNvGrpSpPr>
              <a:grpSpLocks/>
            </p:cNvGrpSpPr>
            <p:nvPr/>
          </p:nvGrpSpPr>
          <p:grpSpPr bwMode="auto">
            <a:xfrm>
              <a:off x="3013075" y="4137025"/>
              <a:ext cx="1758950" cy="165100"/>
              <a:chOff x="907" y="2699"/>
              <a:chExt cx="3628" cy="341"/>
            </a:xfrm>
          </p:grpSpPr>
          <p:sp>
            <p:nvSpPr>
              <p:cNvPr id="8225" name="Rectangle 4"/>
              <p:cNvSpPr>
                <a:spLocks noChangeArrowheads="1"/>
              </p:cNvSpPr>
              <p:nvPr/>
            </p:nvSpPr>
            <p:spPr bwMode="auto">
              <a:xfrm>
                <a:off x="1020" y="2699"/>
                <a:ext cx="340" cy="113"/>
              </a:xfrm>
              <a:prstGeom prst="rect">
                <a:avLst/>
              </a:prstGeom>
              <a:solidFill>
                <a:srgbClr val="006B6B"/>
              </a:solidFill>
              <a:ln w="9525">
                <a:noFill/>
                <a:round/>
                <a:headEnd/>
                <a:tailEnd/>
              </a:ln>
            </p:spPr>
            <p:txBody>
              <a:bodyPr wrap="none" anchor="ctr"/>
              <a:lstStyle/>
              <a:p>
                <a:pPr hangingPunct="0">
                  <a:lnSpc>
                    <a:spcPct val="93000"/>
                  </a:lnSpc>
                  <a:buClr>
                    <a:srgbClr val="000000"/>
                  </a:buClr>
                  <a:buSzPct val="100000"/>
                  <a:buFont typeface="Times New Roman" pitchFamily="18" charset="0"/>
                  <a:buNone/>
                </a:pPr>
                <a:endParaRPr lang="en-US">
                  <a:latin typeface="Calibri" pitchFamily="34" charset="0"/>
                  <a:cs typeface="Calibri" pitchFamily="34" charset="0"/>
                </a:endParaRPr>
              </a:p>
            </p:txBody>
          </p:sp>
          <p:sp>
            <p:nvSpPr>
              <p:cNvPr id="8226" name="Rectangle 5"/>
              <p:cNvSpPr>
                <a:spLocks noChangeArrowheads="1"/>
              </p:cNvSpPr>
              <p:nvPr/>
            </p:nvSpPr>
            <p:spPr bwMode="auto">
              <a:xfrm>
                <a:off x="2041" y="2699"/>
                <a:ext cx="340" cy="113"/>
              </a:xfrm>
              <a:prstGeom prst="rect">
                <a:avLst/>
              </a:prstGeom>
              <a:solidFill>
                <a:srgbClr val="006B6B"/>
              </a:solidFill>
              <a:ln w="9525">
                <a:noFill/>
                <a:round/>
                <a:headEnd/>
                <a:tailEnd/>
              </a:ln>
            </p:spPr>
            <p:txBody>
              <a:bodyPr wrap="none" anchor="ctr"/>
              <a:lstStyle/>
              <a:p>
                <a:pPr hangingPunct="0">
                  <a:lnSpc>
                    <a:spcPct val="93000"/>
                  </a:lnSpc>
                  <a:buClr>
                    <a:srgbClr val="000000"/>
                  </a:buClr>
                  <a:buSzPct val="100000"/>
                  <a:buFont typeface="Times New Roman" pitchFamily="18" charset="0"/>
                  <a:buNone/>
                </a:pPr>
                <a:endParaRPr lang="en-US">
                  <a:latin typeface="Calibri" pitchFamily="34" charset="0"/>
                  <a:cs typeface="Calibri" pitchFamily="34" charset="0"/>
                </a:endParaRPr>
              </a:p>
            </p:txBody>
          </p:sp>
          <p:sp>
            <p:nvSpPr>
              <p:cNvPr id="8227" name="Rectangle 6"/>
              <p:cNvSpPr>
                <a:spLocks noChangeArrowheads="1"/>
              </p:cNvSpPr>
              <p:nvPr/>
            </p:nvSpPr>
            <p:spPr bwMode="auto">
              <a:xfrm>
                <a:off x="3061" y="2699"/>
                <a:ext cx="340" cy="113"/>
              </a:xfrm>
              <a:prstGeom prst="rect">
                <a:avLst/>
              </a:prstGeom>
              <a:solidFill>
                <a:srgbClr val="006B6B"/>
              </a:solidFill>
              <a:ln w="9525">
                <a:noFill/>
                <a:round/>
                <a:headEnd/>
                <a:tailEnd/>
              </a:ln>
            </p:spPr>
            <p:txBody>
              <a:bodyPr wrap="none" anchor="ctr"/>
              <a:lstStyle/>
              <a:p>
                <a:pPr hangingPunct="0">
                  <a:lnSpc>
                    <a:spcPct val="93000"/>
                  </a:lnSpc>
                  <a:buClr>
                    <a:srgbClr val="000000"/>
                  </a:buClr>
                  <a:buSzPct val="100000"/>
                  <a:buFont typeface="Times New Roman" pitchFamily="18" charset="0"/>
                  <a:buNone/>
                </a:pPr>
                <a:endParaRPr lang="en-US">
                  <a:latin typeface="Calibri" pitchFamily="34" charset="0"/>
                  <a:cs typeface="Calibri" pitchFamily="34" charset="0"/>
                </a:endParaRPr>
              </a:p>
            </p:txBody>
          </p:sp>
          <p:sp>
            <p:nvSpPr>
              <p:cNvPr id="8228" name="Rectangle 7"/>
              <p:cNvSpPr>
                <a:spLocks noChangeArrowheads="1"/>
              </p:cNvSpPr>
              <p:nvPr/>
            </p:nvSpPr>
            <p:spPr bwMode="auto">
              <a:xfrm>
                <a:off x="1361" y="2812"/>
                <a:ext cx="340" cy="113"/>
              </a:xfrm>
              <a:prstGeom prst="rect">
                <a:avLst/>
              </a:prstGeom>
              <a:solidFill>
                <a:srgbClr val="94BD5E"/>
              </a:solidFill>
              <a:ln w="9525">
                <a:noFill/>
                <a:round/>
                <a:headEnd/>
                <a:tailEnd/>
              </a:ln>
            </p:spPr>
            <p:txBody>
              <a:bodyPr wrap="none" anchor="ctr"/>
              <a:lstStyle/>
              <a:p>
                <a:pPr hangingPunct="0">
                  <a:lnSpc>
                    <a:spcPct val="93000"/>
                  </a:lnSpc>
                  <a:buClr>
                    <a:srgbClr val="000000"/>
                  </a:buClr>
                  <a:buSzPct val="100000"/>
                  <a:buFont typeface="Times New Roman" pitchFamily="18" charset="0"/>
                  <a:buNone/>
                </a:pPr>
                <a:endParaRPr lang="en-US">
                  <a:latin typeface="Calibri" pitchFamily="34" charset="0"/>
                  <a:cs typeface="Calibri" pitchFamily="34" charset="0"/>
                </a:endParaRPr>
              </a:p>
            </p:txBody>
          </p:sp>
          <p:sp>
            <p:nvSpPr>
              <p:cNvPr id="8229" name="Rectangle 8"/>
              <p:cNvSpPr>
                <a:spLocks noChangeArrowheads="1"/>
              </p:cNvSpPr>
              <p:nvPr/>
            </p:nvSpPr>
            <p:spPr bwMode="auto">
              <a:xfrm>
                <a:off x="2381" y="2812"/>
                <a:ext cx="340" cy="113"/>
              </a:xfrm>
              <a:prstGeom prst="rect">
                <a:avLst/>
              </a:prstGeom>
              <a:solidFill>
                <a:srgbClr val="94BD5E"/>
              </a:solidFill>
              <a:ln w="9525">
                <a:noFill/>
                <a:round/>
                <a:headEnd/>
                <a:tailEnd/>
              </a:ln>
            </p:spPr>
            <p:txBody>
              <a:bodyPr wrap="none" anchor="ctr"/>
              <a:lstStyle/>
              <a:p>
                <a:pPr hangingPunct="0">
                  <a:lnSpc>
                    <a:spcPct val="93000"/>
                  </a:lnSpc>
                  <a:buClr>
                    <a:srgbClr val="000000"/>
                  </a:buClr>
                  <a:buSzPct val="100000"/>
                  <a:buFont typeface="Times New Roman" pitchFamily="18" charset="0"/>
                  <a:buNone/>
                </a:pPr>
                <a:endParaRPr lang="en-US">
                  <a:latin typeface="Calibri" pitchFamily="34" charset="0"/>
                  <a:cs typeface="Calibri" pitchFamily="34" charset="0"/>
                </a:endParaRPr>
              </a:p>
            </p:txBody>
          </p:sp>
          <p:sp>
            <p:nvSpPr>
              <p:cNvPr id="8230" name="Rectangle 9"/>
              <p:cNvSpPr>
                <a:spLocks noChangeArrowheads="1"/>
              </p:cNvSpPr>
              <p:nvPr/>
            </p:nvSpPr>
            <p:spPr bwMode="auto">
              <a:xfrm>
                <a:off x="3402" y="2812"/>
                <a:ext cx="340" cy="113"/>
              </a:xfrm>
              <a:prstGeom prst="rect">
                <a:avLst/>
              </a:prstGeom>
              <a:solidFill>
                <a:srgbClr val="94BD5E"/>
              </a:solidFill>
              <a:ln w="9525">
                <a:noFill/>
                <a:round/>
                <a:headEnd/>
                <a:tailEnd/>
              </a:ln>
            </p:spPr>
            <p:txBody>
              <a:bodyPr wrap="none" anchor="ctr"/>
              <a:lstStyle/>
              <a:p>
                <a:pPr hangingPunct="0">
                  <a:lnSpc>
                    <a:spcPct val="93000"/>
                  </a:lnSpc>
                  <a:buClr>
                    <a:srgbClr val="000000"/>
                  </a:buClr>
                  <a:buSzPct val="100000"/>
                  <a:buFont typeface="Times New Roman" pitchFamily="18" charset="0"/>
                  <a:buNone/>
                </a:pPr>
                <a:endParaRPr lang="en-US">
                  <a:latin typeface="Calibri" pitchFamily="34" charset="0"/>
                  <a:cs typeface="Calibri" pitchFamily="34" charset="0"/>
                </a:endParaRPr>
              </a:p>
            </p:txBody>
          </p:sp>
          <p:sp>
            <p:nvSpPr>
              <p:cNvPr id="8231" name="Rectangle 10"/>
              <p:cNvSpPr>
                <a:spLocks noChangeArrowheads="1"/>
              </p:cNvSpPr>
              <p:nvPr/>
            </p:nvSpPr>
            <p:spPr bwMode="auto">
              <a:xfrm>
                <a:off x="1701" y="2925"/>
                <a:ext cx="340" cy="113"/>
              </a:xfrm>
              <a:prstGeom prst="rect">
                <a:avLst/>
              </a:prstGeom>
              <a:solidFill>
                <a:srgbClr val="804C19"/>
              </a:solidFill>
              <a:ln w="9525">
                <a:noFill/>
                <a:round/>
                <a:headEnd/>
                <a:tailEnd/>
              </a:ln>
            </p:spPr>
            <p:txBody>
              <a:bodyPr wrap="none" anchor="ctr"/>
              <a:lstStyle/>
              <a:p>
                <a:pPr hangingPunct="0">
                  <a:lnSpc>
                    <a:spcPct val="93000"/>
                  </a:lnSpc>
                  <a:buClr>
                    <a:srgbClr val="000000"/>
                  </a:buClr>
                  <a:buSzPct val="100000"/>
                  <a:buFont typeface="Times New Roman" pitchFamily="18" charset="0"/>
                  <a:buNone/>
                </a:pPr>
                <a:endParaRPr lang="en-US">
                  <a:latin typeface="Calibri" pitchFamily="34" charset="0"/>
                  <a:cs typeface="Calibri" pitchFamily="34" charset="0"/>
                </a:endParaRPr>
              </a:p>
            </p:txBody>
          </p:sp>
          <p:sp>
            <p:nvSpPr>
              <p:cNvPr id="8232" name="Rectangle 11"/>
              <p:cNvSpPr>
                <a:spLocks noChangeArrowheads="1"/>
              </p:cNvSpPr>
              <p:nvPr/>
            </p:nvSpPr>
            <p:spPr bwMode="auto">
              <a:xfrm>
                <a:off x="2721" y="2925"/>
                <a:ext cx="340" cy="113"/>
              </a:xfrm>
              <a:prstGeom prst="rect">
                <a:avLst/>
              </a:prstGeom>
              <a:solidFill>
                <a:srgbClr val="804C19"/>
              </a:solidFill>
              <a:ln w="9525">
                <a:noFill/>
                <a:round/>
                <a:headEnd/>
                <a:tailEnd/>
              </a:ln>
            </p:spPr>
            <p:txBody>
              <a:bodyPr wrap="none" anchor="ctr"/>
              <a:lstStyle/>
              <a:p>
                <a:pPr hangingPunct="0">
                  <a:lnSpc>
                    <a:spcPct val="93000"/>
                  </a:lnSpc>
                  <a:buClr>
                    <a:srgbClr val="000000"/>
                  </a:buClr>
                  <a:buSzPct val="100000"/>
                  <a:buFont typeface="Times New Roman" pitchFamily="18" charset="0"/>
                  <a:buNone/>
                </a:pPr>
                <a:endParaRPr lang="en-US">
                  <a:latin typeface="Calibri" pitchFamily="34" charset="0"/>
                  <a:cs typeface="Calibri" pitchFamily="34" charset="0"/>
                </a:endParaRPr>
              </a:p>
            </p:txBody>
          </p:sp>
          <p:sp>
            <p:nvSpPr>
              <p:cNvPr id="8233" name="Rectangle 12"/>
              <p:cNvSpPr>
                <a:spLocks noChangeArrowheads="1"/>
              </p:cNvSpPr>
              <p:nvPr/>
            </p:nvSpPr>
            <p:spPr bwMode="auto">
              <a:xfrm>
                <a:off x="3742" y="2925"/>
                <a:ext cx="340" cy="113"/>
              </a:xfrm>
              <a:prstGeom prst="rect">
                <a:avLst/>
              </a:prstGeom>
              <a:solidFill>
                <a:srgbClr val="804C19"/>
              </a:solidFill>
              <a:ln w="9525">
                <a:noFill/>
                <a:round/>
                <a:headEnd/>
                <a:tailEnd/>
              </a:ln>
            </p:spPr>
            <p:txBody>
              <a:bodyPr wrap="none" anchor="ctr"/>
              <a:lstStyle/>
              <a:p>
                <a:pPr hangingPunct="0">
                  <a:lnSpc>
                    <a:spcPct val="93000"/>
                  </a:lnSpc>
                  <a:buClr>
                    <a:srgbClr val="000000"/>
                  </a:buClr>
                  <a:buSzPct val="100000"/>
                  <a:buFont typeface="Times New Roman" pitchFamily="18" charset="0"/>
                  <a:buNone/>
                </a:pPr>
                <a:endParaRPr lang="en-US">
                  <a:latin typeface="Calibri" pitchFamily="34" charset="0"/>
                  <a:cs typeface="Calibri" pitchFamily="34" charset="0"/>
                </a:endParaRPr>
              </a:p>
            </p:txBody>
          </p:sp>
          <p:sp>
            <p:nvSpPr>
              <p:cNvPr id="8234" name="Line 14"/>
              <p:cNvSpPr>
                <a:spLocks noChangeShapeType="1"/>
              </p:cNvSpPr>
              <p:nvPr/>
            </p:nvSpPr>
            <p:spPr bwMode="auto">
              <a:xfrm>
                <a:off x="907" y="3039"/>
                <a:ext cx="3628" cy="1"/>
              </a:xfrm>
              <a:prstGeom prst="line">
                <a:avLst/>
              </a:prstGeom>
              <a:noFill/>
              <a:ln w="9525">
                <a:solidFill>
                  <a:srgbClr val="000000"/>
                </a:solidFill>
                <a:round/>
                <a:headEnd/>
                <a:tailEnd type="triangle" w="med" len="med"/>
              </a:ln>
            </p:spPr>
            <p:txBody>
              <a:bodyPr/>
              <a:lstStyle/>
              <a:p>
                <a:endParaRPr lang="en-US">
                  <a:latin typeface="Calibri" pitchFamily="34" charset="0"/>
                  <a:cs typeface="Calibri" pitchFamily="34" charset="0"/>
                </a:endParaRPr>
              </a:p>
            </p:txBody>
          </p:sp>
          <p:sp>
            <p:nvSpPr>
              <p:cNvPr id="8235" name="Line 16"/>
              <p:cNvSpPr>
                <a:spLocks noChangeShapeType="1"/>
              </p:cNvSpPr>
              <p:nvPr/>
            </p:nvSpPr>
            <p:spPr bwMode="auto">
              <a:xfrm>
                <a:off x="1020" y="2699"/>
                <a:ext cx="1" cy="340"/>
              </a:xfrm>
              <a:prstGeom prst="line">
                <a:avLst/>
              </a:prstGeom>
              <a:noFill/>
              <a:ln w="9525">
                <a:solidFill>
                  <a:srgbClr val="000000"/>
                </a:solidFill>
                <a:round/>
                <a:headEnd/>
                <a:tailEnd/>
              </a:ln>
            </p:spPr>
            <p:txBody>
              <a:bodyPr/>
              <a:lstStyle/>
              <a:p>
                <a:endParaRPr lang="en-US">
                  <a:latin typeface="Calibri" pitchFamily="34" charset="0"/>
                  <a:cs typeface="Calibri" pitchFamily="34" charset="0"/>
                </a:endParaRPr>
              </a:p>
            </p:txBody>
          </p:sp>
          <p:sp>
            <p:nvSpPr>
              <p:cNvPr id="8236" name="Line 17"/>
              <p:cNvSpPr>
                <a:spLocks noChangeShapeType="1"/>
              </p:cNvSpPr>
              <p:nvPr/>
            </p:nvSpPr>
            <p:spPr bwMode="auto">
              <a:xfrm>
                <a:off x="1361" y="2699"/>
                <a:ext cx="1" cy="340"/>
              </a:xfrm>
              <a:prstGeom prst="line">
                <a:avLst/>
              </a:prstGeom>
              <a:noFill/>
              <a:ln w="9525">
                <a:solidFill>
                  <a:srgbClr val="000000"/>
                </a:solidFill>
                <a:round/>
                <a:headEnd/>
                <a:tailEnd/>
              </a:ln>
            </p:spPr>
            <p:txBody>
              <a:bodyPr/>
              <a:lstStyle/>
              <a:p>
                <a:endParaRPr lang="en-US">
                  <a:latin typeface="Calibri" pitchFamily="34" charset="0"/>
                  <a:cs typeface="Calibri" pitchFamily="34" charset="0"/>
                </a:endParaRPr>
              </a:p>
            </p:txBody>
          </p:sp>
          <p:sp>
            <p:nvSpPr>
              <p:cNvPr id="8237" name="Line 18"/>
              <p:cNvSpPr>
                <a:spLocks noChangeShapeType="1"/>
              </p:cNvSpPr>
              <p:nvPr/>
            </p:nvSpPr>
            <p:spPr bwMode="auto">
              <a:xfrm>
                <a:off x="1701" y="2699"/>
                <a:ext cx="1" cy="340"/>
              </a:xfrm>
              <a:prstGeom prst="line">
                <a:avLst/>
              </a:prstGeom>
              <a:noFill/>
              <a:ln w="9525">
                <a:solidFill>
                  <a:srgbClr val="000000"/>
                </a:solidFill>
                <a:round/>
                <a:headEnd/>
                <a:tailEnd/>
              </a:ln>
            </p:spPr>
            <p:txBody>
              <a:bodyPr/>
              <a:lstStyle/>
              <a:p>
                <a:endParaRPr lang="en-US">
                  <a:latin typeface="Calibri" pitchFamily="34" charset="0"/>
                  <a:cs typeface="Calibri" pitchFamily="34" charset="0"/>
                </a:endParaRPr>
              </a:p>
            </p:txBody>
          </p:sp>
          <p:sp>
            <p:nvSpPr>
              <p:cNvPr id="8238" name="Line 19"/>
              <p:cNvSpPr>
                <a:spLocks noChangeShapeType="1"/>
              </p:cNvSpPr>
              <p:nvPr/>
            </p:nvSpPr>
            <p:spPr bwMode="auto">
              <a:xfrm>
                <a:off x="2041" y="2699"/>
                <a:ext cx="1" cy="340"/>
              </a:xfrm>
              <a:prstGeom prst="line">
                <a:avLst/>
              </a:prstGeom>
              <a:noFill/>
              <a:ln w="9525">
                <a:solidFill>
                  <a:srgbClr val="000000"/>
                </a:solidFill>
                <a:round/>
                <a:headEnd/>
                <a:tailEnd/>
              </a:ln>
            </p:spPr>
            <p:txBody>
              <a:bodyPr/>
              <a:lstStyle/>
              <a:p>
                <a:endParaRPr lang="en-US">
                  <a:latin typeface="Calibri" pitchFamily="34" charset="0"/>
                  <a:cs typeface="Calibri" pitchFamily="34" charset="0"/>
                </a:endParaRPr>
              </a:p>
            </p:txBody>
          </p:sp>
          <p:sp>
            <p:nvSpPr>
              <p:cNvPr id="8239" name="Line 20"/>
              <p:cNvSpPr>
                <a:spLocks noChangeShapeType="1"/>
              </p:cNvSpPr>
              <p:nvPr/>
            </p:nvSpPr>
            <p:spPr bwMode="auto">
              <a:xfrm>
                <a:off x="2381" y="2699"/>
                <a:ext cx="1" cy="340"/>
              </a:xfrm>
              <a:prstGeom prst="line">
                <a:avLst/>
              </a:prstGeom>
              <a:noFill/>
              <a:ln w="9525">
                <a:solidFill>
                  <a:srgbClr val="000000"/>
                </a:solidFill>
                <a:round/>
                <a:headEnd/>
                <a:tailEnd/>
              </a:ln>
            </p:spPr>
            <p:txBody>
              <a:bodyPr/>
              <a:lstStyle/>
              <a:p>
                <a:endParaRPr lang="en-US">
                  <a:latin typeface="Calibri" pitchFamily="34" charset="0"/>
                  <a:cs typeface="Calibri" pitchFamily="34" charset="0"/>
                </a:endParaRPr>
              </a:p>
            </p:txBody>
          </p:sp>
          <p:sp>
            <p:nvSpPr>
              <p:cNvPr id="8240" name="Line 21"/>
              <p:cNvSpPr>
                <a:spLocks noChangeShapeType="1"/>
              </p:cNvSpPr>
              <p:nvPr/>
            </p:nvSpPr>
            <p:spPr bwMode="auto">
              <a:xfrm>
                <a:off x="2721" y="2699"/>
                <a:ext cx="1" cy="340"/>
              </a:xfrm>
              <a:prstGeom prst="line">
                <a:avLst/>
              </a:prstGeom>
              <a:noFill/>
              <a:ln w="9525">
                <a:solidFill>
                  <a:srgbClr val="000000"/>
                </a:solidFill>
                <a:round/>
                <a:headEnd/>
                <a:tailEnd/>
              </a:ln>
            </p:spPr>
            <p:txBody>
              <a:bodyPr/>
              <a:lstStyle/>
              <a:p>
                <a:endParaRPr lang="en-US">
                  <a:latin typeface="Calibri" pitchFamily="34" charset="0"/>
                  <a:cs typeface="Calibri" pitchFamily="34" charset="0"/>
                </a:endParaRPr>
              </a:p>
            </p:txBody>
          </p:sp>
          <p:sp>
            <p:nvSpPr>
              <p:cNvPr id="8241" name="Line 22"/>
              <p:cNvSpPr>
                <a:spLocks noChangeShapeType="1"/>
              </p:cNvSpPr>
              <p:nvPr/>
            </p:nvSpPr>
            <p:spPr bwMode="auto">
              <a:xfrm>
                <a:off x="3061" y="2699"/>
                <a:ext cx="1" cy="340"/>
              </a:xfrm>
              <a:prstGeom prst="line">
                <a:avLst/>
              </a:prstGeom>
              <a:noFill/>
              <a:ln w="9525">
                <a:solidFill>
                  <a:srgbClr val="000000"/>
                </a:solidFill>
                <a:round/>
                <a:headEnd/>
                <a:tailEnd/>
              </a:ln>
            </p:spPr>
            <p:txBody>
              <a:bodyPr/>
              <a:lstStyle/>
              <a:p>
                <a:endParaRPr lang="en-US">
                  <a:latin typeface="Calibri" pitchFamily="34" charset="0"/>
                  <a:cs typeface="Calibri" pitchFamily="34" charset="0"/>
                </a:endParaRPr>
              </a:p>
            </p:txBody>
          </p:sp>
          <p:sp>
            <p:nvSpPr>
              <p:cNvPr id="8242" name="Line 23"/>
              <p:cNvSpPr>
                <a:spLocks noChangeShapeType="1"/>
              </p:cNvSpPr>
              <p:nvPr/>
            </p:nvSpPr>
            <p:spPr bwMode="auto">
              <a:xfrm>
                <a:off x="3402" y="2699"/>
                <a:ext cx="1" cy="340"/>
              </a:xfrm>
              <a:prstGeom prst="line">
                <a:avLst/>
              </a:prstGeom>
              <a:noFill/>
              <a:ln w="9525">
                <a:solidFill>
                  <a:srgbClr val="000000"/>
                </a:solidFill>
                <a:round/>
                <a:headEnd/>
                <a:tailEnd/>
              </a:ln>
            </p:spPr>
            <p:txBody>
              <a:bodyPr/>
              <a:lstStyle/>
              <a:p>
                <a:endParaRPr lang="en-US">
                  <a:latin typeface="Calibri" pitchFamily="34" charset="0"/>
                  <a:cs typeface="Calibri" pitchFamily="34" charset="0"/>
                </a:endParaRPr>
              </a:p>
            </p:txBody>
          </p:sp>
          <p:sp>
            <p:nvSpPr>
              <p:cNvPr id="8243" name="Line 24"/>
              <p:cNvSpPr>
                <a:spLocks noChangeShapeType="1"/>
              </p:cNvSpPr>
              <p:nvPr/>
            </p:nvSpPr>
            <p:spPr bwMode="auto">
              <a:xfrm>
                <a:off x="3742" y="2699"/>
                <a:ext cx="1" cy="340"/>
              </a:xfrm>
              <a:prstGeom prst="line">
                <a:avLst/>
              </a:prstGeom>
              <a:noFill/>
              <a:ln w="9525">
                <a:solidFill>
                  <a:srgbClr val="000000"/>
                </a:solidFill>
                <a:round/>
                <a:headEnd/>
                <a:tailEnd/>
              </a:ln>
            </p:spPr>
            <p:txBody>
              <a:bodyPr/>
              <a:lstStyle/>
              <a:p>
                <a:endParaRPr lang="en-US">
                  <a:latin typeface="Calibri" pitchFamily="34" charset="0"/>
                  <a:cs typeface="Calibri" pitchFamily="34" charset="0"/>
                </a:endParaRPr>
              </a:p>
            </p:txBody>
          </p:sp>
          <p:sp>
            <p:nvSpPr>
              <p:cNvPr id="8244" name="Line 25"/>
              <p:cNvSpPr>
                <a:spLocks noChangeShapeType="1"/>
              </p:cNvSpPr>
              <p:nvPr/>
            </p:nvSpPr>
            <p:spPr bwMode="auto">
              <a:xfrm>
                <a:off x="4082" y="2699"/>
                <a:ext cx="1" cy="340"/>
              </a:xfrm>
              <a:prstGeom prst="line">
                <a:avLst/>
              </a:prstGeom>
              <a:noFill/>
              <a:ln w="9525">
                <a:solidFill>
                  <a:srgbClr val="000000"/>
                </a:solidFill>
                <a:round/>
                <a:headEnd/>
                <a:tailEnd/>
              </a:ln>
            </p:spPr>
            <p:txBody>
              <a:bodyPr/>
              <a:lstStyle/>
              <a:p>
                <a:endParaRPr lang="en-US">
                  <a:latin typeface="Calibri" pitchFamily="34" charset="0"/>
                  <a:cs typeface="Calibri" pitchFamily="34" charset="0"/>
                </a:endParaRPr>
              </a:p>
            </p:txBody>
          </p:sp>
        </p:grpSp>
      </p:grpSp>
      <p:grpSp>
        <p:nvGrpSpPr>
          <p:cNvPr id="6" name="Group 56"/>
          <p:cNvGrpSpPr>
            <a:grpSpLocks/>
          </p:cNvGrpSpPr>
          <p:nvPr/>
        </p:nvGrpSpPr>
        <p:grpSpPr bwMode="auto">
          <a:xfrm>
            <a:off x="1008000" y="1934878"/>
            <a:ext cx="1566720" cy="786323"/>
            <a:chOff x="1111250" y="2636838"/>
            <a:chExt cx="1727200" cy="866775"/>
          </a:xfrm>
        </p:grpSpPr>
        <p:sp>
          <p:nvSpPr>
            <p:cNvPr id="42" name="Rounded Rectangle 41"/>
            <p:cNvSpPr/>
            <p:nvPr/>
          </p:nvSpPr>
          <p:spPr bwMode="auto">
            <a:xfrm>
              <a:off x="1111250" y="2636838"/>
              <a:ext cx="1727200" cy="866775"/>
            </a:xfrm>
            <a:prstGeom prst="roundRect">
              <a:avLst/>
            </a:prstGeom>
            <a:solidFill>
              <a:schemeClr val="accent3">
                <a:lumMod val="75000"/>
              </a:schemeClr>
            </a:solidFill>
            <a:ln w="9525"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p:spPr>
          <p:txBody>
            <a:bodyPr/>
            <a:lstStyle/>
            <a:p>
              <a:pPr algn="ctr" hangingPunct="0">
                <a:lnSpc>
                  <a:spcPct val="93000"/>
                </a:lnSpc>
                <a:buClr>
                  <a:srgbClr val="000000"/>
                </a:buClr>
                <a:buSzPct val="100000"/>
                <a:buFont typeface="Times New Roman" pitchFamily="16" charset="0"/>
                <a:buNone/>
                <a:defRPr/>
              </a:pPr>
              <a:r>
                <a:rPr lang="en-US" sz="2500" dirty="0">
                  <a:latin typeface="Calibri" pitchFamily="34" charset="0"/>
                  <a:cs typeface="Calibri" pitchFamily="34" charset="0"/>
                </a:rPr>
                <a:t>Sensing</a:t>
              </a:r>
            </a:p>
          </p:txBody>
        </p:sp>
        <p:grpSp>
          <p:nvGrpSpPr>
            <p:cNvPr id="7" name="Group 62"/>
            <p:cNvGrpSpPr>
              <a:grpSpLocks/>
            </p:cNvGrpSpPr>
            <p:nvPr/>
          </p:nvGrpSpPr>
          <p:grpSpPr bwMode="auto">
            <a:xfrm>
              <a:off x="1468438" y="3136900"/>
              <a:ext cx="1000125" cy="230188"/>
              <a:chOff x="1539850" y="2551289"/>
              <a:chExt cx="1609915" cy="371292"/>
            </a:xfrm>
          </p:grpSpPr>
          <p:cxnSp>
            <p:nvCxnSpPr>
              <p:cNvPr id="8221" name="Straight Arrow Connector 63"/>
              <p:cNvCxnSpPr>
                <a:cxnSpLocks noChangeShapeType="1"/>
              </p:cNvCxnSpPr>
              <p:nvPr/>
            </p:nvCxnSpPr>
            <p:spPr bwMode="auto">
              <a:xfrm>
                <a:off x="1539850" y="2922128"/>
                <a:ext cx="1609915" cy="453"/>
              </a:xfrm>
              <a:prstGeom prst="straightConnector1">
                <a:avLst/>
              </a:prstGeom>
              <a:noFill/>
              <a:ln w="9525" algn="ctr">
                <a:solidFill>
                  <a:schemeClr val="tx1"/>
                </a:solidFill>
                <a:round/>
                <a:headEnd/>
                <a:tailEnd type="arrow" w="med" len="med"/>
              </a:ln>
            </p:spPr>
          </p:cxnSp>
          <p:sp>
            <p:nvSpPr>
              <p:cNvPr id="8222" name="Freeform 64"/>
              <p:cNvSpPr>
                <a:spLocks/>
              </p:cNvSpPr>
              <p:nvPr/>
            </p:nvSpPr>
            <p:spPr bwMode="auto">
              <a:xfrm>
                <a:off x="1548210" y="2551289"/>
                <a:ext cx="1590833" cy="297342"/>
              </a:xfrm>
              <a:custGeom>
                <a:avLst/>
                <a:gdLst>
                  <a:gd name="T0" fmla="*/ 0 w 5576711"/>
                  <a:gd name="T1" fmla="*/ 13889 h 1042340"/>
                  <a:gd name="T2" fmla="*/ 24109 w 5576711"/>
                  <a:gd name="T3" fmla="*/ 13627 h 1042340"/>
                  <a:gd name="T4" fmla="*/ 39308 w 5576711"/>
                  <a:gd name="T5" fmla="*/ 524 h 1042340"/>
                  <a:gd name="T6" fmla="*/ 57914 w 5576711"/>
                  <a:gd name="T7" fmla="*/ 16772 h 1042340"/>
                  <a:gd name="T8" fmla="*/ 80975 w 5576711"/>
                  <a:gd name="T9" fmla="*/ 13365 h 1042340"/>
                  <a:gd name="T10" fmla="*/ 101939 w 5576711"/>
                  <a:gd name="T11" fmla="*/ 22275 h 1042340"/>
                  <a:gd name="T12" fmla="*/ 112683 w 5576711"/>
                  <a:gd name="T13" fmla="*/ 1834 h 1042340"/>
                  <a:gd name="T14" fmla="*/ 129455 w 5576711"/>
                  <a:gd name="T15" fmla="*/ 12054 h 1042340"/>
                  <a:gd name="T16" fmla="*/ 129455 w 5576711"/>
                  <a:gd name="T17" fmla="*/ 12054 h 10423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576711"/>
                  <a:gd name="T28" fmla="*/ 0 h 1042340"/>
                  <a:gd name="T29" fmla="*/ 5576711 w 5576711"/>
                  <a:gd name="T30" fmla="*/ 1042340 h 10423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576711" h="1042340">
                    <a:moveTo>
                      <a:pt x="0" y="598311"/>
                    </a:moveTo>
                    <a:cubicBezTo>
                      <a:pt x="378177" y="640644"/>
                      <a:pt x="756355" y="682978"/>
                      <a:pt x="1038577" y="587022"/>
                    </a:cubicBezTo>
                    <a:cubicBezTo>
                      <a:pt x="1320799" y="491067"/>
                      <a:pt x="1450622" y="0"/>
                      <a:pt x="1693333" y="22578"/>
                    </a:cubicBezTo>
                    <a:cubicBezTo>
                      <a:pt x="1936044" y="45156"/>
                      <a:pt x="2195689" y="630297"/>
                      <a:pt x="2494844" y="722489"/>
                    </a:cubicBezTo>
                    <a:cubicBezTo>
                      <a:pt x="2794000" y="814682"/>
                      <a:pt x="3172177" y="536222"/>
                      <a:pt x="3488266" y="575733"/>
                    </a:cubicBezTo>
                    <a:cubicBezTo>
                      <a:pt x="3804355" y="615244"/>
                      <a:pt x="4163718" y="1042340"/>
                      <a:pt x="4391377" y="959555"/>
                    </a:cubicBezTo>
                    <a:cubicBezTo>
                      <a:pt x="4619036" y="876770"/>
                      <a:pt x="4656666" y="152400"/>
                      <a:pt x="4854222" y="79022"/>
                    </a:cubicBezTo>
                    <a:cubicBezTo>
                      <a:pt x="5051778" y="5644"/>
                      <a:pt x="5576711" y="519289"/>
                      <a:pt x="5576711" y="519289"/>
                    </a:cubicBezTo>
                  </a:path>
                </a:pathLst>
              </a:custGeom>
              <a:noFill/>
              <a:ln w="28575" cap="flat" cmpd="sng" algn="ctr">
                <a:solidFill>
                  <a:srgbClr val="FF0000"/>
                </a:solidFill>
                <a:prstDash val="solid"/>
                <a:round/>
                <a:headEnd type="none" w="med" len="med"/>
                <a:tailEnd type="none" w="med" len="med"/>
              </a:ln>
            </p:spPr>
            <p:txBody>
              <a:bodyPr/>
              <a:lstStyle/>
              <a:p>
                <a:endParaRPr lang="en-US">
                  <a:latin typeface="Calibri" pitchFamily="34" charset="0"/>
                  <a:cs typeface="Calibri" pitchFamily="34" charset="0"/>
                </a:endParaRPr>
              </a:p>
            </p:txBody>
          </p:sp>
        </p:grpSp>
      </p:grpSp>
      <p:sp>
        <p:nvSpPr>
          <p:cNvPr id="70" name="Rounded Rectangle 69"/>
          <p:cNvSpPr/>
          <p:nvPr/>
        </p:nvSpPr>
        <p:spPr bwMode="auto">
          <a:xfrm>
            <a:off x="684001" y="5110410"/>
            <a:ext cx="7529760" cy="777682"/>
          </a:xfrm>
          <a:prstGeom prst="roundRect">
            <a:avLst/>
          </a:prstGeom>
          <a:solidFill>
            <a:schemeClr val="accent6">
              <a:lumMod val="40000"/>
              <a:lumOff val="60000"/>
            </a:schemeClr>
          </a:solidFill>
          <a:ln w="9525"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p:spPr>
        <p:txBody>
          <a:bodyPr lIns="82945" tIns="41473" rIns="82945" bIns="41473" anchor="ctr"/>
          <a:lstStyle/>
          <a:p>
            <a:pPr algn="ctr" hangingPunct="0">
              <a:lnSpc>
                <a:spcPct val="93000"/>
              </a:lnSpc>
              <a:buClr>
                <a:srgbClr val="000000"/>
              </a:buClr>
              <a:buSzPct val="100000"/>
              <a:buFont typeface="Times New Roman" pitchFamily="16" charset="0"/>
              <a:buNone/>
              <a:defRPr/>
            </a:pPr>
            <a:r>
              <a:rPr lang="en-US" sz="3300" dirty="0">
                <a:latin typeface="Calibri" pitchFamily="34" charset="0"/>
                <a:cs typeface="Calibri" pitchFamily="34" charset="0"/>
              </a:rPr>
              <a:t>Hardware Clock</a:t>
            </a:r>
            <a:endParaRPr lang="en-US" sz="1800" dirty="0">
              <a:latin typeface="Calibri" pitchFamily="34" charset="0"/>
              <a:cs typeface="Calibri" pitchFamily="34" charset="0"/>
            </a:endParaRPr>
          </a:p>
        </p:txBody>
      </p:sp>
      <p:grpSp>
        <p:nvGrpSpPr>
          <p:cNvPr id="8" name="Group 58"/>
          <p:cNvGrpSpPr>
            <a:grpSpLocks/>
          </p:cNvGrpSpPr>
          <p:nvPr/>
        </p:nvGrpSpPr>
        <p:grpSpPr bwMode="auto">
          <a:xfrm>
            <a:off x="3827520" y="1481230"/>
            <a:ext cx="2001600" cy="1015307"/>
            <a:chOff x="4219575" y="2136775"/>
            <a:chExt cx="2206625" cy="1119188"/>
          </a:xfrm>
        </p:grpSpPr>
        <p:sp>
          <p:nvSpPr>
            <p:cNvPr id="43" name="Rounded Rectangle 42"/>
            <p:cNvSpPr/>
            <p:nvPr/>
          </p:nvSpPr>
          <p:spPr bwMode="auto">
            <a:xfrm>
              <a:off x="4219575" y="2136775"/>
              <a:ext cx="2206625" cy="1119188"/>
            </a:xfrm>
            <a:prstGeom prst="roundRect">
              <a:avLst/>
            </a:prstGeom>
            <a:solidFill>
              <a:schemeClr val="accent3">
                <a:lumMod val="75000"/>
              </a:schemeClr>
            </a:solidFill>
            <a:ln w="9525"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p:spPr>
          <p:txBody>
            <a:bodyPr/>
            <a:lstStyle/>
            <a:p>
              <a:pPr algn="ctr" hangingPunct="0">
                <a:lnSpc>
                  <a:spcPct val="93000"/>
                </a:lnSpc>
                <a:buClr>
                  <a:srgbClr val="000000"/>
                </a:buClr>
                <a:buSzPct val="100000"/>
                <a:buFont typeface="Times New Roman" pitchFamily="16" charset="0"/>
                <a:buNone/>
                <a:defRPr/>
              </a:pPr>
              <a:r>
                <a:rPr lang="en-US" sz="2500" dirty="0">
                  <a:latin typeface="Calibri" pitchFamily="34" charset="0"/>
                  <a:cs typeface="Calibri" pitchFamily="34" charset="0"/>
                </a:rPr>
                <a:t>Localization</a:t>
              </a:r>
            </a:p>
          </p:txBody>
        </p:sp>
        <p:grpSp>
          <p:nvGrpSpPr>
            <p:cNvPr id="9" name="Group 70"/>
            <p:cNvGrpSpPr>
              <a:grpSpLocks/>
            </p:cNvGrpSpPr>
            <p:nvPr/>
          </p:nvGrpSpPr>
          <p:grpSpPr bwMode="auto">
            <a:xfrm>
              <a:off x="4995863" y="2636838"/>
              <a:ext cx="758825" cy="571500"/>
              <a:chOff x="968346" y="1065193"/>
              <a:chExt cx="4643470" cy="3500462"/>
            </a:xfrm>
          </p:grpSpPr>
          <p:sp>
            <p:nvSpPr>
              <p:cNvPr id="8213" name="Oval 71"/>
              <p:cNvSpPr>
                <a:spLocks noChangeArrowheads="1"/>
              </p:cNvSpPr>
              <p:nvPr/>
            </p:nvSpPr>
            <p:spPr bwMode="auto">
              <a:xfrm>
                <a:off x="2825734" y="1422383"/>
                <a:ext cx="2786082" cy="2786082"/>
              </a:xfrm>
              <a:prstGeom prst="ellipse">
                <a:avLst/>
              </a:prstGeom>
              <a:noFill/>
              <a:ln w="9525" algn="ctr">
                <a:solidFill>
                  <a:schemeClr val="tx1"/>
                </a:solidFill>
                <a:prstDash val="lgDash"/>
                <a:round/>
                <a:headEnd/>
                <a:tailEnd/>
              </a:ln>
            </p:spPr>
            <p:txBody>
              <a:bodyPr/>
              <a:lstStyle/>
              <a:p>
                <a:pPr hangingPunct="0">
                  <a:lnSpc>
                    <a:spcPct val="93000"/>
                  </a:lnSpc>
                  <a:buClr>
                    <a:srgbClr val="000000"/>
                  </a:buClr>
                  <a:buSzPct val="100000"/>
                  <a:buFont typeface="Times New Roman" pitchFamily="18" charset="0"/>
                  <a:buNone/>
                </a:pPr>
                <a:endParaRPr lang="de-CH">
                  <a:latin typeface="Calibri" pitchFamily="34" charset="0"/>
                  <a:cs typeface="Calibri" pitchFamily="34" charset="0"/>
                </a:endParaRPr>
              </a:p>
            </p:txBody>
          </p:sp>
          <p:sp>
            <p:nvSpPr>
              <p:cNvPr id="8214" name="Oval 72"/>
              <p:cNvSpPr>
                <a:spLocks noChangeArrowheads="1"/>
              </p:cNvSpPr>
              <p:nvPr/>
            </p:nvSpPr>
            <p:spPr bwMode="auto">
              <a:xfrm>
                <a:off x="1182660" y="1065193"/>
                <a:ext cx="2786082" cy="2786082"/>
              </a:xfrm>
              <a:prstGeom prst="ellipse">
                <a:avLst/>
              </a:prstGeom>
              <a:noFill/>
              <a:ln w="9525" algn="ctr">
                <a:solidFill>
                  <a:schemeClr val="tx1"/>
                </a:solidFill>
                <a:prstDash val="lgDash"/>
                <a:round/>
                <a:headEnd/>
                <a:tailEnd/>
              </a:ln>
            </p:spPr>
            <p:txBody>
              <a:bodyPr/>
              <a:lstStyle/>
              <a:p>
                <a:pPr hangingPunct="0">
                  <a:lnSpc>
                    <a:spcPct val="93000"/>
                  </a:lnSpc>
                  <a:buClr>
                    <a:srgbClr val="000000"/>
                  </a:buClr>
                  <a:buSzPct val="100000"/>
                  <a:buFont typeface="Times New Roman" pitchFamily="18" charset="0"/>
                  <a:buNone/>
                </a:pPr>
                <a:endParaRPr lang="de-CH">
                  <a:latin typeface="Calibri" pitchFamily="34" charset="0"/>
                  <a:cs typeface="Calibri" pitchFamily="34" charset="0"/>
                </a:endParaRPr>
              </a:p>
            </p:txBody>
          </p:sp>
          <p:sp>
            <p:nvSpPr>
              <p:cNvPr id="8215" name="Oval 73"/>
              <p:cNvSpPr>
                <a:spLocks noChangeArrowheads="1"/>
              </p:cNvSpPr>
              <p:nvPr/>
            </p:nvSpPr>
            <p:spPr bwMode="auto">
              <a:xfrm>
                <a:off x="2468544" y="2351077"/>
                <a:ext cx="214314" cy="214314"/>
              </a:xfrm>
              <a:prstGeom prst="ellipse">
                <a:avLst/>
              </a:prstGeom>
              <a:solidFill>
                <a:schemeClr val="tx1"/>
              </a:solidFill>
              <a:ln w="9525" algn="ctr">
                <a:solidFill>
                  <a:schemeClr val="tx1"/>
                </a:solidFill>
                <a:round/>
                <a:headEnd/>
                <a:tailEnd/>
              </a:ln>
            </p:spPr>
            <p:txBody>
              <a:bodyPr/>
              <a:lstStyle/>
              <a:p>
                <a:pPr hangingPunct="0">
                  <a:lnSpc>
                    <a:spcPct val="93000"/>
                  </a:lnSpc>
                  <a:buClr>
                    <a:srgbClr val="000000"/>
                  </a:buClr>
                  <a:buSzPct val="100000"/>
                  <a:buFont typeface="Times New Roman" pitchFamily="18" charset="0"/>
                  <a:buNone/>
                </a:pPr>
                <a:endParaRPr lang="de-CH">
                  <a:latin typeface="Calibri" pitchFamily="34" charset="0"/>
                  <a:cs typeface="Calibri" pitchFamily="34" charset="0"/>
                </a:endParaRPr>
              </a:p>
            </p:txBody>
          </p:sp>
          <p:sp>
            <p:nvSpPr>
              <p:cNvPr id="8216" name="Oval 74"/>
              <p:cNvSpPr>
                <a:spLocks noChangeArrowheads="1"/>
              </p:cNvSpPr>
              <p:nvPr/>
            </p:nvSpPr>
            <p:spPr bwMode="auto">
              <a:xfrm>
                <a:off x="4111618" y="2708267"/>
                <a:ext cx="214314" cy="214314"/>
              </a:xfrm>
              <a:prstGeom prst="ellipse">
                <a:avLst/>
              </a:prstGeom>
              <a:solidFill>
                <a:schemeClr val="tx1"/>
              </a:solidFill>
              <a:ln w="9525" algn="ctr">
                <a:solidFill>
                  <a:schemeClr val="tx1"/>
                </a:solidFill>
                <a:round/>
                <a:headEnd/>
                <a:tailEnd/>
              </a:ln>
            </p:spPr>
            <p:txBody>
              <a:bodyPr/>
              <a:lstStyle/>
              <a:p>
                <a:pPr hangingPunct="0">
                  <a:lnSpc>
                    <a:spcPct val="93000"/>
                  </a:lnSpc>
                  <a:buClr>
                    <a:srgbClr val="000000"/>
                  </a:buClr>
                  <a:buSzPct val="100000"/>
                  <a:buFont typeface="Times New Roman" pitchFamily="18" charset="0"/>
                  <a:buNone/>
                </a:pPr>
                <a:endParaRPr lang="de-CH">
                  <a:latin typeface="Calibri" pitchFamily="34" charset="0"/>
                  <a:cs typeface="Calibri" pitchFamily="34" charset="0"/>
                </a:endParaRPr>
              </a:p>
            </p:txBody>
          </p:sp>
          <p:sp>
            <p:nvSpPr>
              <p:cNvPr id="8217" name="Oval 75"/>
              <p:cNvSpPr>
                <a:spLocks noChangeArrowheads="1"/>
              </p:cNvSpPr>
              <p:nvPr/>
            </p:nvSpPr>
            <p:spPr bwMode="auto">
              <a:xfrm>
                <a:off x="968346" y="1779573"/>
                <a:ext cx="2786082" cy="2786082"/>
              </a:xfrm>
              <a:prstGeom prst="ellipse">
                <a:avLst/>
              </a:prstGeom>
              <a:noFill/>
              <a:ln w="9525" algn="ctr">
                <a:solidFill>
                  <a:schemeClr val="tx1"/>
                </a:solidFill>
                <a:prstDash val="lgDash"/>
                <a:round/>
                <a:headEnd/>
                <a:tailEnd/>
              </a:ln>
            </p:spPr>
            <p:txBody>
              <a:bodyPr/>
              <a:lstStyle/>
              <a:p>
                <a:pPr hangingPunct="0">
                  <a:lnSpc>
                    <a:spcPct val="93000"/>
                  </a:lnSpc>
                  <a:buClr>
                    <a:srgbClr val="000000"/>
                  </a:buClr>
                  <a:buSzPct val="100000"/>
                  <a:buFont typeface="Times New Roman" pitchFamily="18" charset="0"/>
                  <a:buNone/>
                </a:pPr>
                <a:endParaRPr lang="de-CH">
                  <a:latin typeface="Calibri" pitchFamily="34" charset="0"/>
                  <a:cs typeface="Calibri" pitchFamily="34" charset="0"/>
                </a:endParaRPr>
              </a:p>
            </p:txBody>
          </p:sp>
          <p:sp>
            <p:nvSpPr>
              <p:cNvPr id="8218" name="Oval 76"/>
              <p:cNvSpPr>
                <a:spLocks noChangeArrowheads="1"/>
              </p:cNvSpPr>
              <p:nvPr/>
            </p:nvSpPr>
            <p:spPr bwMode="auto">
              <a:xfrm>
                <a:off x="2254230" y="3065457"/>
                <a:ext cx="214314" cy="214314"/>
              </a:xfrm>
              <a:prstGeom prst="ellipse">
                <a:avLst/>
              </a:prstGeom>
              <a:solidFill>
                <a:schemeClr val="tx1"/>
              </a:solidFill>
              <a:ln w="9525" algn="ctr">
                <a:solidFill>
                  <a:schemeClr val="tx1"/>
                </a:solidFill>
                <a:round/>
                <a:headEnd/>
                <a:tailEnd/>
              </a:ln>
            </p:spPr>
            <p:txBody>
              <a:bodyPr/>
              <a:lstStyle/>
              <a:p>
                <a:pPr hangingPunct="0">
                  <a:lnSpc>
                    <a:spcPct val="93000"/>
                  </a:lnSpc>
                  <a:buClr>
                    <a:srgbClr val="000000"/>
                  </a:buClr>
                  <a:buSzPct val="100000"/>
                  <a:buFont typeface="Times New Roman" pitchFamily="18" charset="0"/>
                  <a:buNone/>
                </a:pPr>
                <a:endParaRPr lang="de-CH">
                  <a:latin typeface="Calibri" pitchFamily="34" charset="0"/>
                  <a:cs typeface="Calibri" pitchFamily="34" charset="0"/>
                </a:endParaRPr>
              </a:p>
            </p:txBody>
          </p:sp>
        </p:grpSp>
      </p:grpSp>
      <p:pic>
        <p:nvPicPr>
          <p:cNvPr id="8206" name="Picture 55" descr="chip.png"/>
          <p:cNvPicPr>
            <a:picLocks noChangeAspect="1"/>
          </p:cNvPicPr>
          <p:nvPr/>
        </p:nvPicPr>
        <p:blipFill>
          <a:blip r:embed="rId3" cstate="print"/>
          <a:srcRect/>
          <a:stretch>
            <a:fillRect/>
          </a:stretch>
        </p:blipFill>
        <p:spPr bwMode="auto">
          <a:xfrm>
            <a:off x="5857921" y="4946234"/>
            <a:ext cx="1116000" cy="1116118"/>
          </a:xfrm>
          <a:prstGeom prst="rect">
            <a:avLst/>
          </a:prstGeom>
          <a:noFill/>
          <a:ln w="9525">
            <a:noFill/>
            <a:miter lim="800000"/>
            <a:headEnd/>
            <a:tailEnd/>
          </a:ln>
        </p:spPr>
      </p:pic>
      <p:grpSp>
        <p:nvGrpSpPr>
          <p:cNvPr id="10" name="Group 61"/>
          <p:cNvGrpSpPr>
            <a:grpSpLocks/>
          </p:cNvGrpSpPr>
          <p:nvPr/>
        </p:nvGrpSpPr>
        <p:grpSpPr bwMode="auto">
          <a:xfrm>
            <a:off x="684001" y="4063421"/>
            <a:ext cx="7529760" cy="787762"/>
            <a:chOff x="754063" y="4983163"/>
            <a:chExt cx="8301037" cy="868362"/>
          </a:xfrm>
        </p:grpSpPr>
        <p:sp>
          <p:nvSpPr>
            <p:cNvPr id="41" name="Rounded Rectangle 40"/>
            <p:cNvSpPr/>
            <p:nvPr/>
          </p:nvSpPr>
          <p:spPr bwMode="auto">
            <a:xfrm>
              <a:off x="754063" y="4983163"/>
              <a:ext cx="8301037" cy="868362"/>
            </a:xfrm>
            <a:prstGeom prst="roundRect">
              <a:avLst/>
            </a:prstGeom>
            <a:solidFill>
              <a:schemeClr val="bg2">
                <a:lumMod val="90000"/>
              </a:schemeClr>
            </a:solidFill>
            <a:ln w="9525"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p:spPr>
          <p:txBody>
            <a:bodyPr anchor="ctr"/>
            <a:lstStyle/>
            <a:p>
              <a:pPr algn="ctr" hangingPunct="0">
                <a:lnSpc>
                  <a:spcPct val="93000"/>
                </a:lnSpc>
                <a:buClr>
                  <a:srgbClr val="000000"/>
                </a:buClr>
                <a:buSzPct val="100000"/>
                <a:buFont typeface="Times New Roman" pitchFamily="16" charset="0"/>
                <a:buNone/>
                <a:defRPr/>
              </a:pPr>
              <a:r>
                <a:rPr lang="en-US" sz="3300" dirty="0">
                  <a:latin typeface="Calibri" pitchFamily="34" charset="0"/>
                  <a:cs typeface="Calibri" pitchFamily="34" charset="0"/>
                </a:rPr>
                <a:t>Clock Synchronization Protocol</a:t>
              </a:r>
              <a:endParaRPr lang="en-US" sz="1800" dirty="0">
                <a:latin typeface="Calibri" pitchFamily="34" charset="0"/>
                <a:cs typeface="Calibri" pitchFamily="34" charset="0"/>
              </a:endParaRPr>
            </a:p>
          </p:txBody>
        </p:sp>
        <p:pic>
          <p:nvPicPr>
            <p:cNvPr id="8210" name="Picture 56" descr="msg.png"/>
            <p:cNvPicPr>
              <a:picLocks noChangeAspect="1"/>
            </p:cNvPicPr>
            <p:nvPr/>
          </p:nvPicPr>
          <p:blipFill>
            <a:blip r:embed="rId4" cstate="print"/>
            <a:srcRect/>
            <a:stretch>
              <a:fillRect/>
            </a:stretch>
          </p:blipFill>
          <p:spPr bwMode="auto">
            <a:xfrm>
              <a:off x="8112125" y="5065713"/>
              <a:ext cx="671513" cy="696912"/>
            </a:xfrm>
            <a:prstGeom prst="rect">
              <a:avLst/>
            </a:prstGeom>
            <a:noFill/>
            <a:ln w="9525">
              <a:noFill/>
              <a:miter lim="800000"/>
              <a:headEnd/>
              <a:tailEnd/>
            </a:ln>
          </p:spPr>
        </p:pic>
      </p:grpSp>
      <p:sp>
        <p:nvSpPr>
          <p:cNvPr id="57" name="Gefaltete Ecke 38"/>
          <p:cNvSpPr/>
          <p:nvPr/>
        </p:nvSpPr>
        <p:spPr bwMode="auto">
          <a:xfrm rot="20854910">
            <a:off x="2370771" y="1997286"/>
            <a:ext cx="873210" cy="378933"/>
          </a:xfrm>
          <a:prstGeom prst="foldedCorner">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r>
              <a:rPr kumimoji="0" lang="en-US" sz="1800" b="0" i="0" u="none" strike="noStrike" cap="none" normalizeH="0" baseline="0" dirty="0" smtClean="0">
                <a:ln>
                  <a:noFill/>
                </a:ln>
                <a:effectLst/>
                <a:latin typeface="Calibri" pitchFamily="34" charset="0"/>
              </a:rPr>
              <a:t>Global</a:t>
            </a:r>
          </a:p>
        </p:txBody>
      </p:sp>
      <p:sp>
        <p:nvSpPr>
          <p:cNvPr id="58" name="Gefaltete Ecke 38"/>
          <p:cNvSpPr/>
          <p:nvPr/>
        </p:nvSpPr>
        <p:spPr bwMode="auto">
          <a:xfrm rot="20854910">
            <a:off x="5478038" y="1921086"/>
            <a:ext cx="873210" cy="378933"/>
          </a:xfrm>
          <a:prstGeom prst="foldedCorner">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r>
              <a:rPr kumimoji="0" lang="en-US" sz="1800" b="0" i="0" u="none" strike="noStrike" cap="none" normalizeH="0" baseline="0" dirty="0" smtClean="0">
                <a:ln>
                  <a:noFill/>
                </a:ln>
                <a:effectLst/>
                <a:latin typeface="Calibri" pitchFamily="34" charset="0"/>
              </a:rPr>
              <a:t>Local</a:t>
            </a:r>
          </a:p>
        </p:txBody>
      </p:sp>
      <p:sp>
        <p:nvSpPr>
          <p:cNvPr id="59" name="Gefaltete Ecke 38"/>
          <p:cNvSpPr/>
          <p:nvPr/>
        </p:nvSpPr>
        <p:spPr bwMode="auto">
          <a:xfrm rot="20854910">
            <a:off x="7865638" y="2776219"/>
            <a:ext cx="873210" cy="378933"/>
          </a:xfrm>
          <a:prstGeom prst="foldedCorner">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r>
              <a:rPr kumimoji="0" lang="en-US" sz="1800" b="0" i="0" u="none" strike="noStrike" cap="none" normalizeH="0" baseline="0" dirty="0" smtClean="0">
                <a:ln>
                  <a:noFill/>
                </a:ln>
                <a:effectLst/>
                <a:latin typeface="Calibri" pitchFamily="34" charset="0"/>
              </a:rPr>
              <a:t>Local</a:t>
            </a:r>
          </a:p>
        </p:txBody>
      </p:sp>
      <p:sp>
        <p:nvSpPr>
          <p:cNvPr id="60" name="Gefaltete Ecke 38"/>
          <p:cNvSpPr/>
          <p:nvPr/>
        </p:nvSpPr>
        <p:spPr bwMode="auto">
          <a:xfrm rot="20854910">
            <a:off x="4064104" y="2725421"/>
            <a:ext cx="873210" cy="378933"/>
          </a:xfrm>
          <a:prstGeom prst="foldedCorner">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r>
              <a:rPr kumimoji="0" lang="en-US" sz="1800" b="0" i="0" u="none" strike="noStrike" cap="none" normalizeH="0" baseline="0" dirty="0" smtClean="0">
                <a:ln>
                  <a:noFill/>
                </a:ln>
                <a:effectLst/>
                <a:latin typeface="Calibri" pitchFamily="34" charset="0"/>
              </a:rPr>
              <a:t>Local</a:t>
            </a:r>
          </a:p>
        </p:txBody>
      </p:sp>
      <p:sp>
        <p:nvSpPr>
          <p:cNvPr id="61" name="Gefaltete Ecke 38"/>
          <p:cNvSpPr/>
          <p:nvPr/>
        </p:nvSpPr>
        <p:spPr bwMode="auto">
          <a:xfrm rot="20854910">
            <a:off x="3403705" y="2048086"/>
            <a:ext cx="873210" cy="378933"/>
          </a:xfrm>
          <a:prstGeom prst="foldedCorner">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r>
              <a:rPr kumimoji="0" lang="en-US" sz="1800" b="0" i="0" u="none" strike="noStrike" cap="none" normalizeH="0" baseline="0" dirty="0" smtClean="0">
                <a:ln>
                  <a:noFill/>
                </a:ln>
                <a:effectLst/>
                <a:latin typeface="Calibri" pitchFamily="34" charset="0"/>
              </a:rPr>
              <a:t>Global</a:t>
            </a:r>
          </a:p>
        </p:txBody>
      </p:sp>
      <p:sp>
        <p:nvSpPr>
          <p:cNvPr id="62" name="Gefaltete Ecke 38"/>
          <p:cNvSpPr/>
          <p:nvPr/>
        </p:nvSpPr>
        <p:spPr bwMode="auto">
          <a:xfrm rot="20854910">
            <a:off x="347238" y="2361353"/>
            <a:ext cx="873210" cy="378933"/>
          </a:xfrm>
          <a:prstGeom prst="foldedCorner">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r>
              <a:rPr kumimoji="0" lang="en-US" sz="1800" b="0" i="0" u="none" strike="noStrike" cap="none" normalizeH="0" baseline="0" dirty="0" smtClean="0">
                <a:ln>
                  <a:noFill/>
                </a:ln>
                <a:effectLst/>
                <a:latin typeface="Calibri" pitchFamily="34" charset="0"/>
              </a:rPr>
              <a:t>Local</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22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22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9219"/>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922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5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61"/>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59"/>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6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8"/>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animBg="1"/>
      <p:bldP spid="59" grpId="0" animBg="1"/>
      <p:bldP spid="60" grpId="0" animBg="1"/>
      <p:bldP spid="61" grpId="0" animBg="1"/>
      <p:bldP spid="6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Text Box 1"/>
          <p:cNvSpPr txBox="1">
            <a:spLocks noChangeArrowheads="1"/>
          </p:cNvSpPr>
          <p:nvPr/>
        </p:nvSpPr>
        <p:spPr bwMode="auto">
          <a:xfrm>
            <a:off x="438150" y="806450"/>
            <a:ext cx="8207375" cy="5337175"/>
          </a:xfrm>
          <a:prstGeom prst="rect">
            <a:avLst/>
          </a:prstGeom>
          <a:noFill/>
          <a:ln w="9525">
            <a:noFill/>
            <a:round/>
            <a:headEnd/>
            <a:tailEnd/>
          </a:ln>
        </p:spPr>
        <p:txBody>
          <a:bodyPr/>
          <a:lstStyle/>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2000" dirty="0" smtClean="0">
              <a:latin typeface="Calibri" pitchFamily="34" charset="0"/>
            </a:endParaRP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n-GB" sz="2000" dirty="0" smtClean="0">
                <a:latin typeface="Calibri" pitchFamily="34" charset="0"/>
              </a:rPr>
              <a:t>Given a communication network</a:t>
            </a:r>
          </a:p>
          <a:p>
            <a:pPr marL="914400" lvl="1" indent="-457200" algn="l">
              <a:spcBef>
                <a:spcPts val="500"/>
              </a:spcBef>
              <a:buFont typeface="+mj-lt"/>
              <a:buAutoNum type="arabicPeriod"/>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n-GB" sz="1800" dirty="0" smtClean="0">
                <a:latin typeface="Calibri" pitchFamily="34" charset="0"/>
              </a:rPr>
              <a:t>Each node equipped with hardware clock with </a:t>
            </a:r>
            <a:r>
              <a:rPr lang="en-GB" sz="1800" dirty="0" smtClean="0">
                <a:solidFill>
                  <a:srgbClr val="FF0000"/>
                </a:solidFill>
                <a:latin typeface="Calibri" pitchFamily="34" charset="0"/>
              </a:rPr>
              <a:t>drift</a:t>
            </a:r>
          </a:p>
          <a:p>
            <a:pPr marL="914400" lvl="1" indent="-457200" algn="l">
              <a:spcBef>
                <a:spcPts val="500"/>
              </a:spcBef>
              <a:buFont typeface="+mj-lt"/>
              <a:buAutoNum type="arabicPeriod"/>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n-GB" sz="1800" dirty="0" smtClean="0">
                <a:latin typeface="Calibri" pitchFamily="34" charset="0"/>
              </a:rPr>
              <a:t>Message delays with </a:t>
            </a:r>
            <a:r>
              <a:rPr lang="en-GB" sz="1800" dirty="0" smtClean="0">
                <a:solidFill>
                  <a:srgbClr val="FF0000"/>
                </a:solidFill>
                <a:latin typeface="Calibri" pitchFamily="34" charset="0"/>
              </a:rPr>
              <a:t>jitter</a:t>
            </a: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1800" dirty="0" smtClean="0">
              <a:solidFill>
                <a:srgbClr val="FF0000"/>
              </a:solidFill>
              <a:latin typeface="Calibri" pitchFamily="34" charset="0"/>
            </a:endParaRP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1800" dirty="0" smtClean="0">
              <a:latin typeface="Calibri" pitchFamily="34" charset="0"/>
            </a:endParaRP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1800" dirty="0" smtClean="0">
              <a:latin typeface="Calibri" pitchFamily="34" charset="0"/>
            </a:endParaRP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1800" dirty="0" smtClean="0">
              <a:latin typeface="Calibri" pitchFamily="34" charset="0"/>
            </a:endParaRP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1800" dirty="0" smtClean="0">
              <a:latin typeface="Calibri" pitchFamily="34" charset="0"/>
            </a:endParaRP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1800" dirty="0" smtClean="0">
              <a:latin typeface="Calibri" pitchFamily="34" charset="0"/>
            </a:endParaRP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1800" dirty="0" smtClean="0">
              <a:latin typeface="Calibri" pitchFamily="34" charset="0"/>
            </a:endParaRP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1800" dirty="0" smtClean="0">
              <a:latin typeface="Calibri" pitchFamily="34" charset="0"/>
            </a:endParaRP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n-GB" sz="1800" dirty="0" smtClean="0">
                <a:latin typeface="Calibri" pitchFamily="34" charset="0"/>
              </a:rPr>
              <a:t>Goal: Synchronize Clocks (“Logical Clocks”)</a:t>
            </a:r>
          </a:p>
          <a:p>
            <a:pPr marL="914400" lvl="1"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n-GB" sz="1800" dirty="0" smtClean="0">
                <a:latin typeface="Calibri" pitchFamily="34" charset="0"/>
              </a:rPr>
              <a:t>Both </a:t>
            </a:r>
            <a:r>
              <a:rPr lang="en-GB" sz="1800" dirty="0" smtClean="0">
                <a:solidFill>
                  <a:schemeClr val="accent2"/>
                </a:solidFill>
                <a:latin typeface="Calibri" pitchFamily="34" charset="0"/>
              </a:rPr>
              <a:t>global</a:t>
            </a:r>
            <a:r>
              <a:rPr lang="en-GB" sz="1800" dirty="0" smtClean="0">
                <a:latin typeface="Calibri" pitchFamily="34" charset="0"/>
              </a:rPr>
              <a:t> and </a:t>
            </a:r>
            <a:r>
              <a:rPr lang="en-GB" sz="1800" dirty="0" smtClean="0">
                <a:solidFill>
                  <a:srgbClr val="FF0000"/>
                </a:solidFill>
                <a:latin typeface="Calibri" pitchFamily="34" charset="0"/>
              </a:rPr>
              <a:t>local</a:t>
            </a:r>
            <a:r>
              <a:rPr lang="en-GB" sz="1800" dirty="0" smtClean="0">
                <a:latin typeface="Calibri" pitchFamily="34" charset="0"/>
              </a:rPr>
              <a:t> synchronization!</a:t>
            </a:r>
          </a:p>
          <a:p>
            <a:pPr marL="914400" lvl="1"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1800" dirty="0" smtClean="0">
              <a:solidFill>
                <a:srgbClr val="FF0000"/>
              </a:solidFill>
              <a:latin typeface="Calibri" pitchFamily="34" charset="0"/>
            </a:endParaRPr>
          </a:p>
        </p:txBody>
      </p:sp>
      <p:sp>
        <p:nvSpPr>
          <p:cNvPr id="32772" name="Text Box 2"/>
          <p:cNvSpPr txBox="1">
            <a:spLocks noChangeArrowheads="1"/>
          </p:cNvSpPr>
          <p:nvPr/>
        </p:nvSpPr>
        <p:spPr bwMode="auto">
          <a:xfrm>
            <a:off x="457200" y="201613"/>
            <a:ext cx="8229600" cy="490537"/>
          </a:xfrm>
          <a:prstGeom prst="rect">
            <a:avLst/>
          </a:prstGeom>
          <a:noFill/>
          <a:ln w="9525">
            <a:noFill/>
            <a:round/>
            <a:headEnd/>
            <a:tailEnd/>
          </a:ln>
        </p:spPr>
        <p:txBody>
          <a:bodyPr anchor="ctr"/>
          <a:lstStyle/>
          <a:p>
            <a:pPr algn="l">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dirty="0" smtClean="0">
                <a:solidFill>
                  <a:srgbClr val="000000"/>
                </a:solidFill>
                <a:latin typeface="Calibri" pitchFamily="34" charset="0"/>
              </a:rPr>
              <a:t>Clock Synchronization in Theory?</a:t>
            </a:r>
            <a:endParaRPr lang="en-GB" dirty="0">
              <a:solidFill>
                <a:srgbClr val="000000"/>
              </a:solidFill>
              <a:latin typeface="Calibri" pitchFamily="34" charset="0"/>
            </a:endParaRPr>
          </a:p>
        </p:txBody>
      </p:sp>
      <p:sp>
        <p:nvSpPr>
          <p:cNvPr id="69" name="Abgerundete rechteckige Legende 7"/>
          <p:cNvSpPr/>
          <p:nvPr/>
        </p:nvSpPr>
        <p:spPr bwMode="auto">
          <a:xfrm>
            <a:off x="4987372" y="2269061"/>
            <a:ext cx="2293966" cy="355605"/>
          </a:xfrm>
          <a:prstGeom prst="wedgeRoundRectCallout">
            <a:avLst>
              <a:gd name="adj1" fmla="val -87130"/>
              <a:gd name="adj2" fmla="val -103400"/>
              <a:gd name="adj3" fmla="val 16667"/>
            </a:avLst>
          </a:prstGeom>
          <a:solidFill>
            <a:schemeClr val="accent1"/>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endParaRPr lang="en-US" sz="1600" dirty="0" smtClean="0">
              <a:latin typeface="+mj-lt"/>
            </a:endParaRPr>
          </a:p>
        </p:txBody>
      </p:sp>
      <p:sp>
        <p:nvSpPr>
          <p:cNvPr id="70" name="Abgerundete rechteckige Legende 7"/>
          <p:cNvSpPr/>
          <p:nvPr/>
        </p:nvSpPr>
        <p:spPr bwMode="auto">
          <a:xfrm>
            <a:off x="4962486" y="2269061"/>
            <a:ext cx="2428215" cy="355605"/>
          </a:xfrm>
          <a:prstGeom prst="wedgeRoundRectCallout">
            <a:avLst>
              <a:gd name="adj1" fmla="val 978"/>
              <a:gd name="adj2" fmla="val -173246"/>
              <a:gd name="adj3" fmla="val 16667"/>
            </a:avLst>
          </a:prstGeom>
          <a:solidFill>
            <a:schemeClr val="accent1"/>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en-US" sz="1600" dirty="0" smtClean="0">
                <a:latin typeface="Calibri" pitchFamily="34" charset="0"/>
              </a:rPr>
              <a:t>worst-case (but constant)</a:t>
            </a:r>
          </a:p>
        </p:txBody>
      </p:sp>
      <p:sp>
        <p:nvSpPr>
          <p:cNvPr id="49" name="Line 11"/>
          <p:cNvSpPr>
            <a:spLocks noChangeShapeType="1"/>
          </p:cNvSpPr>
          <p:nvPr/>
        </p:nvSpPr>
        <p:spPr bwMode="auto">
          <a:xfrm flipV="1">
            <a:off x="3585662" y="3174389"/>
            <a:ext cx="539750" cy="1260475"/>
          </a:xfrm>
          <a:prstGeom prst="line">
            <a:avLst/>
          </a:prstGeom>
          <a:noFill/>
          <a:ln w="63500">
            <a:solidFill>
              <a:schemeClr val="tx1"/>
            </a:solidFill>
            <a:round/>
            <a:headEnd/>
            <a:tailEnd/>
          </a:ln>
          <a:effectLst/>
        </p:spPr>
        <p:txBody>
          <a:bodyPr lIns="90000" tIns="46800" rIns="90000" bIns="46800">
            <a:spAutoFit/>
          </a:bodyPr>
          <a:lstStyle/>
          <a:p>
            <a:endParaRPr lang="en-US"/>
          </a:p>
        </p:txBody>
      </p:sp>
      <p:sp>
        <p:nvSpPr>
          <p:cNvPr id="50" name="Line 12"/>
          <p:cNvSpPr>
            <a:spLocks noChangeShapeType="1"/>
          </p:cNvSpPr>
          <p:nvPr/>
        </p:nvSpPr>
        <p:spPr bwMode="auto">
          <a:xfrm flipV="1">
            <a:off x="3622175" y="3174389"/>
            <a:ext cx="468312" cy="360362"/>
          </a:xfrm>
          <a:prstGeom prst="line">
            <a:avLst/>
          </a:prstGeom>
          <a:noFill/>
          <a:ln w="63500">
            <a:solidFill>
              <a:schemeClr val="tx1"/>
            </a:solidFill>
            <a:round/>
            <a:headEnd/>
            <a:tailEnd/>
          </a:ln>
          <a:effectLst/>
        </p:spPr>
        <p:txBody>
          <a:bodyPr lIns="90000" tIns="46800" rIns="90000" bIns="46800">
            <a:spAutoFit/>
          </a:bodyPr>
          <a:lstStyle/>
          <a:p>
            <a:endParaRPr lang="en-US"/>
          </a:p>
        </p:txBody>
      </p:sp>
      <p:sp>
        <p:nvSpPr>
          <p:cNvPr id="51" name="Line 13"/>
          <p:cNvSpPr>
            <a:spLocks noChangeShapeType="1"/>
          </p:cNvSpPr>
          <p:nvPr/>
        </p:nvSpPr>
        <p:spPr bwMode="auto">
          <a:xfrm flipV="1">
            <a:off x="2866525" y="3642701"/>
            <a:ext cx="574675" cy="468313"/>
          </a:xfrm>
          <a:prstGeom prst="line">
            <a:avLst/>
          </a:prstGeom>
          <a:noFill/>
          <a:ln w="63500">
            <a:solidFill>
              <a:schemeClr val="tx1"/>
            </a:solidFill>
            <a:round/>
            <a:headEnd/>
            <a:tailEnd/>
          </a:ln>
          <a:effectLst/>
        </p:spPr>
        <p:txBody>
          <a:bodyPr lIns="90000" tIns="46800" rIns="90000" bIns="46800">
            <a:spAutoFit/>
          </a:bodyPr>
          <a:lstStyle/>
          <a:p>
            <a:endParaRPr lang="en-US"/>
          </a:p>
        </p:txBody>
      </p:sp>
      <p:sp>
        <p:nvSpPr>
          <p:cNvPr id="52" name="Line 14"/>
          <p:cNvSpPr>
            <a:spLocks noChangeShapeType="1"/>
          </p:cNvSpPr>
          <p:nvPr/>
        </p:nvSpPr>
        <p:spPr bwMode="auto">
          <a:xfrm>
            <a:off x="2614112" y="3318851"/>
            <a:ext cx="792163" cy="179388"/>
          </a:xfrm>
          <a:prstGeom prst="line">
            <a:avLst/>
          </a:prstGeom>
          <a:noFill/>
          <a:ln w="63500">
            <a:solidFill>
              <a:schemeClr val="tx1"/>
            </a:solidFill>
            <a:round/>
            <a:headEnd/>
            <a:tailEnd/>
          </a:ln>
          <a:effectLst/>
        </p:spPr>
        <p:txBody>
          <a:bodyPr lIns="90000" tIns="46800" rIns="90000" bIns="46800">
            <a:spAutoFit/>
          </a:bodyPr>
          <a:lstStyle/>
          <a:p>
            <a:endParaRPr lang="en-US"/>
          </a:p>
        </p:txBody>
      </p:sp>
      <p:sp>
        <p:nvSpPr>
          <p:cNvPr id="66" name="Line 15"/>
          <p:cNvSpPr>
            <a:spLocks noChangeShapeType="1"/>
          </p:cNvSpPr>
          <p:nvPr/>
        </p:nvSpPr>
        <p:spPr bwMode="auto">
          <a:xfrm>
            <a:off x="2866525" y="4255476"/>
            <a:ext cx="574675" cy="250825"/>
          </a:xfrm>
          <a:prstGeom prst="line">
            <a:avLst/>
          </a:prstGeom>
          <a:noFill/>
          <a:ln w="63500">
            <a:solidFill>
              <a:schemeClr val="tx1"/>
            </a:solidFill>
            <a:round/>
            <a:headEnd/>
            <a:tailEnd/>
          </a:ln>
          <a:effectLst/>
        </p:spPr>
        <p:txBody>
          <a:bodyPr lIns="90000" tIns="46800" rIns="90000" bIns="46800">
            <a:spAutoFit/>
          </a:bodyPr>
          <a:lstStyle/>
          <a:p>
            <a:endParaRPr lang="en-US"/>
          </a:p>
        </p:txBody>
      </p:sp>
      <p:sp>
        <p:nvSpPr>
          <p:cNvPr id="67" name="Line 16"/>
          <p:cNvSpPr>
            <a:spLocks noChangeShapeType="1"/>
          </p:cNvSpPr>
          <p:nvPr/>
        </p:nvSpPr>
        <p:spPr bwMode="auto">
          <a:xfrm flipV="1">
            <a:off x="2577600" y="2887051"/>
            <a:ext cx="504825" cy="323850"/>
          </a:xfrm>
          <a:prstGeom prst="line">
            <a:avLst/>
          </a:prstGeom>
          <a:noFill/>
          <a:ln w="63500">
            <a:solidFill>
              <a:schemeClr val="tx1"/>
            </a:solidFill>
            <a:round/>
            <a:headEnd/>
            <a:tailEnd/>
          </a:ln>
          <a:effectLst/>
        </p:spPr>
        <p:txBody>
          <a:bodyPr lIns="90000" tIns="46800" rIns="90000" bIns="46800">
            <a:spAutoFit/>
          </a:bodyPr>
          <a:lstStyle/>
          <a:p>
            <a:endParaRPr lang="en-US"/>
          </a:p>
        </p:txBody>
      </p:sp>
      <p:sp>
        <p:nvSpPr>
          <p:cNvPr id="71" name="Line 17"/>
          <p:cNvSpPr>
            <a:spLocks noChangeShapeType="1"/>
          </p:cNvSpPr>
          <p:nvPr/>
        </p:nvSpPr>
        <p:spPr bwMode="auto">
          <a:xfrm>
            <a:off x="2506162" y="3426801"/>
            <a:ext cx="250825" cy="647700"/>
          </a:xfrm>
          <a:prstGeom prst="line">
            <a:avLst/>
          </a:prstGeom>
          <a:noFill/>
          <a:ln w="63500">
            <a:solidFill>
              <a:schemeClr val="tx1"/>
            </a:solidFill>
            <a:round/>
            <a:headEnd/>
            <a:tailEnd/>
          </a:ln>
          <a:effectLst/>
        </p:spPr>
        <p:txBody>
          <a:bodyPr lIns="90000" tIns="46800" rIns="90000" bIns="46800">
            <a:spAutoFit/>
          </a:bodyPr>
          <a:lstStyle/>
          <a:p>
            <a:endParaRPr lang="en-US"/>
          </a:p>
        </p:txBody>
      </p:sp>
      <p:sp>
        <p:nvSpPr>
          <p:cNvPr id="72" name="Line 18"/>
          <p:cNvSpPr>
            <a:spLocks noChangeShapeType="1"/>
          </p:cNvSpPr>
          <p:nvPr/>
        </p:nvSpPr>
        <p:spPr bwMode="auto">
          <a:xfrm>
            <a:off x="1821950" y="4145939"/>
            <a:ext cx="863600" cy="36512"/>
          </a:xfrm>
          <a:prstGeom prst="line">
            <a:avLst/>
          </a:prstGeom>
          <a:noFill/>
          <a:ln w="63500">
            <a:solidFill>
              <a:schemeClr val="tx1"/>
            </a:solidFill>
            <a:round/>
            <a:headEnd/>
            <a:tailEnd/>
          </a:ln>
          <a:effectLst/>
        </p:spPr>
        <p:txBody>
          <a:bodyPr lIns="90000" tIns="46800" rIns="90000" bIns="46800">
            <a:spAutoFit/>
          </a:bodyPr>
          <a:lstStyle/>
          <a:p>
            <a:endParaRPr lang="en-US"/>
          </a:p>
        </p:txBody>
      </p:sp>
      <p:sp>
        <p:nvSpPr>
          <p:cNvPr id="73" name="Line 19"/>
          <p:cNvSpPr>
            <a:spLocks noChangeShapeType="1"/>
          </p:cNvSpPr>
          <p:nvPr/>
        </p:nvSpPr>
        <p:spPr bwMode="auto">
          <a:xfrm flipV="1">
            <a:off x="1785437" y="3282339"/>
            <a:ext cx="576263" cy="107950"/>
          </a:xfrm>
          <a:prstGeom prst="line">
            <a:avLst/>
          </a:prstGeom>
          <a:noFill/>
          <a:ln w="63500">
            <a:solidFill>
              <a:schemeClr val="tx1"/>
            </a:solidFill>
            <a:round/>
            <a:headEnd/>
            <a:tailEnd/>
          </a:ln>
          <a:effectLst/>
        </p:spPr>
        <p:txBody>
          <a:bodyPr lIns="90000" tIns="46800" rIns="90000" bIns="46800">
            <a:spAutoFit/>
          </a:bodyPr>
          <a:lstStyle/>
          <a:p>
            <a:endParaRPr lang="en-US"/>
          </a:p>
        </p:txBody>
      </p:sp>
      <p:sp>
        <p:nvSpPr>
          <p:cNvPr id="74" name="Line 20"/>
          <p:cNvSpPr>
            <a:spLocks noChangeShapeType="1"/>
          </p:cNvSpPr>
          <p:nvPr/>
        </p:nvSpPr>
        <p:spPr bwMode="auto">
          <a:xfrm flipV="1">
            <a:off x="1714000" y="3498239"/>
            <a:ext cx="0" cy="539750"/>
          </a:xfrm>
          <a:prstGeom prst="line">
            <a:avLst/>
          </a:prstGeom>
          <a:noFill/>
          <a:ln w="63500">
            <a:solidFill>
              <a:schemeClr val="tx1"/>
            </a:solidFill>
            <a:round/>
            <a:headEnd/>
            <a:tailEnd/>
          </a:ln>
          <a:effectLst/>
        </p:spPr>
        <p:txBody>
          <a:bodyPr lIns="90000" tIns="46800" rIns="90000" bIns="46800">
            <a:spAutoFit/>
          </a:bodyPr>
          <a:lstStyle/>
          <a:p>
            <a:endParaRPr lang="en-US"/>
          </a:p>
        </p:txBody>
      </p:sp>
      <p:sp>
        <p:nvSpPr>
          <p:cNvPr id="75" name="Oval 21"/>
          <p:cNvSpPr>
            <a:spLocks noChangeArrowheads="1"/>
          </p:cNvSpPr>
          <p:nvPr/>
        </p:nvSpPr>
        <p:spPr bwMode="auto">
          <a:xfrm>
            <a:off x="1533025" y="3210901"/>
            <a:ext cx="323850" cy="323850"/>
          </a:xfrm>
          <a:prstGeom prst="ellipse">
            <a:avLst/>
          </a:prstGeom>
          <a:gradFill rotWithShape="1">
            <a:gsLst>
              <a:gs pos="0">
                <a:srgbClr val="FF0000">
                  <a:gamma/>
                  <a:tint val="63529"/>
                  <a:invGamma/>
                  <a:alpha val="80000"/>
                </a:srgbClr>
              </a:gs>
              <a:gs pos="100000">
                <a:srgbClr val="FF0000"/>
              </a:gs>
            </a:gsLst>
            <a:path path="shape">
              <a:fillToRect l="50000" t="50000" r="50000" b="50000"/>
            </a:path>
          </a:gradFill>
          <a:ln w="25400" algn="ctr">
            <a:noFill/>
            <a:round/>
            <a:headEnd/>
            <a:tailEnd/>
          </a:ln>
          <a:effectLst/>
        </p:spPr>
        <p:txBody>
          <a:bodyPr lIns="90000" tIns="46800" rIns="90000" bIns="46800" anchor="ctr">
            <a:spAutoFit/>
          </a:bodyPr>
          <a:lstStyle/>
          <a:p>
            <a:endParaRPr lang="en-US"/>
          </a:p>
        </p:txBody>
      </p:sp>
      <p:sp>
        <p:nvSpPr>
          <p:cNvPr id="76" name="Oval 22"/>
          <p:cNvSpPr>
            <a:spLocks noChangeArrowheads="1"/>
          </p:cNvSpPr>
          <p:nvPr/>
        </p:nvSpPr>
        <p:spPr bwMode="auto">
          <a:xfrm>
            <a:off x="2325187" y="3137876"/>
            <a:ext cx="323850" cy="323850"/>
          </a:xfrm>
          <a:prstGeom prst="ellipse">
            <a:avLst/>
          </a:prstGeom>
          <a:gradFill rotWithShape="1">
            <a:gsLst>
              <a:gs pos="0">
                <a:srgbClr val="FF0000">
                  <a:gamma/>
                  <a:tint val="63529"/>
                  <a:invGamma/>
                  <a:alpha val="80000"/>
                </a:srgbClr>
              </a:gs>
              <a:gs pos="100000">
                <a:srgbClr val="FF0000"/>
              </a:gs>
            </a:gsLst>
            <a:path path="shape">
              <a:fillToRect l="50000" t="50000" r="50000" b="50000"/>
            </a:path>
          </a:gradFill>
          <a:ln w="25400" algn="ctr">
            <a:noFill/>
            <a:round/>
            <a:headEnd/>
            <a:tailEnd/>
          </a:ln>
          <a:effectLst/>
        </p:spPr>
        <p:txBody>
          <a:bodyPr lIns="90000" tIns="46800" rIns="90000" bIns="46800" anchor="ctr">
            <a:spAutoFit/>
          </a:bodyPr>
          <a:lstStyle/>
          <a:p>
            <a:endParaRPr lang="en-US"/>
          </a:p>
        </p:txBody>
      </p:sp>
      <p:sp>
        <p:nvSpPr>
          <p:cNvPr id="77" name="Oval 23"/>
          <p:cNvSpPr>
            <a:spLocks noChangeArrowheads="1"/>
          </p:cNvSpPr>
          <p:nvPr/>
        </p:nvSpPr>
        <p:spPr bwMode="auto">
          <a:xfrm>
            <a:off x="1533025" y="4003064"/>
            <a:ext cx="323850" cy="323850"/>
          </a:xfrm>
          <a:prstGeom prst="ellipse">
            <a:avLst/>
          </a:prstGeom>
          <a:gradFill rotWithShape="1">
            <a:gsLst>
              <a:gs pos="0">
                <a:schemeClr val="accent2">
                  <a:gamma/>
                  <a:tint val="63529"/>
                  <a:invGamma/>
                  <a:alpha val="80000"/>
                </a:schemeClr>
              </a:gs>
              <a:gs pos="100000">
                <a:schemeClr val="accent2"/>
              </a:gs>
            </a:gsLst>
            <a:path path="shape">
              <a:fillToRect l="50000" t="50000" r="50000" b="50000"/>
            </a:path>
          </a:gradFill>
          <a:ln w="25400" algn="ctr">
            <a:noFill/>
            <a:round/>
            <a:headEnd/>
            <a:tailEnd/>
          </a:ln>
          <a:effectLst/>
        </p:spPr>
        <p:txBody>
          <a:bodyPr lIns="90000" tIns="46800" rIns="90000" bIns="46800" anchor="ctr">
            <a:spAutoFit/>
          </a:bodyPr>
          <a:lstStyle/>
          <a:p>
            <a:endParaRPr lang="en-US"/>
          </a:p>
        </p:txBody>
      </p:sp>
      <p:sp>
        <p:nvSpPr>
          <p:cNvPr id="78" name="Oval 24"/>
          <p:cNvSpPr>
            <a:spLocks noChangeArrowheads="1"/>
          </p:cNvSpPr>
          <p:nvPr/>
        </p:nvSpPr>
        <p:spPr bwMode="auto">
          <a:xfrm>
            <a:off x="2614112" y="4037989"/>
            <a:ext cx="323850" cy="323850"/>
          </a:xfrm>
          <a:prstGeom prst="ellipse">
            <a:avLst/>
          </a:prstGeom>
          <a:gradFill rotWithShape="1">
            <a:gsLst>
              <a:gs pos="0">
                <a:schemeClr val="tx1">
                  <a:gamma/>
                  <a:tint val="63529"/>
                  <a:invGamma/>
                  <a:alpha val="80000"/>
                </a:schemeClr>
              </a:gs>
              <a:gs pos="100000">
                <a:schemeClr val="tx1"/>
              </a:gs>
            </a:gsLst>
            <a:path path="shape">
              <a:fillToRect l="50000" t="50000" r="50000" b="50000"/>
            </a:path>
          </a:gradFill>
          <a:ln w="25400" algn="ctr">
            <a:noFill/>
            <a:round/>
            <a:headEnd/>
            <a:tailEnd/>
          </a:ln>
          <a:effectLst/>
        </p:spPr>
        <p:txBody>
          <a:bodyPr lIns="90000" tIns="46800" rIns="90000" bIns="46800" anchor="ctr">
            <a:spAutoFit/>
          </a:bodyPr>
          <a:lstStyle/>
          <a:p>
            <a:endParaRPr lang="en-US"/>
          </a:p>
        </p:txBody>
      </p:sp>
      <p:sp>
        <p:nvSpPr>
          <p:cNvPr id="79" name="Oval 25"/>
          <p:cNvSpPr>
            <a:spLocks noChangeArrowheads="1"/>
          </p:cNvSpPr>
          <p:nvPr/>
        </p:nvSpPr>
        <p:spPr bwMode="auto">
          <a:xfrm>
            <a:off x="3369762" y="3390289"/>
            <a:ext cx="323850" cy="323850"/>
          </a:xfrm>
          <a:prstGeom prst="ellipse">
            <a:avLst/>
          </a:prstGeom>
          <a:gradFill rotWithShape="1">
            <a:gsLst>
              <a:gs pos="0">
                <a:schemeClr val="tx1">
                  <a:gamma/>
                  <a:tint val="63529"/>
                  <a:invGamma/>
                  <a:alpha val="80000"/>
                </a:schemeClr>
              </a:gs>
              <a:gs pos="100000">
                <a:schemeClr val="tx1"/>
              </a:gs>
            </a:gsLst>
            <a:path path="shape">
              <a:fillToRect l="50000" t="50000" r="50000" b="50000"/>
            </a:path>
          </a:gradFill>
          <a:ln w="25400" algn="ctr">
            <a:noFill/>
            <a:round/>
            <a:headEnd/>
            <a:tailEnd/>
          </a:ln>
          <a:effectLst/>
        </p:spPr>
        <p:txBody>
          <a:bodyPr lIns="90000" tIns="46800" rIns="90000" bIns="46800" anchor="ctr">
            <a:spAutoFit/>
          </a:bodyPr>
          <a:lstStyle/>
          <a:p>
            <a:endParaRPr lang="en-US"/>
          </a:p>
        </p:txBody>
      </p:sp>
      <p:sp>
        <p:nvSpPr>
          <p:cNvPr id="80" name="Oval 26"/>
          <p:cNvSpPr>
            <a:spLocks noChangeArrowheads="1"/>
          </p:cNvSpPr>
          <p:nvPr/>
        </p:nvSpPr>
        <p:spPr bwMode="auto">
          <a:xfrm>
            <a:off x="3009400" y="2671151"/>
            <a:ext cx="323850" cy="323850"/>
          </a:xfrm>
          <a:prstGeom prst="ellipse">
            <a:avLst/>
          </a:prstGeom>
          <a:gradFill rotWithShape="1">
            <a:gsLst>
              <a:gs pos="0">
                <a:schemeClr val="tx1">
                  <a:gamma/>
                  <a:tint val="63529"/>
                  <a:invGamma/>
                  <a:alpha val="80000"/>
                </a:schemeClr>
              </a:gs>
              <a:gs pos="100000">
                <a:schemeClr val="tx1"/>
              </a:gs>
            </a:gsLst>
            <a:path path="shape">
              <a:fillToRect l="50000" t="50000" r="50000" b="50000"/>
            </a:path>
          </a:gradFill>
          <a:ln w="25400" algn="ctr">
            <a:noFill/>
            <a:round/>
            <a:headEnd/>
            <a:tailEnd/>
          </a:ln>
          <a:effectLst/>
        </p:spPr>
        <p:txBody>
          <a:bodyPr lIns="90000" tIns="46800" rIns="90000" bIns="46800" anchor="ctr">
            <a:spAutoFit/>
          </a:bodyPr>
          <a:lstStyle/>
          <a:p>
            <a:endParaRPr lang="en-US"/>
          </a:p>
        </p:txBody>
      </p:sp>
      <p:sp>
        <p:nvSpPr>
          <p:cNvPr id="81" name="Oval 27"/>
          <p:cNvSpPr>
            <a:spLocks noChangeArrowheads="1"/>
          </p:cNvSpPr>
          <p:nvPr/>
        </p:nvSpPr>
        <p:spPr bwMode="auto">
          <a:xfrm>
            <a:off x="3369762" y="4398351"/>
            <a:ext cx="323850" cy="323850"/>
          </a:xfrm>
          <a:prstGeom prst="ellipse">
            <a:avLst/>
          </a:prstGeom>
          <a:gradFill rotWithShape="1">
            <a:gsLst>
              <a:gs pos="0">
                <a:schemeClr val="tx1">
                  <a:gamma/>
                  <a:tint val="63529"/>
                  <a:invGamma/>
                  <a:alpha val="80000"/>
                </a:schemeClr>
              </a:gs>
              <a:gs pos="100000">
                <a:schemeClr val="tx1"/>
              </a:gs>
            </a:gsLst>
            <a:path path="shape">
              <a:fillToRect l="50000" t="50000" r="50000" b="50000"/>
            </a:path>
          </a:gradFill>
          <a:ln w="25400" algn="ctr">
            <a:noFill/>
            <a:round/>
            <a:headEnd/>
            <a:tailEnd/>
          </a:ln>
          <a:effectLst/>
        </p:spPr>
        <p:txBody>
          <a:bodyPr lIns="90000" tIns="46800" rIns="90000" bIns="46800" anchor="ctr">
            <a:spAutoFit/>
          </a:bodyPr>
          <a:lstStyle/>
          <a:p>
            <a:endParaRPr lang="en-US"/>
          </a:p>
        </p:txBody>
      </p:sp>
      <p:sp>
        <p:nvSpPr>
          <p:cNvPr id="82" name="Oval 28"/>
          <p:cNvSpPr>
            <a:spLocks noChangeArrowheads="1"/>
          </p:cNvSpPr>
          <p:nvPr/>
        </p:nvSpPr>
        <p:spPr bwMode="auto">
          <a:xfrm>
            <a:off x="4017462" y="2887051"/>
            <a:ext cx="323850" cy="323850"/>
          </a:xfrm>
          <a:prstGeom prst="ellipse">
            <a:avLst/>
          </a:prstGeom>
          <a:gradFill rotWithShape="1">
            <a:gsLst>
              <a:gs pos="0">
                <a:schemeClr val="accent2">
                  <a:gamma/>
                  <a:tint val="63529"/>
                  <a:invGamma/>
                  <a:alpha val="80000"/>
                </a:schemeClr>
              </a:gs>
              <a:gs pos="100000">
                <a:schemeClr val="accent2"/>
              </a:gs>
            </a:gsLst>
            <a:path path="shape">
              <a:fillToRect l="50000" t="50000" r="50000" b="50000"/>
            </a:path>
          </a:gradFill>
          <a:ln w="25400" algn="ctr">
            <a:noFill/>
            <a:round/>
            <a:headEnd/>
            <a:tailEnd/>
          </a:ln>
          <a:effectLst/>
        </p:spPr>
        <p:txBody>
          <a:bodyPr lIns="90000" tIns="46800" rIns="90000" bIns="46800" anchor="ctr">
            <a:spAutoFit/>
          </a:bodyPr>
          <a:lstStyle/>
          <a:p>
            <a:endParaRPr lang="en-US"/>
          </a:p>
        </p:txBody>
      </p:sp>
      <p:pic>
        <p:nvPicPr>
          <p:cNvPr id="83" name="Picture 37" descr="j0234131"/>
          <p:cNvPicPr>
            <a:picLocks noChangeAspect="1" noChangeArrowheads="1"/>
          </p:cNvPicPr>
          <p:nvPr/>
        </p:nvPicPr>
        <p:blipFill>
          <a:blip r:embed="rId3" cstate="print"/>
          <a:srcRect/>
          <a:stretch>
            <a:fillRect/>
          </a:stretch>
        </p:blipFill>
        <p:spPr bwMode="auto">
          <a:xfrm>
            <a:off x="2506162" y="4218964"/>
            <a:ext cx="320675" cy="341312"/>
          </a:xfrm>
          <a:prstGeom prst="rect">
            <a:avLst/>
          </a:prstGeom>
          <a:noFill/>
        </p:spPr>
      </p:pic>
      <p:pic>
        <p:nvPicPr>
          <p:cNvPr id="84" name="Picture 38" descr="j0234131"/>
          <p:cNvPicPr>
            <a:picLocks noChangeAspect="1" noChangeArrowheads="1"/>
          </p:cNvPicPr>
          <p:nvPr/>
        </p:nvPicPr>
        <p:blipFill>
          <a:blip r:embed="rId4" cstate="print"/>
          <a:srcRect/>
          <a:stretch>
            <a:fillRect/>
          </a:stretch>
        </p:blipFill>
        <p:spPr bwMode="auto">
          <a:xfrm>
            <a:off x="3190375" y="2437789"/>
            <a:ext cx="320675" cy="341312"/>
          </a:xfrm>
          <a:prstGeom prst="rect">
            <a:avLst/>
          </a:prstGeom>
          <a:noFill/>
        </p:spPr>
      </p:pic>
      <p:pic>
        <p:nvPicPr>
          <p:cNvPr id="85" name="Picture 39" descr="j0234131"/>
          <p:cNvPicPr>
            <a:picLocks noChangeAspect="1" noChangeArrowheads="1"/>
          </p:cNvPicPr>
          <p:nvPr/>
        </p:nvPicPr>
        <p:blipFill>
          <a:blip r:embed="rId5" cstate="print"/>
          <a:srcRect/>
          <a:stretch>
            <a:fillRect/>
          </a:stretch>
        </p:blipFill>
        <p:spPr bwMode="auto">
          <a:xfrm>
            <a:off x="4233362" y="2706076"/>
            <a:ext cx="320675" cy="341313"/>
          </a:xfrm>
          <a:prstGeom prst="rect">
            <a:avLst/>
          </a:prstGeom>
          <a:noFill/>
        </p:spPr>
      </p:pic>
      <p:pic>
        <p:nvPicPr>
          <p:cNvPr id="86" name="Picture 40" descr="j0234131"/>
          <p:cNvPicPr>
            <a:picLocks noChangeAspect="1" noChangeArrowheads="1"/>
          </p:cNvPicPr>
          <p:nvPr/>
        </p:nvPicPr>
        <p:blipFill>
          <a:blip r:embed="rId6" cstate="print"/>
          <a:srcRect/>
          <a:stretch>
            <a:fillRect/>
          </a:stretch>
        </p:blipFill>
        <p:spPr bwMode="auto">
          <a:xfrm>
            <a:off x="1317125" y="3029926"/>
            <a:ext cx="320675" cy="341313"/>
          </a:xfrm>
          <a:prstGeom prst="rect">
            <a:avLst/>
          </a:prstGeom>
          <a:noFill/>
        </p:spPr>
      </p:pic>
      <p:pic>
        <p:nvPicPr>
          <p:cNvPr id="87" name="Picture 41" descr="j0234131"/>
          <p:cNvPicPr>
            <a:picLocks noChangeAspect="1" noChangeArrowheads="1"/>
          </p:cNvPicPr>
          <p:nvPr/>
        </p:nvPicPr>
        <p:blipFill>
          <a:blip r:embed="rId7" cstate="print"/>
          <a:srcRect/>
          <a:stretch>
            <a:fillRect/>
          </a:stretch>
        </p:blipFill>
        <p:spPr bwMode="auto">
          <a:xfrm>
            <a:off x="2145800" y="2958489"/>
            <a:ext cx="320675" cy="341312"/>
          </a:xfrm>
          <a:prstGeom prst="rect">
            <a:avLst/>
          </a:prstGeom>
          <a:noFill/>
        </p:spPr>
      </p:pic>
      <p:pic>
        <p:nvPicPr>
          <p:cNvPr id="88" name="Picture 42" descr="j0234131"/>
          <p:cNvPicPr>
            <a:picLocks noChangeAspect="1" noChangeArrowheads="1"/>
          </p:cNvPicPr>
          <p:nvPr/>
        </p:nvPicPr>
        <p:blipFill>
          <a:blip r:embed="rId8" cstate="print"/>
          <a:srcRect/>
          <a:stretch>
            <a:fillRect/>
          </a:stretch>
        </p:blipFill>
        <p:spPr bwMode="auto">
          <a:xfrm>
            <a:off x="3298325" y="3569676"/>
            <a:ext cx="320675" cy="341313"/>
          </a:xfrm>
          <a:prstGeom prst="rect">
            <a:avLst/>
          </a:prstGeom>
          <a:noFill/>
        </p:spPr>
      </p:pic>
      <p:pic>
        <p:nvPicPr>
          <p:cNvPr id="89" name="Picture 43" descr="j0234131"/>
          <p:cNvPicPr>
            <a:picLocks noChangeAspect="1" noChangeArrowheads="1"/>
          </p:cNvPicPr>
          <p:nvPr/>
        </p:nvPicPr>
        <p:blipFill>
          <a:blip r:embed="rId9" cstate="print"/>
          <a:srcRect/>
          <a:stretch>
            <a:fillRect/>
          </a:stretch>
        </p:blipFill>
        <p:spPr bwMode="auto">
          <a:xfrm>
            <a:off x="3585662" y="4469789"/>
            <a:ext cx="320675" cy="341312"/>
          </a:xfrm>
          <a:prstGeom prst="rect">
            <a:avLst/>
          </a:prstGeom>
          <a:noFill/>
        </p:spPr>
      </p:pic>
      <p:pic>
        <p:nvPicPr>
          <p:cNvPr id="90" name="Picture 44" descr="j0234131"/>
          <p:cNvPicPr>
            <a:picLocks noChangeAspect="1" noChangeArrowheads="1"/>
          </p:cNvPicPr>
          <p:nvPr/>
        </p:nvPicPr>
        <p:blipFill>
          <a:blip r:embed="rId10" cstate="print"/>
          <a:srcRect/>
          <a:stretch>
            <a:fillRect/>
          </a:stretch>
        </p:blipFill>
        <p:spPr bwMode="auto">
          <a:xfrm>
            <a:off x="1282200" y="3822089"/>
            <a:ext cx="320675" cy="341312"/>
          </a:xfrm>
          <a:prstGeom prst="rect">
            <a:avLst/>
          </a:prstGeom>
          <a:noFill/>
        </p:spPr>
      </p:pic>
      <p:sp>
        <p:nvSpPr>
          <p:cNvPr id="32" name="Title 31"/>
          <p:cNvSpPr>
            <a:spLocks noGrp="1"/>
          </p:cNvSpPr>
          <p:nvPr>
            <p:ph type="title"/>
          </p:nvPr>
        </p:nvSpPr>
        <p:spPr/>
        <p:txBody>
          <a:bodyPr/>
          <a:lstStyle/>
          <a:p>
            <a:r>
              <a:rPr lang="de-CH" dirty="0" err="1" smtClean="0"/>
              <a:t>Clock</a:t>
            </a:r>
            <a:r>
              <a:rPr lang="de-CH" dirty="0" smtClean="0"/>
              <a:t> </a:t>
            </a:r>
            <a:r>
              <a:rPr lang="de-CH" dirty="0" err="1" smtClean="0"/>
              <a:t>Synchronization</a:t>
            </a:r>
            <a:r>
              <a:rPr lang="de-CH" dirty="0" smtClean="0"/>
              <a:t> in </a:t>
            </a:r>
            <a:r>
              <a:rPr lang="de-CH" dirty="0" err="1" smtClean="0"/>
              <a:t>Theory</a:t>
            </a:r>
            <a:r>
              <a:rPr lang="de-CH" dirty="0" smtClean="0"/>
              <a:t>?</a:t>
            </a:r>
            <a:endParaRPr lang="en-US" dirty="0"/>
          </a:p>
        </p:txBody>
      </p:sp>
      <p:sp>
        <p:nvSpPr>
          <p:cNvPr id="33" name="Content Placeholder 32"/>
          <p:cNvSpPr>
            <a:spLocks noGrp="1"/>
          </p:cNvSpPr>
          <p:nvPr>
            <p:ph idx="1"/>
          </p:nvPr>
        </p:nvSpPr>
        <p:spPr/>
        <p:txBody>
          <a:bodyPr/>
          <a:lstStyle/>
          <a:p>
            <a:endParaRPr 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Text Box 1"/>
          <p:cNvSpPr txBox="1">
            <a:spLocks noChangeArrowheads="1"/>
          </p:cNvSpPr>
          <p:nvPr/>
        </p:nvSpPr>
        <p:spPr bwMode="auto">
          <a:xfrm>
            <a:off x="438150" y="806450"/>
            <a:ext cx="8207375" cy="5337175"/>
          </a:xfrm>
          <a:prstGeom prst="rect">
            <a:avLst/>
          </a:prstGeom>
          <a:noFill/>
          <a:ln w="9525">
            <a:noFill/>
            <a:round/>
            <a:headEnd/>
            <a:tailEnd/>
          </a:ln>
        </p:spPr>
        <p:txBody>
          <a:bodyPr/>
          <a:lstStyle/>
          <a:p>
            <a:pPr marL="341313" indent="-341313" algn="l">
              <a:spcBef>
                <a:spcPts val="500"/>
              </a:spcBef>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2000" dirty="0">
              <a:solidFill>
                <a:srgbClr val="000000"/>
              </a:solidFill>
              <a:latin typeface="Calibri" pitchFamily="34" charset="0"/>
            </a:endParaRP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n-GB" sz="2000" dirty="0" smtClean="0">
                <a:solidFill>
                  <a:srgbClr val="000000"/>
                </a:solidFill>
                <a:latin typeface="Calibri" pitchFamily="34" charset="0"/>
              </a:rPr>
              <a:t>Time (logical clocks) should </a:t>
            </a:r>
            <a:r>
              <a:rPr lang="en-GB" sz="2000" dirty="0">
                <a:solidFill>
                  <a:srgbClr val="FF0000"/>
                </a:solidFill>
                <a:latin typeface="Calibri" pitchFamily="34" charset="0"/>
              </a:rPr>
              <a:t>not</a:t>
            </a:r>
            <a:r>
              <a:rPr lang="en-GB" sz="2000" dirty="0">
                <a:solidFill>
                  <a:srgbClr val="000000"/>
                </a:solidFill>
                <a:latin typeface="Calibri" pitchFamily="34" charset="0"/>
              </a:rPr>
              <a:t> be allowed </a:t>
            </a:r>
            <a:r>
              <a:rPr lang="en-GB" sz="2000" dirty="0" smtClean="0">
                <a:solidFill>
                  <a:srgbClr val="000000"/>
                </a:solidFill>
                <a:latin typeface="Calibri" pitchFamily="34" charset="0"/>
              </a:rPr>
              <a:t>to </a:t>
            </a:r>
            <a:r>
              <a:rPr lang="en-GB" sz="2000" dirty="0" smtClean="0">
                <a:solidFill>
                  <a:srgbClr val="FF0000"/>
                </a:solidFill>
                <a:latin typeface="Calibri" pitchFamily="34" charset="0"/>
              </a:rPr>
              <a:t>stand still </a:t>
            </a:r>
            <a:r>
              <a:rPr lang="en-GB" sz="2000" dirty="0" smtClean="0">
                <a:solidFill>
                  <a:srgbClr val="000000"/>
                </a:solidFill>
                <a:latin typeface="Calibri" pitchFamily="34" charset="0"/>
              </a:rPr>
              <a:t>or </a:t>
            </a:r>
            <a:r>
              <a:rPr lang="en-GB" sz="2000" dirty="0" smtClean="0">
                <a:solidFill>
                  <a:srgbClr val="FF0000"/>
                </a:solidFill>
                <a:latin typeface="Calibri" pitchFamily="34" charset="0"/>
              </a:rPr>
              <a:t>jump</a:t>
            </a: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2000" dirty="0" smtClean="0">
              <a:solidFill>
                <a:srgbClr val="FF0000"/>
              </a:solidFill>
              <a:latin typeface="Calibri" pitchFamily="34" charset="0"/>
            </a:endParaRP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2000" dirty="0" smtClean="0">
              <a:solidFill>
                <a:srgbClr val="FF0000"/>
              </a:solidFill>
              <a:latin typeface="Calibri" pitchFamily="34" charset="0"/>
            </a:endParaRP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2000" dirty="0" smtClean="0">
              <a:solidFill>
                <a:srgbClr val="FF0000"/>
              </a:solidFill>
              <a:latin typeface="Calibri" pitchFamily="34" charset="0"/>
            </a:endParaRP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2000" dirty="0" smtClean="0">
              <a:solidFill>
                <a:srgbClr val="FF0000"/>
              </a:solidFill>
              <a:latin typeface="Calibri" pitchFamily="34" charset="0"/>
            </a:endParaRP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2000" dirty="0" smtClean="0">
              <a:solidFill>
                <a:srgbClr val="FF0000"/>
              </a:solidFill>
              <a:latin typeface="Calibri" pitchFamily="34" charset="0"/>
            </a:endParaRP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2000" dirty="0" smtClean="0">
              <a:solidFill>
                <a:srgbClr val="FF0000"/>
              </a:solidFill>
              <a:latin typeface="Calibri" pitchFamily="34" charset="0"/>
            </a:endParaRPr>
          </a:p>
          <a:p>
            <a:pPr marL="457200" indent="-4572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n-GB" sz="2000" dirty="0" smtClean="0">
              <a:solidFill>
                <a:srgbClr val="FF0000"/>
              </a:solidFill>
              <a:latin typeface="Calibri" pitchFamily="34" charset="0"/>
            </a:endParaRPr>
          </a:p>
          <a:p>
            <a:pPr marL="284163" indent="-284163" algn="l">
              <a:spcBef>
                <a:spcPts val="500"/>
              </a:spcBef>
              <a:buClr>
                <a:schemeClr val="tx1"/>
              </a:buClr>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n-GB" sz="2000" dirty="0">
                <a:solidFill>
                  <a:srgbClr val="FF0000"/>
                </a:solidFill>
                <a:latin typeface="Calibri" pitchFamily="34" charset="0"/>
              </a:rPr>
              <a:t> </a:t>
            </a:r>
            <a:r>
              <a:rPr lang="en-GB" sz="2000" dirty="0" smtClean="0">
                <a:solidFill>
                  <a:srgbClr val="FF0000"/>
                </a:solidFill>
                <a:latin typeface="Calibri" pitchFamily="34" charset="0"/>
              </a:rPr>
              <a:t>   </a:t>
            </a:r>
            <a:r>
              <a:rPr lang="en-GB" sz="2000" dirty="0" smtClean="0">
                <a:solidFill>
                  <a:srgbClr val="000000"/>
                </a:solidFill>
                <a:latin typeface="Calibri" pitchFamily="34" charset="0"/>
              </a:rPr>
              <a:t>Let’s be more careful (and ambitious):</a:t>
            </a:r>
            <a:endParaRPr lang="en-GB" sz="1800" dirty="0">
              <a:solidFill>
                <a:srgbClr val="000000"/>
              </a:solidFill>
              <a:latin typeface="Calibri" pitchFamily="34" charset="0"/>
            </a:endParaRPr>
          </a:p>
          <a:p>
            <a:pPr marL="284163" indent="-284163"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n-GB" sz="2000" dirty="0" smtClean="0">
                <a:latin typeface="Calibri" pitchFamily="34" charset="0"/>
              </a:rPr>
              <a:t>    Logical clocks should </a:t>
            </a:r>
            <a:r>
              <a:rPr lang="en-GB" sz="2000" dirty="0" smtClean="0">
                <a:solidFill>
                  <a:srgbClr val="FF0000"/>
                </a:solidFill>
                <a:latin typeface="Calibri" pitchFamily="34" charset="0"/>
              </a:rPr>
              <a:t>always move forward</a:t>
            </a:r>
            <a:r>
              <a:rPr lang="en-GB" sz="2000" dirty="0" smtClean="0">
                <a:solidFill>
                  <a:srgbClr val="000000"/>
                </a:solidFill>
                <a:latin typeface="Calibri" pitchFamily="34" charset="0"/>
              </a:rPr>
              <a:t> </a:t>
            </a:r>
            <a:endParaRPr lang="en-GB" sz="2000" dirty="0">
              <a:solidFill>
                <a:srgbClr val="000000"/>
              </a:solidFill>
              <a:latin typeface="Calibri" pitchFamily="34" charset="0"/>
            </a:endParaRPr>
          </a:p>
          <a:p>
            <a:pPr marL="800100" lvl="1" indent="-3429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n-GB" sz="1800" dirty="0">
                <a:solidFill>
                  <a:srgbClr val="000000"/>
                </a:solidFill>
                <a:latin typeface="Calibri" pitchFamily="34" charset="0"/>
              </a:rPr>
              <a:t>Sometimes faster, sometimes slower is OK. </a:t>
            </a:r>
          </a:p>
          <a:p>
            <a:pPr marL="800100" lvl="1" indent="-3429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n-GB" sz="1800" dirty="0">
                <a:solidFill>
                  <a:srgbClr val="000000"/>
                </a:solidFill>
                <a:latin typeface="Calibri" pitchFamily="34" charset="0"/>
              </a:rPr>
              <a:t>But there should be a minimum and </a:t>
            </a:r>
            <a:r>
              <a:rPr lang="en-GB" sz="1800" dirty="0" smtClean="0">
                <a:solidFill>
                  <a:srgbClr val="000000"/>
                </a:solidFill>
                <a:latin typeface="Calibri" pitchFamily="34" charset="0"/>
              </a:rPr>
              <a:t>a </a:t>
            </a:r>
            <a:r>
              <a:rPr lang="en-GB" sz="1800" dirty="0">
                <a:solidFill>
                  <a:srgbClr val="000000"/>
                </a:solidFill>
                <a:latin typeface="Calibri" pitchFamily="34" charset="0"/>
              </a:rPr>
              <a:t>maximum speed</a:t>
            </a:r>
            <a:r>
              <a:rPr lang="en-GB" sz="1800" dirty="0" smtClean="0">
                <a:solidFill>
                  <a:srgbClr val="000000"/>
                </a:solidFill>
                <a:latin typeface="Calibri" pitchFamily="34" charset="0"/>
              </a:rPr>
              <a:t>.</a:t>
            </a:r>
          </a:p>
          <a:p>
            <a:pPr marL="800100" lvl="1" indent="-342900" algn="l">
              <a:spcBef>
                <a:spcPts val="500"/>
              </a:spcBef>
              <a:buFont typeface="Arial"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n-GB" sz="1800" dirty="0" smtClean="0">
                <a:solidFill>
                  <a:srgbClr val="FF0000"/>
                </a:solidFill>
                <a:latin typeface="Calibri" pitchFamily="34" charset="0"/>
              </a:rPr>
              <a:t>As close to correct time as possible!</a:t>
            </a:r>
            <a:endParaRPr lang="en-GB" sz="1800" dirty="0">
              <a:solidFill>
                <a:srgbClr val="FF0000"/>
              </a:solidFill>
              <a:latin typeface="Calibri" pitchFamily="34" charset="0"/>
            </a:endParaRPr>
          </a:p>
        </p:txBody>
      </p:sp>
      <p:sp>
        <p:nvSpPr>
          <p:cNvPr id="33795" name="Text Box 2"/>
          <p:cNvSpPr txBox="1">
            <a:spLocks noChangeArrowheads="1"/>
          </p:cNvSpPr>
          <p:nvPr/>
        </p:nvSpPr>
        <p:spPr bwMode="auto">
          <a:xfrm>
            <a:off x="457200" y="201613"/>
            <a:ext cx="8229600" cy="490537"/>
          </a:xfrm>
          <a:prstGeom prst="rect">
            <a:avLst/>
          </a:prstGeom>
          <a:noFill/>
          <a:ln w="9525">
            <a:noFill/>
            <a:round/>
            <a:headEnd/>
            <a:tailEnd/>
          </a:ln>
        </p:spPr>
        <p:txBody>
          <a:bodyPr anchor="ctr"/>
          <a:lstStyle/>
          <a:p>
            <a:pPr algn="l">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dirty="0" smtClean="0">
                <a:solidFill>
                  <a:srgbClr val="000000"/>
                </a:solidFill>
                <a:latin typeface="Calibri" pitchFamily="34" charset="0"/>
              </a:rPr>
              <a:t>Time Must Behave!</a:t>
            </a:r>
            <a:endParaRPr lang="en-GB" dirty="0">
              <a:solidFill>
                <a:srgbClr val="000000"/>
              </a:solidFill>
              <a:latin typeface="Calibri" pitchFamily="34" charset="0"/>
            </a:endParaRPr>
          </a:p>
        </p:txBody>
      </p:sp>
      <p:pic>
        <p:nvPicPr>
          <p:cNvPr id="7" name="Picture 6" descr="Neo"/>
          <p:cNvPicPr>
            <a:picLocks noChangeAspect="1" noChangeArrowheads="1"/>
          </p:cNvPicPr>
          <p:nvPr/>
        </p:nvPicPr>
        <p:blipFill>
          <a:blip r:embed="rId3" cstate="print"/>
          <a:srcRect/>
          <a:stretch>
            <a:fillRect/>
          </a:stretch>
        </p:blipFill>
        <p:spPr bwMode="auto">
          <a:xfrm>
            <a:off x="1050397" y="1767519"/>
            <a:ext cx="3453870" cy="2086245"/>
          </a:xfrm>
          <a:prstGeom prst="rect">
            <a:avLst/>
          </a:prstGeom>
          <a:noFill/>
        </p:spPr>
      </p:pic>
      <p:pic>
        <p:nvPicPr>
          <p:cNvPr id="9" name="Picture 7" descr="Delorean"/>
          <p:cNvPicPr>
            <a:picLocks noChangeAspect="1" noChangeArrowheads="1"/>
          </p:cNvPicPr>
          <p:nvPr/>
        </p:nvPicPr>
        <p:blipFill>
          <a:blip r:embed="rId4" cstate="print"/>
          <a:srcRect/>
          <a:stretch>
            <a:fillRect/>
          </a:stretch>
        </p:blipFill>
        <p:spPr bwMode="auto">
          <a:xfrm>
            <a:off x="4640263" y="1760110"/>
            <a:ext cx="3199870" cy="2084302"/>
          </a:xfrm>
          <a:prstGeom prst="rect">
            <a:avLst/>
          </a:prstGeom>
          <a:noFill/>
        </p:spPr>
      </p:pic>
      <p:pic>
        <p:nvPicPr>
          <p:cNvPr id="1073154" name="Picture 2" descr="I:\Documents and Settings\Roger Wattenhofer\Local Settings\Temporary Internet Files\Content.IE5\LP8KT459\MCj04325380000[1].png"/>
          <p:cNvPicPr>
            <a:picLocks noChangeAspect="1" noChangeArrowheads="1"/>
          </p:cNvPicPr>
          <p:nvPr/>
        </p:nvPicPr>
        <p:blipFill>
          <a:blip r:embed="rId5" cstate="print"/>
          <a:srcRect/>
          <a:stretch>
            <a:fillRect/>
          </a:stretch>
        </p:blipFill>
        <p:spPr bwMode="auto">
          <a:xfrm>
            <a:off x="1896828" y="2048460"/>
            <a:ext cx="1069011" cy="1053518"/>
          </a:xfrm>
          <a:prstGeom prst="rect">
            <a:avLst/>
          </a:prstGeom>
          <a:noFill/>
        </p:spPr>
      </p:pic>
      <p:pic>
        <p:nvPicPr>
          <p:cNvPr id="8" name="Picture 2" descr="I:\Documents and Settings\Roger Wattenhofer\Local Settings\Temporary Internet Files\Content.IE5\LP8KT459\MCj04325380000[1].png"/>
          <p:cNvPicPr>
            <a:picLocks noChangeAspect="1" noChangeArrowheads="1"/>
          </p:cNvPicPr>
          <p:nvPr/>
        </p:nvPicPr>
        <p:blipFill>
          <a:blip r:embed="rId5" cstate="print"/>
          <a:srcRect/>
          <a:stretch>
            <a:fillRect/>
          </a:stretch>
        </p:blipFill>
        <p:spPr bwMode="auto">
          <a:xfrm>
            <a:off x="6199288" y="2243064"/>
            <a:ext cx="1069011" cy="1053518"/>
          </a:xfrm>
          <a:prstGeom prst="rect">
            <a:avLst/>
          </a:prstGeom>
          <a:noFill/>
        </p:spPr>
      </p:pic>
      <p:sp>
        <p:nvSpPr>
          <p:cNvPr id="10" name="Title 9"/>
          <p:cNvSpPr>
            <a:spLocks noGrp="1"/>
          </p:cNvSpPr>
          <p:nvPr>
            <p:ph type="title"/>
          </p:nvPr>
        </p:nvSpPr>
        <p:spPr/>
        <p:txBody>
          <a:bodyPr/>
          <a:lstStyle/>
          <a:p>
            <a:r>
              <a:rPr lang="de-CH" dirty="0" smtClean="0"/>
              <a:t>Time </a:t>
            </a:r>
            <a:r>
              <a:rPr lang="de-CH" dirty="0" err="1" smtClean="0"/>
              <a:t>Must</a:t>
            </a:r>
            <a:r>
              <a:rPr lang="de-CH" dirty="0" smtClean="0"/>
              <a:t> </a:t>
            </a:r>
            <a:r>
              <a:rPr lang="de-CH" dirty="0" err="1" smtClean="0"/>
              <a:t>Behave</a:t>
            </a:r>
            <a:r>
              <a:rPr lang="de-CH" dirty="0" smtClean="0"/>
              <a:t>!</a:t>
            </a:r>
            <a:endParaRPr lang="en-US" dirty="0"/>
          </a:p>
        </p:txBody>
      </p:sp>
      <p:sp>
        <p:nvSpPr>
          <p:cNvPr id="11" name="Content Placeholder 10"/>
          <p:cNvSpPr>
            <a:spLocks noGrp="1"/>
          </p:cNvSpPr>
          <p:nvPr>
            <p:ph idx="1"/>
          </p:nvPr>
        </p:nvSpPr>
        <p:spPr/>
        <p:txBody>
          <a:bodyPr/>
          <a:lstStyle/>
          <a:p>
            <a:endParaRPr 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7315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51">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051">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051">
                                            <p:txEl>
                                              <p:pRg st="11" end="1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051">
                                            <p:txEl>
                                              <p:pRg st="12" end="1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051">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6561" name="Rectangle 1"/>
          <p:cNvSpPr>
            <a:spLocks noGrp="1" noChangeArrowheads="1"/>
          </p:cNvSpPr>
          <p:nvPr>
            <p:ph type="title"/>
          </p:nvPr>
        </p:nvSpPr>
        <p:spPr/>
        <p:txBody>
          <a:bodyPr/>
          <a:lstStyle/>
          <a:p>
            <a:pP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dirty="0" smtClean="0">
                <a:latin typeface="Calibri" pitchFamily="34" charset="0"/>
              </a:rPr>
              <a:t>Formal Model</a:t>
            </a:r>
          </a:p>
        </p:txBody>
      </p:sp>
      <p:sp>
        <p:nvSpPr>
          <p:cNvPr id="1069060" name="Rectangle 2"/>
          <p:cNvSpPr>
            <a:spLocks noGrp="1" noChangeArrowheads="1"/>
          </p:cNvSpPr>
          <p:nvPr>
            <p:ph idx="1"/>
          </p:nvPr>
        </p:nvSpPr>
        <p:spPr/>
        <p:txBody>
          <a:bodyPr/>
          <a:lstStyle/>
          <a:p>
            <a:pPr eaLnBrk="1" hangingPunct="1">
              <a:buFont typeface="Times New Roman" pitchFamily="18"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sz="1000" dirty="0" smtClean="0"/>
          </a:p>
          <a:p>
            <a:pPr eaLnBrk="1" hangingPunct="1">
              <a:buFont typeface="Times New Roman" pitchFamily="18"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dirty="0" smtClean="0"/>
              <a:t>Hardware clock </a:t>
            </a:r>
            <a:r>
              <a:rPr lang="en-GB" i="1" dirty="0" err="1" smtClean="0"/>
              <a:t>H</a:t>
            </a:r>
            <a:r>
              <a:rPr lang="en-GB" i="1" baseline="-25000" dirty="0" err="1" smtClean="0"/>
              <a:t>v</a:t>
            </a:r>
            <a:r>
              <a:rPr lang="en-GB" dirty="0" smtClean="0"/>
              <a:t>(</a:t>
            </a:r>
            <a:r>
              <a:rPr lang="en-GB" i="1" dirty="0" smtClean="0"/>
              <a:t>t</a:t>
            </a:r>
            <a:r>
              <a:rPr lang="en-GB" dirty="0" smtClean="0"/>
              <a:t>) = </a:t>
            </a:r>
            <a:r>
              <a:rPr lang="en-GB" dirty="0" smtClean="0">
                <a:latin typeface="cmsy10" pitchFamily="34" charset="0"/>
              </a:rPr>
              <a:t>s</a:t>
            </a:r>
            <a:r>
              <a:rPr lang="en-GB" baseline="-25000" dirty="0" smtClean="0"/>
              <a:t>[0,</a:t>
            </a:r>
            <a:r>
              <a:rPr lang="en-GB" i="1" baseline="-25000" dirty="0" smtClean="0"/>
              <a:t>t</a:t>
            </a:r>
            <a:r>
              <a:rPr lang="en-GB" baseline="-25000" dirty="0" smtClean="0"/>
              <a:t>] </a:t>
            </a:r>
            <a:r>
              <a:rPr lang="en-GB" i="1" dirty="0" err="1" smtClean="0"/>
              <a:t>h</a:t>
            </a:r>
            <a:r>
              <a:rPr lang="en-GB" i="1" baseline="-25000" dirty="0" err="1" smtClean="0"/>
              <a:t>v</a:t>
            </a:r>
            <a:r>
              <a:rPr lang="en-GB" dirty="0" smtClean="0"/>
              <a:t>(</a:t>
            </a:r>
            <a:r>
              <a:rPr lang="en-GB" dirty="0" smtClean="0">
                <a:latin typeface="cmmi10" pitchFamily="34" charset="0"/>
              </a:rPr>
              <a:t>¿</a:t>
            </a:r>
            <a:r>
              <a:rPr lang="en-GB" dirty="0" smtClean="0"/>
              <a:t>) d</a:t>
            </a:r>
            <a:r>
              <a:rPr lang="en-GB" dirty="0" smtClean="0">
                <a:latin typeface="cmmi10" pitchFamily="34" charset="0"/>
              </a:rPr>
              <a:t>¿</a:t>
            </a:r>
            <a:r>
              <a:rPr lang="en-GB" dirty="0" smtClean="0"/>
              <a:t> </a:t>
            </a:r>
            <a:br>
              <a:rPr lang="en-GB" dirty="0" smtClean="0"/>
            </a:br>
            <a:r>
              <a:rPr lang="en-GB" dirty="0" smtClean="0"/>
              <a:t>with clock rate </a:t>
            </a:r>
            <a:r>
              <a:rPr lang="en-GB" i="1" dirty="0" err="1" smtClean="0"/>
              <a:t>h</a:t>
            </a:r>
            <a:r>
              <a:rPr lang="en-GB" i="1" baseline="-25000" dirty="0" err="1" smtClean="0"/>
              <a:t>v</a:t>
            </a:r>
            <a:r>
              <a:rPr lang="en-GB" dirty="0" smtClean="0"/>
              <a:t>(</a:t>
            </a:r>
            <a:r>
              <a:rPr lang="en-GB" i="1" dirty="0" smtClean="0"/>
              <a:t>t</a:t>
            </a:r>
            <a:r>
              <a:rPr lang="en-GB" dirty="0" smtClean="0"/>
              <a:t>)</a:t>
            </a:r>
            <a:r>
              <a:rPr lang="de-CH" dirty="0" smtClean="0"/>
              <a:t> </a:t>
            </a:r>
            <a:r>
              <a:rPr lang="de-CH" b="1" dirty="0" smtClean="0">
                <a:latin typeface="cmsy10" pitchFamily="34" charset="0"/>
              </a:rPr>
              <a:t>2</a:t>
            </a:r>
            <a:r>
              <a:rPr lang="de-CH" dirty="0" smtClean="0"/>
              <a:t> [1-</a:t>
            </a:r>
            <a:r>
              <a:rPr lang="de-CH" dirty="0" smtClean="0">
                <a:latin typeface="cmmi10" pitchFamily="34" charset="0"/>
              </a:rPr>
              <a:t>²</a:t>
            </a:r>
            <a:r>
              <a:rPr lang="de-CH" dirty="0" smtClean="0"/>
              <a:t>,1+</a:t>
            </a:r>
            <a:r>
              <a:rPr lang="de-CH" dirty="0" smtClean="0">
                <a:latin typeface="cmmi10" pitchFamily="34" charset="0"/>
              </a:rPr>
              <a:t>²</a:t>
            </a:r>
            <a:r>
              <a:rPr lang="de-CH" dirty="0" smtClean="0"/>
              <a:t>]</a:t>
            </a:r>
            <a:endParaRPr lang="de-CH" sz="1200" dirty="0" smtClean="0"/>
          </a:p>
          <a:p>
            <a:pPr eaLnBrk="1" hangingPunct="1">
              <a:buFont typeface="Times New Roman" pitchFamily="18"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smtClean="0"/>
          </a:p>
          <a:p>
            <a:pPr eaLnBrk="1" hangingPunct="1">
              <a:buFont typeface="Times New Roman" pitchFamily="18"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dirty="0" smtClean="0"/>
              <a:t>Logical clock </a:t>
            </a:r>
            <a:r>
              <a:rPr lang="en-GB" i="1" dirty="0" err="1" smtClean="0"/>
              <a:t>L</a:t>
            </a:r>
            <a:r>
              <a:rPr lang="en-GB" i="1" baseline="-25000" dirty="0" err="1" smtClean="0"/>
              <a:t>v</a:t>
            </a:r>
            <a:r>
              <a:rPr lang="en-GB" dirty="0" smtClean="0"/>
              <a:t>(</a:t>
            </a:r>
            <a:r>
              <a:rPr lang="en-GB" dirty="0" smtClean="0">
                <a:cs typeface="Arial" charset="0"/>
              </a:rPr>
              <a:t>∙</a:t>
            </a:r>
            <a:r>
              <a:rPr lang="en-GB" dirty="0" smtClean="0"/>
              <a:t>) which increases </a:t>
            </a:r>
            <a:br>
              <a:rPr lang="en-GB" dirty="0" smtClean="0"/>
            </a:br>
            <a:r>
              <a:rPr lang="en-GB" dirty="0" smtClean="0"/>
              <a:t>at rate at least 1 and at most </a:t>
            </a:r>
            <a:r>
              <a:rPr lang="en-GB" b="1" dirty="0" smtClean="0">
                <a:latin typeface="cmmi10" pitchFamily="34" charset="0"/>
              </a:rPr>
              <a:t>¯</a:t>
            </a:r>
          </a:p>
          <a:p>
            <a:pPr eaLnBrk="1" hangingPunct="1">
              <a:buFont typeface="Times New Roman" pitchFamily="18"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smtClean="0"/>
          </a:p>
          <a:p>
            <a:pPr eaLnBrk="1" hangingPunct="1">
              <a:buFont typeface="Times New Roman" pitchFamily="18"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dirty="0" smtClean="0"/>
              <a:t>Message delays </a:t>
            </a:r>
            <a:r>
              <a:rPr lang="en-GB" b="1" dirty="0" smtClean="0">
                <a:latin typeface="cmsy10"/>
              </a:rPr>
              <a:t>2</a:t>
            </a:r>
            <a:r>
              <a:rPr lang="en-GB" dirty="0" smtClean="0"/>
              <a:t> [0,1]</a:t>
            </a:r>
          </a:p>
          <a:p>
            <a:pPr eaLnBrk="1" hangingPunct="1">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smtClean="0"/>
          </a:p>
          <a:p>
            <a:pPr eaLnBrk="1" hangingPunct="1">
              <a:buFont typeface="Times New Roman" pitchFamily="18"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dirty="0" smtClean="0"/>
              <a:t>Employ a synchronization algorithm </a:t>
            </a:r>
            <a:br>
              <a:rPr lang="en-GB" dirty="0" smtClean="0"/>
            </a:br>
            <a:r>
              <a:rPr lang="en-GB" dirty="0" smtClean="0"/>
              <a:t>to update the logical clock according </a:t>
            </a:r>
            <a:br>
              <a:rPr lang="en-GB" dirty="0" smtClean="0"/>
            </a:br>
            <a:r>
              <a:rPr lang="en-GB" dirty="0" smtClean="0"/>
              <a:t>to hardware clock and </a:t>
            </a:r>
            <a:br>
              <a:rPr lang="en-GB" dirty="0" smtClean="0"/>
            </a:br>
            <a:r>
              <a:rPr lang="en-GB" dirty="0" smtClean="0"/>
              <a:t>messages from  </a:t>
            </a:r>
            <a:br>
              <a:rPr lang="en-GB" dirty="0" smtClean="0"/>
            </a:br>
            <a:r>
              <a:rPr lang="en-US" dirty="0" smtClean="0"/>
              <a:t>neighbors</a:t>
            </a:r>
          </a:p>
          <a:p>
            <a:pPr lvl="1" eaLnBrk="1" hangingPunct="1">
              <a:buFont typeface="Times New Roman" pitchFamily="18" charset="0"/>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smtClean="0"/>
          </a:p>
          <a:p>
            <a:pPr eaLnBrk="1" hangingPunct="1">
              <a:buFont typeface="Times New Roman" pitchFamily="18" charset="0"/>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sz="1800" dirty="0" smtClean="0"/>
          </a:p>
        </p:txBody>
      </p:sp>
      <p:sp>
        <p:nvSpPr>
          <p:cNvPr id="11" name="Abgerundete rechteckige Legende 7"/>
          <p:cNvSpPr>
            <a:spLocks noChangeArrowheads="1"/>
          </p:cNvSpPr>
          <p:nvPr/>
        </p:nvSpPr>
        <p:spPr bwMode="auto">
          <a:xfrm>
            <a:off x="4846748" y="1105507"/>
            <a:ext cx="3835858" cy="691488"/>
          </a:xfrm>
          <a:prstGeom prst="wedgeRoundRectCallout">
            <a:avLst>
              <a:gd name="adj1" fmla="val -59595"/>
              <a:gd name="adj2" fmla="val 8350"/>
              <a:gd name="adj3" fmla="val 16667"/>
            </a:avLst>
          </a:prstGeom>
          <a:solidFill>
            <a:schemeClr val="accent1"/>
          </a:solidFill>
          <a:ln w="9525" algn="ctr">
            <a:noFill/>
            <a:round/>
            <a:headEnd/>
            <a:tailEnd/>
          </a:ln>
        </p:spPr>
        <p:txBody>
          <a:bodyPr lIns="82945" tIns="41473" rIns="82945" bIns="41473"/>
          <a:lstStyle/>
          <a:p>
            <a:pPr algn="l" defTabSz="406400"/>
            <a:r>
              <a:rPr lang="en-GB" sz="1800" dirty="0" smtClean="0">
                <a:solidFill>
                  <a:srgbClr val="000000"/>
                </a:solidFill>
              </a:rPr>
              <a:t>Clock drift </a:t>
            </a:r>
            <a:r>
              <a:rPr lang="en-GB" sz="1800" dirty="0" smtClean="0">
                <a:latin typeface="cmmi10" pitchFamily="34" charset="0"/>
              </a:rPr>
              <a:t>²</a:t>
            </a:r>
            <a:r>
              <a:rPr lang="en-GB" sz="1800" dirty="0" smtClean="0"/>
              <a:t> is typically small</a:t>
            </a:r>
            <a:r>
              <a:rPr lang="en-GB" sz="1800" dirty="0" smtClean="0">
                <a:solidFill>
                  <a:srgbClr val="000000"/>
                </a:solidFill>
              </a:rPr>
              <a:t>, e.g. </a:t>
            </a:r>
            <a:br>
              <a:rPr lang="en-GB" sz="1800" dirty="0" smtClean="0">
                <a:solidFill>
                  <a:srgbClr val="000000"/>
                </a:solidFill>
              </a:rPr>
            </a:br>
            <a:r>
              <a:rPr lang="en-GB" sz="1800" dirty="0" smtClean="0">
                <a:solidFill>
                  <a:srgbClr val="000000"/>
                </a:solidFill>
                <a:latin typeface="cmmi10" pitchFamily="34" charset="0"/>
              </a:rPr>
              <a:t>² </a:t>
            </a:r>
            <a:r>
              <a:rPr lang="en-GB" sz="1800" dirty="0" smtClean="0">
                <a:solidFill>
                  <a:srgbClr val="000000"/>
                </a:solidFill>
                <a:latin typeface="cmsy10"/>
              </a:rPr>
              <a:t>¼</a:t>
            </a:r>
            <a:r>
              <a:rPr lang="en-GB" sz="1800" dirty="0" smtClean="0">
                <a:solidFill>
                  <a:srgbClr val="000000"/>
                </a:solidFill>
              </a:rPr>
              <a:t>10</a:t>
            </a:r>
            <a:r>
              <a:rPr lang="en-GB" sz="1800" baseline="30000" dirty="0" smtClean="0">
                <a:solidFill>
                  <a:srgbClr val="000000"/>
                </a:solidFill>
              </a:rPr>
              <a:t>-4</a:t>
            </a:r>
            <a:r>
              <a:rPr lang="en-GB" sz="1800" dirty="0" smtClean="0">
                <a:solidFill>
                  <a:srgbClr val="000000"/>
                </a:solidFill>
              </a:rPr>
              <a:t> </a:t>
            </a:r>
            <a:r>
              <a:rPr lang="en-GB" sz="1800" dirty="0">
                <a:solidFill>
                  <a:srgbClr val="000000"/>
                </a:solidFill>
              </a:rPr>
              <a:t>for a cheap quartz oscillator</a:t>
            </a:r>
            <a:endParaRPr lang="en-US" sz="1800" dirty="0">
              <a:solidFill>
                <a:srgbClr val="000000"/>
              </a:solidFill>
            </a:endParaRPr>
          </a:p>
        </p:txBody>
      </p:sp>
      <p:sp>
        <p:nvSpPr>
          <p:cNvPr id="24" name="Abgerundete rechteckige Legende 7"/>
          <p:cNvSpPr>
            <a:spLocks noChangeArrowheads="1"/>
          </p:cNvSpPr>
          <p:nvPr/>
        </p:nvSpPr>
        <p:spPr bwMode="auto">
          <a:xfrm>
            <a:off x="5375359" y="2856409"/>
            <a:ext cx="3290930" cy="691488"/>
          </a:xfrm>
          <a:prstGeom prst="wedgeRoundRectCallout">
            <a:avLst>
              <a:gd name="adj1" fmla="val -61207"/>
              <a:gd name="adj2" fmla="val 12097"/>
              <a:gd name="adj3" fmla="val 16667"/>
            </a:avLst>
          </a:prstGeom>
          <a:solidFill>
            <a:schemeClr val="accent1"/>
          </a:solidFill>
          <a:ln w="9525" algn="ctr">
            <a:noFill/>
            <a:round/>
            <a:headEnd/>
            <a:tailEnd/>
          </a:ln>
        </p:spPr>
        <p:txBody>
          <a:bodyPr lIns="82945" tIns="41473" rIns="82945" bIns="41473"/>
          <a:lstStyle/>
          <a:p>
            <a:pPr algn="l" defTabSz="406400"/>
            <a:r>
              <a:rPr lang="en-GB" sz="1800" dirty="0" smtClean="0">
                <a:solidFill>
                  <a:srgbClr val="000000"/>
                </a:solidFill>
              </a:rPr>
              <a:t>Neglect fixed share of delay, normalize jitter</a:t>
            </a:r>
            <a:endParaRPr lang="en-US" sz="1800" dirty="0">
              <a:solidFill>
                <a:srgbClr val="000000"/>
              </a:solidFill>
            </a:endParaRPr>
          </a:p>
        </p:txBody>
      </p:sp>
      <p:sp>
        <p:nvSpPr>
          <p:cNvPr id="25" name="Abgerundete rechteckige Legende 7"/>
          <p:cNvSpPr>
            <a:spLocks noChangeArrowheads="1"/>
          </p:cNvSpPr>
          <p:nvPr/>
        </p:nvSpPr>
        <p:spPr bwMode="auto">
          <a:xfrm>
            <a:off x="4885267" y="1982242"/>
            <a:ext cx="3805299" cy="691488"/>
          </a:xfrm>
          <a:prstGeom prst="wedgeRoundRectCallout">
            <a:avLst>
              <a:gd name="adj1" fmla="val -63168"/>
              <a:gd name="adj2" fmla="val 17677"/>
              <a:gd name="adj3" fmla="val 16667"/>
            </a:avLst>
          </a:prstGeom>
          <a:solidFill>
            <a:schemeClr val="accent1"/>
          </a:solidFill>
          <a:ln w="9525" algn="ctr">
            <a:noFill/>
            <a:round/>
            <a:headEnd/>
            <a:tailEnd/>
          </a:ln>
        </p:spPr>
        <p:txBody>
          <a:bodyPr lIns="82945" tIns="41473" rIns="82945" bIns="41473"/>
          <a:lstStyle/>
          <a:p>
            <a:pPr algn="l" defTabSz="406400"/>
            <a:r>
              <a:rPr lang="en-GB" sz="1800" dirty="0" smtClean="0">
                <a:solidFill>
                  <a:srgbClr val="000000"/>
                </a:solidFill>
              </a:rPr>
              <a:t>Logical clocks with rate much less than 1 behave differently...</a:t>
            </a:r>
            <a:endParaRPr lang="en-US" sz="1800" dirty="0">
              <a:solidFill>
                <a:srgbClr val="000000"/>
              </a:solidFill>
            </a:endParaRPr>
          </a:p>
        </p:txBody>
      </p:sp>
      <p:grpSp>
        <p:nvGrpSpPr>
          <p:cNvPr id="2" name="Group 30"/>
          <p:cNvGrpSpPr/>
          <p:nvPr/>
        </p:nvGrpSpPr>
        <p:grpSpPr>
          <a:xfrm>
            <a:off x="4350823" y="4131734"/>
            <a:ext cx="4257676" cy="2185131"/>
            <a:chOff x="4350823" y="4131734"/>
            <a:chExt cx="4257676" cy="2185131"/>
          </a:xfrm>
        </p:grpSpPr>
        <p:pic>
          <p:nvPicPr>
            <p:cNvPr id="66567" name="Picture 5"/>
            <p:cNvPicPr>
              <a:picLocks noChangeAspect="1" noChangeArrowheads="1"/>
            </p:cNvPicPr>
            <p:nvPr/>
          </p:nvPicPr>
          <p:blipFill>
            <a:blip r:embed="rId3" cstate="print"/>
            <a:srcRect/>
            <a:stretch>
              <a:fillRect/>
            </a:stretch>
          </p:blipFill>
          <p:spPr bwMode="auto">
            <a:xfrm>
              <a:off x="8130661" y="4337253"/>
              <a:ext cx="477838" cy="427037"/>
            </a:xfrm>
            <a:prstGeom prst="rect">
              <a:avLst/>
            </a:prstGeom>
            <a:noFill/>
            <a:ln w="9525">
              <a:noFill/>
              <a:round/>
              <a:headEnd/>
              <a:tailEnd/>
            </a:ln>
          </p:spPr>
        </p:pic>
        <p:pic>
          <p:nvPicPr>
            <p:cNvPr id="66568" name="Picture 6"/>
            <p:cNvPicPr>
              <a:picLocks noChangeAspect="1" noChangeArrowheads="1"/>
            </p:cNvPicPr>
            <p:nvPr/>
          </p:nvPicPr>
          <p:blipFill>
            <a:blip r:embed="rId3" cstate="print"/>
            <a:srcRect/>
            <a:stretch>
              <a:fillRect/>
            </a:stretch>
          </p:blipFill>
          <p:spPr bwMode="auto">
            <a:xfrm>
              <a:off x="4350823" y="5710440"/>
              <a:ext cx="477838" cy="427037"/>
            </a:xfrm>
            <a:prstGeom prst="rect">
              <a:avLst/>
            </a:prstGeom>
            <a:noFill/>
            <a:ln w="9525">
              <a:noFill/>
              <a:round/>
              <a:headEnd/>
              <a:tailEnd/>
            </a:ln>
          </p:spPr>
        </p:pic>
        <p:pic>
          <p:nvPicPr>
            <p:cNvPr id="66569" name="Picture 7"/>
            <p:cNvPicPr>
              <a:picLocks noChangeAspect="1" noChangeArrowheads="1"/>
            </p:cNvPicPr>
            <p:nvPr/>
          </p:nvPicPr>
          <p:blipFill>
            <a:blip r:embed="rId3" cstate="print"/>
            <a:srcRect/>
            <a:stretch>
              <a:fillRect/>
            </a:stretch>
          </p:blipFill>
          <p:spPr bwMode="auto">
            <a:xfrm>
              <a:off x="7527411" y="5889828"/>
              <a:ext cx="477838" cy="427037"/>
            </a:xfrm>
            <a:prstGeom prst="rect">
              <a:avLst/>
            </a:prstGeom>
            <a:noFill/>
            <a:ln w="9525">
              <a:noFill/>
              <a:round/>
              <a:headEnd/>
              <a:tailEnd/>
            </a:ln>
          </p:spPr>
        </p:pic>
        <p:pic>
          <p:nvPicPr>
            <p:cNvPr id="66570" name="Picture 8"/>
            <p:cNvPicPr>
              <a:picLocks noChangeAspect="1" noChangeArrowheads="1"/>
            </p:cNvPicPr>
            <p:nvPr/>
          </p:nvPicPr>
          <p:blipFill>
            <a:blip r:embed="rId3" cstate="print"/>
            <a:srcRect/>
            <a:stretch>
              <a:fillRect/>
            </a:stretch>
          </p:blipFill>
          <p:spPr bwMode="auto">
            <a:xfrm>
              <a:off x="5728773" y="4732540"/>
              <a:ext cx="881063" cy="787400"/>
            </a:xfrm>
            <a:prstGeom prst="rect">
              <a:avLst/>
            </a:prstGeom>
            <a:noFill/>
            <a:ln w="9525">
              <a:noFill/>
              <a:round/>
              <a:headEnd/>
              <a:tailEnd/>
            </a:ln>
          </p:spPr>
        </p:pic>
        <p:pic>
          <p:nvPicPr>
            <p:cNvPr id="66571" name="Picture 9"/>
            <p:cNvPicPr>
              <a:picLocks noChangeAspect="1" noChangeArrowheads="1"/>
            </p:cNvPicPr>
            <p:nvPr/>
          </p:nvPicPr>
          <p:blipFill>
            <a:blip r:embed="rId4" cstate="print"/>
            <a:srcRect/>
            <a:stretch>
              <a:fillRect/>
            </a:stretch>
          </p:blipFill>
          <p:spPr bwMode="auto">
            <a:xfrm>
              <a:off x="4863586" y="5273878"/>
              <a:ext cx="360363" cy="360362"/>
            </a:xfrm>
            <a:prstGeom prst="rect">
              <a:avLst/>
            </a:prstGeom>
            <a:noFill/>
            <a:ln w="9525">
              <a:noFill/>
              <a:round/>
              <a:headEnd/>
              <a:tailEnd/>
            </a:ln>
          </p:spPr>
        </p:pic>
        <p:pic>
          <p:nvPicPr>
            <p:cNvPr id="66572" name="Picture 10"/>
            <p:cNvPicPr>
              <a:picLocks noChangeAspect="1" noChangeArrowheads="1"/>
            </p:cNvPicPr>
            <p:nvPr/>
          </p:nvPicPr>
          <p:blipFill>
            <a:blip r:embed="rId4" cstate="print"/>
            <a:srcRect/>
            <a:stretch>
              <a:fillRect/>
            </a:stretch>
          </p:blipFill>
          <p:spPr bwMode="auto">
            <a:xfrm>
              <a:off x="7240073" y="4408690"/>
              <a:ext cx="360363" cy="360362"/>
            </a:xfrm>
            <a:prstGeom prst="rect">
              <a:avLst/>
            </a:prstGeom>
            <a:noFill/>
            <a:ln w="9525">
              <a:noFill/>
              <a:round/>
              <a:headEnd/>
              <a:tailEnd/>
            </a:ln>
          </p:spPr>
        </p:pic>
        <p:pic>
          <p:nvPicPr>
            <p:cNvPr id="66573" name="Picture 11"/>
            <p:cNvPicPr>
              <a:picLocks noChangeAspect="1" noChangeArrowheads="1"/>
            </p:cNvPicPr>
            <p:nvPr/>
          </p:nvPicPr>
          <p:blipFill>
            <a:blip r:embed="rId4" cstate="print"/>
            <a:srcRect/>
            <a:stretch>
              <a:fillRect/>
            </a:stretch>
          </p:blipFill>
          <p:spPr bwMode="auto">
            <a:xfrm>
              <a:off x="7132123" y="5345315"/>
              <a:ext cx="360363" cy="360362"/>
            </a:xfrm>
            <a:prstGeom prst="rect">
              <a:avLst/>
            </a:prstGeom>
            <a:noFill/>
            <a:ln w="9525">
              <a:noFill/>
              <a:round/>
              <a:headEnd/>
              <a:tailEnd/>
            </a:ln>
          </p:spPr>
        </p:pic>
        <p:sp>
          <p:nvSpPr>
            <p:cNvPr id="66575" name="Line 13"/>
            <p:cNvSpPr>
              <a:spLocks noChangeShapeType="1"/>
            </p:cNvSpPr>
            <p:nvPr/>
          </p:nvSpPr>
          <p:spPr bwMode="auto">
            <a:xfrm flipV="1">
              <a:off x="4828661" y="5337378"/>
              <a:ext cx="900113" cy="441325"/>
            </a:xfrm>
            <a:prstGeom prst="line">
              <a:avLst/>
            </a:prstGeom>
            <a:noFill/>
            <a:ln w="9525">
              <a:solidFill>
                <a:srgbClr val="000000"/>
              </a:solidFill>
              <a:round/>
              <a:headEnd/>
              <a:tailEnd type="triangle" w="med" len="med"/>
            </a:ln>
          </p:spPr>
          <p:txBody>
            <a:bodyPr/>
            <a:lstStyle/>
            <a:p>
              <a:endParaRPr lang="en-US"/>
            </a:p>
          </p:txBody>
        </p:sp>
        <p:sp>
          <p:nvSpPr>
            <p:cNvPr id="66576" name="Line 14"/>
            <p:cNvSpPr>
              <a:spLocks noChangeShapeType="1"/>
            </p:cNvSpPr>
            <p:nvPr/>
          </p:nvSpPr>
          <p:spPr bwMode="auto">
            <a:xfrm flipH="1">
              <a:off x="6608248" y="4697615"/>
              <a:ext cx="1462088" cy="298450"/>
            </a:xfrm>
            <a:prstGeom prst="line">
              <a:avLst/>
            </a:prstGeom>
            <a:noFill/>
            <a:ln w="9525">
              <a:solidFill>
                <a:srgbClr val="000000"/>
              </a:solidFill>
              <a:round/>
              <a:headEnd/>
              <a:tailEnd type="triangle" w="med" len="med"/>
            </a:ln>
          </p:spPr>
          <p:txBody>
            <a:bodyPr/>
            <a:lstStyle/>
            <a:p>
              <a:endParaRPr lang="en-US"/>
            </a:p>
          </p:txBody>
        </p:sp>
        <p:sp>
          <p:nvSpPr>
            <p:cNvPr id="66577" name="Line 15"/>
            <p:cNvSpPr>
              <a:spLocks noChangeShapeType="1"/>
            </p:cNvSpPr>
            <p:nvPr/>
          </p:nvSpPr>
          <p:spPr bwMode="auto">
            <a:xfrm flipH="1" flipV="1">
              <a:off x="6606661" y="5310390"/>
              <a:ext cx="922338" cy="647700"/>
            </a:xfrm>
            <a:prstGeom prst="line">
              <a:avLst/>
            </a:prstGeom>
            <a:noFill/>
            <a:ln w="9525">
              <a:solidFill>
                <a:srgbClr val="000000"/>
              </a:solidFill>
              <a:round/>
              <a:headEnd/>
              <a:tailEnd type="triangle" w="med" len="med"/>
            </a:ln>
          </p:spPr>
          <p:txBody>
            <a:bodyPr/>
            <a:lstStyle/>
            <a:p>
              <a:endParaRPr lang="en-US"/>
            </a:p>
          </p:txBody>
        </p:sp>
        <p:sp>
          <p:nvSpPr>
            <p:cNvPr id="66578" name="Text Box 16"/>
            <p:cNvSpPr txBox="1">
              <a:spLocks noChangeArrowheads="1"/>
            </p:cNvSpPr>
            <p:nvPr/>
          </p:nvSpPr>
          <p:spPr bwMode="auto">
            <a:xfrm>
              <a:off x="4574661" y="5092903"/>
              <a:ext cx="973138" cy="260350"/>
            </a:xfrm>
            <a:prstGeom prst="rect">
              <a:avLst/>
            </a:prstGeom>
            <a:noFill/>
            <a:ln w="9525">
              <a:noFill/>
              <a:round/>
              <a:headEnd/>
              <a:tailEnd/>
            </a:ln>
          </p:spPr>
          <p:txBody>
            <a:bodyPr wrap="none" lIns="90000" tIns="45000" rIns="90000" bIns="45000"/>
            <a:lstStyle/>
            <a:p>
              <a:pPr algn="ctr">
                <a:lnSpc>
                  <a:spcPct val="93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rPr>
                <a:t>Time is 140</a:t>
              </a:r>
            </a:p>
          </p:txBody>
        </p:sp>
        <p:sp>
          <p:nvSpPr>
            <p:cNvPr id="66579" name="Text Box 17"/>
            <p:cNvSpPr txBox="1">
              <a:spLocks noChangeArrowheads="1"/>
            </p:cNvSpPr>
            <p:nvPr/>
          </p:nvSpPr>
          <p:spPr bwMode="auto">
            <a:xfrm>
              <a:off x="6808273" y="5156403"/>
              <a:ext cx="973138" cy="260350"/>
            </a:xfrm>
            <a:prstGeom prst="rect">
              <a:avLst/>
            </a:prstGeom>
            <a:noFill/>
            <a:ln w="9525">
              <a:noFill/>
              <a:round/>
              <a:headEnd/>
              <a:tailEnd/>
            </a:ln>
          </p:spPr>
          <p:txBody>
            <a:bodyPr wrap="none" lIns="90000" tIns="45000" rIns="90000" bIns="45000"/>
            <a:lstStyle/>
            <a:p>
              <a:pPr algn="ctr">
                <a:lnSpc>
                  <a:spcPct val="93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rPr>
                <a:t>Time is 150</a:t>
              </a:r>
            </a:p>
          </p:txBody>
        </p:sp>
        <p:sp>
          <p:nvSpPr>
            <p:cNvPr id="66581" name="Text Box 19"/>
            <p:cNvSpPr txBox="1">
              <a:spLocks noChangeArrowheads="1"/>
            </p:cNvSpPr>
            <p:nvPr/>
          </p:nvSpPr>
          <p:spPr bwMode="auto">
            <a:xfrm>
              <a:off x="6914636" y="4210253"/>
              <a:ext cx="973138" cy="260350"/>
            </a:xfrm>
            <a:prstGeom prst="rect">
              <a:avLst/>
            </a:prstGeom>
            <a:noFill/>
            <a:ln w="9525">
              <a:noFill/>
              <a:round/>
              <a:headEnd/>
              <a:tailEnd/>
            </a:ln>
          </p:spPr>
          <p:txBody>
            <a:bodyPr wrap="none" lIns="90000" tIns="45000" rIns="90000" bIns="45000"/>
            <a:lstStyle/>
            <a:p>
              <a:pPr algn="ctr">
                <a:lnSpc>
                  <a:spcPct val="93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rPr>
                <a:t>Time is 152</a:t>
              </a:r>
            </a:p>
          </p:txBody>
        </p:sp>
        <p:sp>
          <p:nvSpPr>
            <p:cNvPr id="66582" name="AutoShape 20"/>
            <p:cNvSpPr>
              <a:spLocks noChangeArrowheads="1"/>
            </p:cNvSpPr>
            <p:nvPr/>
          </p:nvSpPr>
          <p:spPr bwMode="auto">
            <a:xfrm>
              <a:off x="5728773" y="5777115"/>
              <a:ext cx="1260475" cy="539750"/>
            </a:xfrm>
            <a:prstGeom prst="cloudCallout">
              <a:avLst>
                <a:gd name="adj1" fmla="val -13356"/>
                <a:gd name="adj2" fmla="val -98231"/>
              </a:avLst>
            </a:prstGeom>
            <a:solidFill>
              <a:schemeClr val="accent1"/>
            </a:solidFill>
            <a:ln w="9525">
              <a:noFill/>
              <a:round/>
              <a:headEnd/>
              <a:tailEnd/>
            </a:ln>
          </p:spPr>
          <p:txBody>
            <a:bodyPr lIns="90000" tIns="45000" rIns="90000" bIns="45000" anchor="ctr"/>
            <a:lstStyle/>
            <a:p>
              <a:pPr algn="ctr">
                <a:lnSpc>
                  <a:spcPct val="93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i="1" dirty="0" err="1" smtClean="0">
                  <a:solidFill>
                    <a:srgbClr val="000000"/>
                  </a:solidFill>
                  <a:latin typeface="Arial"/>
                </a:rPr>
                <a:t>L</a:t>
              </a:r>
              <a:r>
                <a:rPr lang="en-GB" i="1" baseline="-25000" dirty="0" err="1" smtClean="0">
                  <a:solidFill>
                    <a:srgbClr val="000000"/>
                  </a:solidFill>
                  <a:latin typeface="Arial"/>
                </a:rPr>
                <a:t>v</a:t>
              </a:r>
              <a:r>
                <a:rPr lang="en-GB" dirty="0" smtClean="0">
                  <a:solidFill>
                    <a:srgbClr val="000000"/>
                  </a:solidFill>
                </a:rPr>
                <a:t>?</a:t>
              </a:r>
              <a:endParaRPr lang="en-GB" dirty="0">
                <a:solidFill>
                  <a:srgbClr val="000000"/>
                </a:solidFill>
              </a:endParaRPr>
            </a:p>
          </p:txBody>
        </p:sp>
        <p:sp>
          <p:nvSpPr>
            <p:cNvPr id="28" name="Oval 27"/>
            <p:cNvSpPr/>
            <p:nvPr/>
          </p:nvSpPr>
          <p:spPr bwMode="auto">
            <a:xfrm>
              <a:off x="5875868" y="4131734"/>
              <a:ext cx="609600" cy="474134"/>
            </a:xfrm>
            <a:prstGeom prst="ellipse">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de-CH" sz="1800" i="1" strike="noStrike" cap="none" normalizeH="0" dirty="0" err="1" smtClean="0">
                  <a:ln>
                    <a:noFill/>
                  </a:ln>
                  <a:solidFill>
                    <a:schemeClr val="tx1"/>
                  </a:solidFill>
                  <a:effectLst/>
                  <a:latin typeface="Arial"/>
                </a:rPr>
                <a:t>H</a:t>
              </a:r>
              <a:r>
                <a:rPr kumimoji="0" lang="de-CH" sz="1800" i="1" strike="noStrike" cap="none" normalizeH="0" baseline="-25000" dirty="0" err="1" smtClean="0">
                  <a:ln>
                    <a:noFill/>
                  </a:ln>
                  <a:solidFill>
                    <a:schemeClr val="tx1"/>
                  </a:solidFill>
                  <a:effectLst/>
                  <a:latin typeface="Arial"/>
                </a:rPr>
                <a:t>v</a:t>
              </a:r>
              <a:endParaRPr kumimoji="0" lang="en-US" sz="1800" i="1" strike="noStrike" cap="none" normalizeH="0" baseline="-25000" dirty="0" smtClean="0">
                <a:ln>
                  <a:noFill/>
                </a:ln>
                <a:solidFill>
                  <a:schemeClr val="tx1"/>
                </a:solidFill>
                <a:effectLst/>
                <a:latin typeface="Arial"/>
              </a:endParaRPr>
            </a:p>
          </p:txBody>
        </p:sp>
        <p:sp>
          <p:nvSpPr>
            <p:cNvPr id="30" name="Down Arrow 29"/>
            <p:cNvSpPr/>
            <p:nvPr/>
          </p:nvSpPr>
          <p:spPr bwMode="auto">
            <a:xfrm>
              <a:off x="6096000" y="4605867"/>
              <a:ext cx="177800" cy="203200"/>
            </a:xfrm>
            <a:prstGeom prst="downArrow">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gr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69060">
                                            <p:txEl>
                                              <p:pRg st="3" end="3"/>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69060">
                                            <p:txEl>
                                              <p:pRg st="5" end="5"/>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69060">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e-CH" dirty="0" smtClean="0"/>
              <a:t>Local Skew</a:t>
            </a:r>
            <a:endParaRPr lang="en-US" dirty="0">
              <a:latin typeface="Calibri" pitchFamily="34" charset="0"/>
            </a:endParaRPr>
          </a:p>
        </p:txBody>
      </p:sp>
      <p:sp>
        <p:nvSpPr>
          <p:cNvPr id="10" name="Content Placeholder 9"/>
          <p:cNvSpPr>
            <a:spLocks noGrp="1"/>
          </p:cNvSpPr>
          <p:nvPr>
            <p:ph idx="1"/>
          </p:nvPr>
        </p:nvSpPr>
        <p:spPr/>
        <p:txBody>
          <a:bodyPr/>
          <a:lstStyle/>
          <a:p>
            <a:endParaRPr lang="de-CH" dirty="0" smtClean="0">
              <a:latin typeface="Calibri" pitchFamily="34" charset="0"/>
            </a:endParaRPr>
          </a:p>
          <a:p>
            <a:pPr>
              <a:buNone/>
            </a:pPr>
            <a:r>
              <a:rPr lang="de-CH" dirty="0" smtClean="0">
                <a:latin typeface="Calibri" pitchFamily="34" charset="0"/>
              </a:rPr>
              <a:t>		</a:t>
            </a:r>
            <a:r>
              <a:rPr lang="de-CH" dirty="0" err="1" smtClean="0">
                <a:latin typeface="Calibri" pitchFamily="34" charset="0"/>
              </a:rPr>
              <a:t>Tree-like</a:t>
            </a:r>
            <a:r>
              <a:rPr lang="de-CH" dirty="0" smtClean="0">
                <a:latin typeface="Calibri" pitchFamily="34" charset="0"/>
              </a:rPr>
              <a:t> </a:t>
            </a:r>
            <a:r>
              <a:rPr lang="de-CH" dirty="0" err="1" smtClean="0">
                <a:latin typeface="Calibri" pitchFamily="34" charset="0"/>
              </a:rPr>
              <a:t>Algorithms</a:t>
            </a:r>
            <a:r>
              <a:rPr lang="de-CH" dirty="0" smtClean="0">
                <a:latin typeface="Calibri" pitchFamily="34" charset="0"/>
              </a:rPr>
              <a:t>		Distributed </a:t>
            </a:r>
            <a:r>
              <a:rPr lang="de-CH" dirty="0" err="1" smtClean="0">
                <a:latin typeface="Calibri" pitchFamily="34" charset="0"/>
              </a:rPr>
              <a:t>Algorithms</a:t>
            </a:r>
            <a:endParaRPr lang="de-CH" dirty="0" smtClean="0">
              <a:latin typeface="Calibri" pitchFamily="34" charset="0"/>
            </a:endParaRPr>
          </a:p>
          <a:p>
            <a:pPr>
              <a:buNone/>
            </a:pPr>
            <a:r>
              <a:rPr lang="de-CH" dirty="0" smtClean="0">
                <a:latin typeface="Calibri" pitchFamily="34" charset="0"/>
              </a:rPr>
              <a:t>		e.g. FTSP			e.g. GTSP</a:t>
            </a:r>
          </a:p>
          <a:p>
            <a:endParaRPr lang="de-CH" dirty="0" smtClean="0">
              <a:latin typeface="Calibri" pitchFamily="34" charset="0"/>
            </a:endParaRPr>
          </a:p>
          <a:p>
            <a:endParaRPr lang="de-CH" dirty="0" smtClean="0">
              <a:latin typeface="Calibri" pitchFamily="34" charset="0"/>
            </a:endParaRPr>
          </a:p>
          <a:p>
            <a:endParaRPr lang="de-CH" dirty="0" smtClean="0">
              <a:latin typeface="Calibri" pitchFamily="34" charset="0"/>
            </a:endParaRPr>
          </a:p>
          <a:p>
            <a:endParaRPr lang="de-CH" dirty="0" smtClean="0">
              <a:latin typeface="Calibri" pitchFamily="34" charset="0"/>
            </a:endParaRPr>
          </a:p>
          <a:p>
            <a:endParaRPr lang="de-CH" dirty="0" smtClean="0">
              <a:latin typeface="Calibri" pitchFamily="34" charset="0"/>
            </a:endParaRPr>
          </a:p>
          <a:p>
            <a:endParaRPr lang="de-CH" dirty="0" smtClean="0">
              <a:latin typeface="Calibri" pitchFamily="34" charset="0"/>
            </a:endParaRPr>
          </a:p>
          <a:p>
            <a:endParaRPr lang="de-CH" dirty="0" smtClean="0">
              <a:latin typeface="Calibri" pitchFamily="34" charset="0"/>
            </a:endParaRPr>
          </a:p>
          <a:p>
            <a:endParaRPr lang="de-CH" dirty="0" smtClean="0">
              <a:latin typeface="Calibri" pitchFamily="34" charset="0"/>
            </a:endParaRPr>
          </a:p>
          <a:p>
            <a:endParaRPr lang="de-CH" dirty="0" smtClean="0">
              <a:latin typeface="Calibri" pitchFamily="34" charset="0"/>
            </a:endParaRPr>
          </a:p>
          <a:p>
            <a:endParaRPr lang="de-CH" dirty="0" smtClean="0">
              <a:latin typeface="Calibri" pitchFamily="34" charset="0"/>
            </a:endParaRPr>
          </a:p>
        </p:txBody>
      </p:sp>
      <p:pic>
        <p:nvPicPr>
          <p:cNvPr id="86017" name="Picture 1"/>
          <p:cNvPicPr>
            <a:picLocks noChangeAspect="1" noChangeArrowheads="1"/>
          </p:cNvPicPr>
          <p:nvPr/>
        </p:nvPicPr>
        <p:blipFill>
          <a:blip r:embed="rId3" cstate="print"/>
          <a:srcRect/>
          <a:stretch>
            <a:fillRect/>
          </a:stretch>
        </p:blipFill>
        <p:spPr bwMode="auto">
          <a:xfrm>
            <a:off x="570274" y="2443545"/>
            <a:ext cx="3432984" cy="2671084"/>
          </a:xfrm>
          <a:prstGeom prst="rect">
            <a:avLst/>
          </a:prstGeom>
          <a:noFill/>
          <a:ln w="9525">
            <a:noFill/>
            <a:miter lim="800000"/>
            <a:headEnd/>
            <a:tailEnd/>
          </a:ln>
          <a:effectLst/>
        </p:spPr>
      </p:pic>
      <p:pic>
        <p:nvPicPr>
          <p:cNvPr id="41" name="Picture 1"/>
          <p:cNvPicPr>
            <a:picLocks noChangeAspect="1" noChangeArrowheads="1"/>
          </p:cNvPicPr>
          <p:nvPr/>
        </p:nvPicPr>
        <p:blipFill>
          <a:blip r:embed="rId4" cstate="print"/>
          <a:srcRect/>
          <a:stretch>
            <a:fillRect/>
          </a:stretch>
        </p:blipFill>
        <p:spPr bwMode="auto">
          <a:xfrm>
            <a:off x="4587903" y="2637965"/>
            <a:ext cx="3685159" cy="2592292"/>
          </a:xfrm>
          <a:prstGeom prst="rect">
            <a:avLst/>
          </a:prstGeom>
          <a:noFill/>
          <a:ln w="9525">
            <a:noFill/>
            <a:miter lim="800000"/>
            <a:headEnd/>
            <a:tailEnd/>
          </a:ln>
          <a:effectLst/>
        </p:spPr>
      </p:pic>
      <p:sp>
        <p:nvSpPr>
          <p:cNvPr id="11" name="Abgerundete rechteckige Legende 7"/>
          <p:cNvSpPr/>
          <p:nvPr/>
        </p:nvSpPr>
        <p:spPr bwMode="auto">
          <a:xfrm>
            <a:off x="1668872" y="5131238"/>
            <a:ext cx="1630919" cy="355605"/>
          </a:xfrm>
          <a:prstGeom prst="wedgeRoundRectCallout">
            <a:avLst>
              <a:gd name="adj1" fmla="val 38108"/>
              <a:gd name="adj2" fmla="val -172219"/>
              <a:gd name="adj3" fmla="val 16667"/>
            </a:avLst>
          </a:prstGeom>
          <a:solidFill>
            <a:schemeClr val="accent1"/>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de-CH" sz="1600" dirty="0" smtClean="0">
                <a:latin typeface="Calibri" pitchFamily="34" charset="0"/>
              </a:rPr>
              <a:t>Bad </a:t>
            </a:r>
            <a:r>
              <a:rPr lang="de-CH" sz="1600" dirty="0" err="1" smtClean="0">
                <a:latin typeface="Calibri" pitchFamily="34" charset="0"/>
              </a:rPr>
              <a:t>local</a:t>
            </a:r>
            <a:r>
              <a:rPr lang="de-CH" sz="1600" dirty="0" smtClean="0">
                <a:latin typeface="Calibri" pitchFamily="34" charset="0"/>
              </a:rPr>
              <a:t> </a:t>
            </a:r>
            <a:r>
              <a:rPr lang="de-CH" sz="1600" dirty="0" err="1" smtClean="0">
                <a:latin typeface="Calibri" pitchFamily="34" charset="0"/>
              </a:rPr>
              <a:t>skew</a:t>
            </a:r>
            <a:endParaRPr lang="en-US" sz="1600" dirty="0" smtClean="0">
              <a:latin typeface="Calibri"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1"/>
          <p:cNvSpPr>
            <a:spLocks noGrp="1" noChangeArrowheads="1"/>
          </p:cNvSpPr>
          <p:nvPr>
            <p:ph type="title"/>
          </p:nvPr>
        </p:nvSpPr>
        <p:spPr/>
        <p:txBody>
          <a:bodyPr/>
          <a:lstStyle/>
          <a:p>
            <a:pP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dirty="0" smtClean="0">
                <a:latin typeface="Calibri" pitchFamily="34" charset="0"/>
              </a:rPr>
              <a:t>Synchronization Algorithms: An Example (“</a:t>
            </a:r>
            <a:r>
              <a:rPr lang="en-GB" i="1" dirty="0" smtClean="0">
                <a:latin typeface="Calibri" pitchFamily="34" charset="0"/>
              </a:rPr>
              <a:t>A</a:t>
            </a:r>
            <a:r>
              <a:rPr lang="en-GB" baseline="30000" dirty="0" smtClean="0">
                <a:latin typeface="Calibri" pitchFamily="34" charset="0"/>
              </a:rPr>
              <a:t>max</a:t>
            </a:r>
            <a:r>
              <a:rPr lang="en-GB" dirty="0" smtClean="0">
                <a:latin typeface="Calibri" pitchFamily="34" charset="0"/>
              </a:rPr>
              <a:t>”)</a:t>
            </a:r>
            <a:endParaRPr lang="en-GB" baseline="30000" dirty="0" smtClean="0">
              <a:latin typeface="Calibri" pitchFamily="34" charset="0"/>
            </a:endParaRPr>
          </a:p>
        </p:txBody>
      </p:sp>
      <p:sp>
        <p:nvSpPr>
          <p:cNvPr id="1071106" name="Rectangle 2"/>
          <p:cNvSpPr>
            <a:spLocks noGrp="1" noChangeArrowheads="1"/>
          </p:cNvSpPr>
          <p:nvPr>
            <p:ph idx="1"/>
          </p:nvPr>
        </p:nvSpPr>
        <p:spPr/>
        <p:txBody>
          <a:bodyPr/>
          <a:lstStyle/>
          <a:p>
            <a:pPr eaLnBrk="1" hangingPunct="1">
              <a:buFontTx/>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sz="800" dirty="0" smtClean="0">
              <a:latin typeface="Calibri" pitchFamily="34" charset="0"/>
            </a:endParaRPr>
          </a:p>
          <a:p>
            <a:pPr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dirty="0" smtClean="0">
                <a:latin typeface="Calibri" pitchFamily="34" charset="0"/>
              </a:rPr>
              <a:t>Question: How to update the logical clock based on the messages from the </a:t>
            </a:r>
            <a:r>
              <a:rPr lang="en-GB" dirty="0" err="1" smtClean="0">
                <a:latin typeface="Calibri" pitchFamily="34" charset="0"/>
              </a:rPr>
              <a:t>neighbors</a:t>
            </a:r>
            <a:r>
              <a:rPr lang="en-GB" dirty="0" smtClean="0">
                <a:latin typeface="Calibri" pitchFamily="34" charset="0"/>
              </a:rPr>
              <a:t>? </a:t>
            </a:r>
          </a:p>
          <a:p>
            <a:pPr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smtClean="0">
              <a:latin typeface="Calibri" pitchFamily="34" charset="0"/>
            </a:endParaRPr>
          </a:p>
          <a:p>
            <a:pPr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dirty="0" smtClean="0">
                <a:latin typeface="Calibri" pitchFamily="34" charset="0"/>
              </a:rPr>
              <a:t>Idea: Minimizing the skew to the </a:t>
            </a:r>
            <a:r>
              <a:rPr lang="en-GB" dirty="0" smtClean="0">
                <a:solidFill>
                  <a:srgbClr val="FF0000"/>
                </a:solidFill>
                <a:latin typeface="Calibri" pitchFamily="34" charset="0"/>
              </a:rPr>
              <a:t>fastest</a:t>
            </a:r>
            <a:r>
              <a:rPr lang="en-GB" dirty="0" smtClean="0">
                <a:latin typeface="Calibri" pitchFamily="34" charset="0"/>
              </a:rPr>
              <a:t> </a:t>
            </a:r>
            <a:r>
              <a:rPr lang="en-GB" dirty="0" err="1" smtClean="0">
                <a:latin typeface="Calibri" pitchFamily="34" charset="0"/>
              </a:rPr>
              <a:t>neighbor</a:t>
            </a:r>
            <a:endParaRPr lang="en-GB" dirty="0" smtClean="0">
              <a:latin typeface="Calibri" pitchFamily="34" charset="0"/>
            </a:endParaRPr>
          </a:p>
          <a:p>
            <a:pPr lvl="1"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dirty="0" smtClean="0">
                <a:latin typeface="Calibri" pitchFamily="34" charset="0"/>
              </a:rPr>
              <a:t>Set clock to </a:t>
            </a:r>
            <a:r>
              <a:rPr lang="en-GB" dirty="0" smtClean="0">
                <a:solidFill>
                  <a:srgbClr val="FF0000"/>
                </a:solidFill>
                <a:latin typeface="Calibri" pitchFamily="34" charset="0"/>
              </a:rPr>
              <a:t>maximum</a:t>
            </a:r>
            <a:r>
              <a:rPr lang="en-GB" dirty="0" smtClean="0">
                <a:latin typeface="Calibri" pitchFamily="34" charset="0"/>
              </a:rPr>
              <a:t> clock value you know</a:t>
            </a:r>
            <a:r>
              <a:rPr lang="en-GB" dirty="0" smtClean="0"/>
              <a:t>, </a:t>
            </a:r>
            <a:r>
              <a:rPr lang="en-GB" dirty="0" smtClean="0">
                <a:latin typeface="Calibri" pitchFamily="34" charset="0"/>
              </a:rPr>
              <a:t>forward new values immediately</a:t>
            </a:r>
          </a:p>
          <a:p>
            <a:pPr>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smtClean="0"/>
          </a:p>
          <a:p>
            <a:pP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dirty="0" smtClean="0"/>
              <a:t>First all messages are slow (1), then suddenly all messages are fast (0)!</a:t>
            </a:r>
            <a:endParaRPr lang="en-GB" dirty="0" smtClean="0">
              <a:latin typeface="Calibri" pitchFamily="34" charset="0"/>
            </a:endParaRPr>
          </a:p>
          <a:p>
            <a:pPr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smtClean="0">
              <a:latin typeface="Calibri" pitchFamily="34" charset="0"/>
            </a:endParaRPr>
          </a:p>
          <a:p>
            <a:pPr eaLnBrk="1" hangingPunct="1">
              <a:buFontTx/>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smtClean="0">
              <a:latin typeface="Calibri" pitchFamily="34" charset="0"/>
            </a:endParaRPr>
          </a:p>
          <a:p>
            <a:pPr lvl="1" eaLnBrk="1" hangingPunct="1">
              <a:buFontTx/>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smtClean="0">
              <a:latin typeface="Calibri" pitchFamily="34" charset="0"/>
            </a:endParaRPr>
          </a:p>
        </p:txBody>
      </p:sp>
      <p:pic>
        <p:nvPicPr>
          <p:cNvPr id="20484" name="Picture 4"/>
          <p:cNvPicPr>
            <a:picLocks noChangeAspect="1" noChangeArrowheads="1"/>
          </p:cNvPicPr>
          <p:nvPr/>
        </p:nvPicPr>
        <p:blipFill>
          <a:blip r:embed="rId3" cstate="print"/>
          <a:srcRect/>
          <a:stretch>
            <a:fillRect/>
          </a:stretch>
        </p:blipFill>
        <p:spPr bwMode="auto">
          <a:xfrm>
            <a:off x="2165255" y="4614339"/>
            <a:ext cx="360363" cy="360362"/>
          </a:xfrm>
          <a:prstGeom prst="rect">
            <a:avLst/>
          </a:prstGeom>
          <a:noFill/>
          <a:ln w="9525">
            <a:noFill/>
            <a:round/>
            <a:headEnd/>
            <a:tailEnd/>
          </a:ln>
        </p:spPr>
      </p:pic>
      <p:sp>
        <p:nvSpPr>
          <p:cNvPr id="20494" name="Text Box 17"/>
          <p:cNvSpPr txBox="1">
            <a:spLocks noChangeArrowheads="1"/>
          </p:cNvSpPr>
          <p:nvPr/>
        </p:nvSpPr>
        <p:spPr bwMode="auto">
          <a:xfrm>
            <a:off x="1849343" y="4436539"/>
            <a:ext cx="973137" cy="260350"/>
          </a:xfrm>
          <a:prstGeom prst="rect">
            <a:avLst/>
          </a:prstGeom>
          <a:noFill/>
          <a:ln w="9525">
            <a:noFill/>
            <a:round/>
            <a:headEnd/>
            <a:tailEnd/>
          </a:ln>
        </p:spPr>
        <p:txBody>
          <a:bodyPr wrap="none" lIns="90000" tIns="45000" rIns="90000" bIns="45000"/>
          <a:lstStyle/>
          <a:p>
            <a:pPr algn="ctr">
              <a:lnSpc>
                <a:spcPct val="93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dirty="0">
                <a:solidFill>
                  <a:srgbClr val="000000"/>
                </a:solidFill>
              </a:rPr>
              <a:t>Time is </a:t>
            </a:r>
            <a:r>
              <a:rPr lang="en-GB" sz="1200" dirty="0" smtClean="0">
                <a:solidFill>
                  <a:srgbClr val="000000"/>
                </a:solidFill>
              </a:rPr>
              <a:t>T</a:t>
            </a:r>
            <a:endParaRPr lang="en-GB" sz="1200" dirty="0">
              <a:solidFill>
                <a:srgbClr val="000000"/>
              </a:solidFill>
            </a:endParaRPr>
          </a:p>
        </p:txBody>
      </p:sp>
      <p:pic>
        <p:nvPicPr>
          <p:cNvPr id="20495" name="Picture 18"/>
          <p:cNvPicPr>
            <a:picLocks noChangeAspect="1" noChangeArrowheads="1"/>
          </p:cNvPicPr>
          <p:nvPr/>
        </p:nvPicPr>
        <p:blipFill>
          <a:blip r:embed="rId3" cstate="print"/>
          <a:srcRect/>
          <a:stretch>
            <a:fillRect/>
          </a:stretch>
        </p:blipFill>
        <p:spPr bwMode="auto">
          <a:xfrm>
            <a:off x="3868643" y="4614339"/>
            <a:ext cx="360362" cy="360362"/>
          </a:xfrm>
          <a:prstGeom prst="rect">
            <a:avLst/>
          </a:prstGeom>
          <a:noFill/>
          <a:ln w="9525">
            <a:noFill/>
            <a:round/>
            <a:headEnd/>
            <a:tailEnd/>
          </a:ln>
        </p:spPr>
      </p:pic>
      <p:sp>
        <p:nvSpPr>
          <p:cNvPr id="20496" name="Text Box 19"/>
          <p:cNvSpPr txBox="1">
            <a:spLocks noChangeArrowheads="1"/>
          </p:cNvSpPr>
          <p:nvPr/>
        </p:nvSpPr>
        <p:spPr bwMode="auto">
          <a:xfrm>
            <a:off x="3547968" y="4436539"/>
            <a:ext cx="973137" cy="260350"/>
          </a:xfrm>
          <a:prstGeom prst="rect">
            <a:avLst/>
          </a:prstGeom>
          <a:noFill/>
          <a:ln w="9525">
            <a:noFill/>
            <a:round/>
            <a:headEnd/>
            <a:tailEnd/>
          </a:ln>
        </p:spPr>
        <p:txBody>
          <a:bodyPr wrap="none" lIns="90000" tIns="45000" rIns="90000" bIns="45000"/>
          <a:lstStyle/>
          <a:p>
            <a:pPr algn="ctr">
              <a:lnSpc>
                <a:spcPct val="93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dirty="0">
                <a:solidFill>
                  <a:srgbClr val="000000"/>
                </a:solidFill>
              </a:rPr>
              <a:t>Time is </a:t>
            </a:r>
            <a:r>
              <a:rPr lang="en-GB" sz="1200" dirty="0" smtClean="0">
                <a:solidFill>
                  <a:srgbClr val="000000"/>
                </a:solidFill>
              </a:rPr>
              <a:t>T</a:t>
            </a:r>
            <a:endParaRPr lang="en-GB" sz="1200" i="1" dirty="0">
              <a:solidFill>
                <a:srgbClr val="000000"/>
              </a:solidFill>
              <a:latin typeface="Times New Roman" pitchFamily="18" charset="0"/>
            </a:endParaRPr>
          </a:p>
        </p:txBody>
      </p:sp>
      <p:grpSp>
        <p:nvGrpSpPr>
          <p:cNvPr id="2" name="Group 27"/>
          <p:cNvGrpSpPr>
            <a:grpSpLocks/>
          </p:cNvGrpSpPr>
          <p:nvPr/>
        </p:nvGrpSpPr>
        <p:grpSpPr bwMode="auto">
          <a:xfrm>
            <a:off x="1115918" y="4660378"/>
            <a:ext cx="7366020" cy="1063626"/>
            <a:chOff x="405" y="2998"/>
            <a:chExt cx="4640" cy="670"/>
          </a:xfrm>
        </p:grpSpPr>
        <p:pic>
          <p:nvPicPr>
            <p:cNvPr id="70671" name="Picture 5"/>
            <p:cNvPicPr>
              <a:picLocks noChangeAspect="1" noChangeArrowheads="1"/>
            </p:cNvPicPr>
            <p:nvPr/>
          </p:nvPicPr>
          <p:blipFill>
            <a:blip r:embed="rId4" cstate="print"/>
            <a:srcRect/>
            <a:stretch>
              <a:fillRect/>
            </a:stretch>
          </p:blipFill>
          <p:spPr bwMode="auto">
            <a:xfrm>
              <a:off x="567" y="3059"/>
              <a:ext cx="301" cy="269"/>
            </a:xfrm>
            <a:prstGeom prst="rect">
              <a:avLst/>
            </a:prstGeom>
            <a:noFill/>
            <a:ln w="9525">
              <a:noFill/>
              <a:round/>
              <a:headEnd/>
              <a:tailEnd/>
            </a:ln>
          </p:spPr>
        </p:pic>
        <p:pic>
          <p:nvPicPr>
            <p:cNvPr id="70672" name="Picture 6"/>
            <p:cNvPicPr>
              <a:picLocks noChangeAspect="1" noChangeArrowheads="1"/>
            </p:cNvPicPr>
            <p:nvPr/>
          </p:nvPicPr>
          <p:blipFill>
            <a:blip r:embed="rId4" cstate="print"/>
            <a:srcRect/>
            <a:stretch>
              <a:fillRect/>
            </a:stretch>
          </p:blipFill>
          <p:spPr bwMode="auto">
            <a:xfrm>
              <a:off x="1565" y="3059"/>
              <a:ext cx="301" cy="269"/>
            </a:xfrm>
            <a:prstGeom prst="rect">
              <a:avLst/>
            </a:prstGeom>
            <a:noFill/>
            <a:ln w="9525">
              <a:noFill/>
              <a:round/>
              <a:headEnd/>
              <a:tailEnd/>
            </a:ln>
          </p:spPr>
        </p:pic>
        <p:pic>
          <p:nvPicPr>
            <p:cNvPr id="70673" name="Picture 7"/>
            <p:cNvPicPr>
              <a:picLocks noChangeAspect="1" noChangeArrowheads="1"/>
            </p:cNvPicPr>
            <p:nvPr/>
          </p:nvPicPr>
          <p:blipFill>
            <a:blip r:embed="rId4" cstate="print"/>
            <a:srcRect/>
            <a:stretch>
              <a:fillRect/>
            </a:stretch>
          </p:blipFill>
          <p:spPr bwMode="auto">
            <a:xfrm>
              <a:off x="3550" y="3059"/>
              <a:ext cx="301" cy="269"/>
            </a:xfrm>
            <a:prstGeom prst="rect">
              <a:avLst/>
            </a:prstGeom>
            <a:noFill/>
            <a:ln w="9525">
              <a:noFill/>
              <a:round/>
              <a:headEnd/>
              <a:tailEnd/>
            </a:ln>
          </p:spPr>
        </p:pic>
        <p:sp>
          <p:nvSpPr>
            <p:cNvPr id="70674" name="Text Box 8"/>
            <p:cNvSpPr txBox="1">
              <a:spLocks noChangeArrowheads="1"/>
            </p:cNvSpPr>
            <p:nvPr/>
          </p:nvSpPr>
          <p:spPr bwMode="auto">
            <a:xfrm>
              <a:off x="2562" y="2998"/>
              <a:ext cx="308" cy="288"/>
            </a:xfrm>
            <a:prstGeom prst="rect">
              <a:avLst/>
            </a:prstGeom>
            <a:noFill/>
            <a:ln w="9525">
              <a:noFill/>
              <a:miter lim="800000"/>
              <a:headEnd/>
              <a:tailEnd/>
            </a:ln>
          </p:spPr>
          <p:txBody>
            <a:bodyPr wrap="none">
              <a:spAutoFit/>
            </a:bodyPr>
            <a:lstStyle/>
            <a:p>
              <a:pPr algn="ctr"/>
              <a:r>
                <a:rPr lang="de-CH" b="1"/>
                <a:t>…</a:t>
              </a:r>
              <a:endParaRPr lang="en-US" b="1"/>
            </a:p>
          </p:txBody>
        </p:sp>
        <p:sp>
          <p:nvSpPr>
            <p:cNvPr id="70675" name="Text Box 12"/>
            <p:cNvSpPr txBox="1">
              <a:spLocks noChangeArrowheads="1"/>
            </p:cNvSpPr>
            <p:nvPr/>
          </p:nvSpPr>
          <p:spPr bwMode="auto">
            <a:xfrm>
              <a:off x="405" y="3377"/>
              <a:ext cx="637" cy="288"/>
            </a:xfrm>
            <a:prstGeom prst="rect">
              <a:avLst/>
            </a:prstGeom>
            <a:noFill/>
            <a:ln w="9525">
              <a:noFill/>
              <a:miter lim="800000"/>
              <a:headEnd/>
              <a:tailEnd/>
            </a:ln>
          </p:spPr>
          <p:txBody>
            <a:bodyPr wrap="none">
              <a:spAutoFit/>
            </a:bodyPr>
            <a:lstStyle/>
            <a:p>
              <a:pPr algn="ctr"/>
              <a:r>
                <a:rPr lang="de-CH" sz="1200" dirty="0" err="1"/>
                <a:t>Clock</a:t>
              </a:r>
              <a:r>
                <a:rPr lang="de-CH" sz="1200" dirty="0"/>
                <a:t> </a:t>
              </a:r>
              <a:r>
                <a:rPr lang="de-CH" sz="1200" dirty="0" err="1"/>
                <a:t>value</a:t>
              </a:r>
              <a:r>
                <a:rPr lang="de-CH" sz="1200" dirty="0"/>
                <a:t>:</a:t>
              </a:r>
              <a:br>
                <a:rPr lang="de-CH" sz="1200" dirty="0"/>
              </a:br>
              <a:r>
                <a:rPr lang="de-CH" sz="1200" dirty="0" smtClean="0"/>
                <a:t>T</a:t>
              </a:r>
              <a:endParaRPr lang="en-US" sz="1200" i="1" dirty="0"/>
            </a:p>
          </p:txBody>
        </p:sp>
        <p:sp>
          <p:nvSpPr>
            <p:cNvPr id="70676" name="Text Box 13"/>
            <p:cNvSpPr txBox="1">
              <a:spLocks noChangeArrowheads="1"/>
            </p:cNvSpPr>
            <p:nvPr/>
          </p:nvSpPr>
          <p:spPr bwMode="auto">
            <a:xfrm>
              <a:off x="1400" y="3377"/>
              <a:ext cx="642" cy="291"/>
            </a:xfrm>
            <a:prstGeom prst="rect">
              <a:avLst/>
            </a:prstGeom>
            <a:noFill/>
            <a:ln w="9525">
              <a:noFill/>
              <a:miter lim="800000"/>
              <a:headEnd/>
              <a:tailEnd/>
            </a:ln>
          </p:spPr>
          <p:txBody>
            <a:bodyPr wrap="none">
              <a:spAutoFit/>
            </a:bodyPr>
            <a:lstStyle/>
            <a:p>
              <a:pPr algn="ctr"/>
              <a:r>
                <a:rPr lang="de-CH" sz="1200" dirty="0" err="1" smtClean="0"/>
                <a:t>Clock</a:t>
              </a:r>
              <a:r>
                <a:rPr lang="de-CH" sz="1200" dirty="0" smtClean="0"/>
                <a:t> </a:t>
              </a:r>
              <a:r>
                <a:rPr lang="de-CH" sz="1200" dirty="0" err="1"/>
                <a:t>value</a:t>
              </a:r>
              <a:r>
                <a:rPr lang="de-CH" sz="1200" dirty="0"/>
                <a:t>:</a:t>
              </a:r>
              <a:br>
                <a:rPr lang="de-CH" sz="1200" dirty="0"/>
              </a:br>
              <a:r>
                <a:rPr lang="de-CH" sz="1200" dirty="0" smtClean="0"/>
                <a:t>T-1</a:t>
              </a:r>
              <a:endParaRPr lang="en-US" sz="1200" dirty="0">
                <a:latin typeface="Times New Roman" pitchFamily="18" charset="0"/>
              </a:endParaRPr>
            </a:p>
          </p:txBody>
        </p:sp>
        <p:sp>
          <p:nvSpPr>
            <p:cNvPr id="70677" name="Text Box 14"/>
            <p:cNvSpPr txBox="1">
              <a:spLocks noChangeArrowheads="1"/>
            </p:cNvSpPr>
            <p:nvPr/>
          </p:nvSpPr>
          <p:spPr bwMode="auto">
            <a:xfrm>
              <a:off x="3387" y="3377"/>
              <a:ext cx="642" cy="291"/>
            </a:xfrm>
            <a:prstGeom prst="rect">
              <a:avLst/>
            </a:prstGeom>
            <a:noFill/>
            <a:ln w="9525">
              <a:noFill/>
              <a:miter lim="800000"/>
              <a:headEnd/>
              <a:tailEnd/>
            </a:ln>
          </p:spPr>
          <p:txBody>
            <a:bodyPr wrap="none">
              <a:spAutoFit/>
            </a:bodyPr>
            <a:lstStyle/>
            <a:p>
              <a:pPr algn="ctr"/>
              <a:r>
                <a:rPr lang="de-CH" sz="1200" dirty="0" err="1" smtClean="0"/>
                <a:t>Clock</a:t>
              </a:r>
              <a:r>
                <a:rPr lang="de-CH" sz="1200" dirty="0" smtClean="0"/>
                <a:t> </a:t>
              </a:r>
              <a:r>
                <a:rPr lang="de-CH" sz="1200" dirty="0" err="1"/>
                <a:t>value</a:t>
              </a:r>
              <a:r>
                <a:rPr lang="de-CH" sz="1200" dirty="0"/>
                <a:t>:</a:t>
              </a:r>
              <a:br>
                <a:rPr lang="de-CH" sz="1200" dirty="0"/>
              </a:br>
              <a:r>
                <a:rPr lang="de-CH" sz="1200" dirty="0" smtClean="0"/>
                <a:t>T-D+1</a:t>
              </a:r>
              <a:endParaRPr lang="en-US" sz="1200" dirty="0">
                <a:latin typeface="Times New Roman" pitchFamily="18" charset="0"/>
              </a:endParaRPr>
            </a:p>
          </p:txBody>
        </p:sp>
        <p:sp>
          <p:nvSpPr>
            <p:cNvPr id="70678" name="Line 15"/>
            <p:cNvSpPr>
              <a:spLocks noChangeShapeType="1"/>
            </p:cNvSpPr>
            <p:nvPr/>
          </p:nvSpPr>
          <p:spPr bwMode="auto">
            <a:xfrm>
              <a:off x="912" y="3195"/>
              <a:ext cx="635" cy="0"/>
            </a:xfrm>
            <a:prstGeom prst="line">
              <a:avLst/>
            </a:prstGeom>
            <a:noFill/>
            <a:ln w="9525">
              <a:solidFill>
                <a:schemeClr val="tx1"/>
              </a:solidFill>
              <a:round/>
              <a:headEnd/>
              <a:tailEnd type="triangle" w="med" len="med"/>
            </a:ln>
          </p:spPr>
          <p:txBody>
            <a:bodyPr/>
            <a:lstStyle/>
            <a:p>
              <a:endParaRPr lang="en-US"/>
            </a:p>
          </p:txBody>
        </p:sp>
        <p:sp>
          <p:nvSpPr>
            <p:cNvPr id="70679" name="Line 16"/>
            <p:cNvSpPr>
              <a:spLocks noChangeShapeType="1"/>
            </p:cNvSpPr>
            <p:nvPr/>
          </p:nvSpPr>
          <p:spPr bwMode="auto">
            <a:xfrm>
              <a:off x="1921" y="3195"/>
              <a:ext cx="635" cy="0"/>
            </a:xfrm>
            <a:prstGeom prst="line">
              <a:avLst/>
            </a:prstGeom>
            <a:noFill/>
            <a:ln w="9525">
              <a:solidFill>
                <a:schemeClr val="tx1"/>
              </a:solidFill>
              <a:round/>
              <a:headEnd/>
              <a:tailEnd type="triangle" w="med" len="med"/>
            </a:ln>
          </p:spPr>
          <p:txBody>
            <a:bodyPr/>
            <a:lstStyle/>
            <a:p>
              <a:endParaRPr lang="en-US"/>
            </a:p>
          </p:txBody>
        </p:sp>
        <p:pic>
          <p:nvPicPr>
            <p:cNvPr id="70680" name="Picture 23"/>
            <p:cNvPicPr>
              <a:picLocks noChangeAspect="1" noChangeArrowheads="1"/>
            </p:cNvPicPr>
            <p:nvPr/>
          </p:nvPicPr>
          <p:blipFill>
            <a:blip r:embed="rId4" cstate="print"/>
            <a:srcRect/>
            <a:stretch>
              <a:fillRect/>
            </a:stretch>
          </p:blipFill>
          <p:spPr bwMode="auto">
            <a:xfrm>
              <a:off x="4516" y="3054"/>
              <a:ext cx="301" cy="269"/>
            </a:xfrm>
            <a:prstGeom prst="rect">
              <a:avLst/>
            </a:prstGeom>
            <a:noFill/>
            <a:ln w="9525">
              <a:noFill/>
              <a:round/>
              <a:headEnd/>
              <a:tailEnd/>
            </a:ln>
          </p:spPr>
        </p:pic>
        <p:sp>
          <p:nvSpPr>
            <p:cNvPr id="70681" name="Text Box 25"/>
            <p:cNvSpPr txBox="1">
              <a:spLocks noChangeArrowheads="1"/>
            </p:cNvSpPr>
            <p:nvPr/>
          </p:nvSpPr>
          <p:spPr bwMode="auto">
            <a:xfrm>
              <a:off x="4403" y="3372"/>
              <a:ext cx="642" cy="291"/>
            </a:xfrm>
            <a:prstGeom prst="rect">
              <a:avLst/>
            </a:prstGeom>
            <a:noFill/>
            <a:ln w="9525">
              <a:noFill/>
              <a:miter lim="800000"/>
              <a:headEnd/>
              <a:tailEnd/>
            </a:ln>
          </p:spPr>
          <p:txBody>
            <a:bodyPr wrap="none">
              <a:spAutoFit/>
            </a:bodyPr>
            <a:lstStyle/>
            <a:p>
              <a:pPr algn="ctr"/>
              <a:r>
                <a:rPr lang="de-CH" sz="1200" dirty="0" err="1" smtClean="0"/>
                <a:t>Clock</a:t>
              </a:r>
              <a:r>
                <a:rPr lang="de-CH" sz="1200" dirty="0" smtClean="0"/>
                <a:t> </a:t>
              </a:r>
              <a:r>
                <a:rPr lang="de-CH" sz="1200" dirty="0" err="1"/>
                <a:t>value</a:t>
              </a:r>
              <a:r>
                <a:rPr lang="de-CH" sz="1200" dirty="0"/>
                <a:t>:</a:t>
              </a:r>
              <a:br>
                <a:rPr lang="de-CH" sz="1200" dirty="0"/>
              </a:br>
              <a:r>
                <a:rPr lang="de-CH" sz="1200" dirty="0" smtClean="0"/>
                <a:t>T-D</a:t>
              </a:r>
              <a:endParaRPr lang="en-US" sz="1200" dirty="0">
                <a:latin typeface="Times New Roman" pitchFamily="18" charset="0"/>
              </a:endParaRPr>
            </a:p>
          </p:txBody>
        </p:sp>
        <p:sp>
          <p:nvSpPr>
            <p:cNvPr id="70682" name="Line 26"/>
            <p:cNvSpPr>
              <a:spLocks noChangeShapeType="1"/>
            </p:cNvSpPr>
            <p:nvPr/>
          </p:nvSpPr>
          <p:spPr bwMode="auto">
            <a:xfrm>
              <a:off x="2880" y="3199"/>
              <a:ext cx="635" cy="0"/>
            </a:xfrm>
            <a:prstGeom prst="line">
              <a:avLst/>
            </a:prstGeom>
            <a:noFill/>
            <a:ln w="9525">
              <a:solidFill>
                <a:schemeClr val="tx1"/>
              </a:solidFill>
              <a:round/>
              <a:headEnd/>
              <a:tailEnd type="triangle" w="med" len="med"/>
            </a:ln>
          </p:spPr>
          <p:txBody>
            <a:bodyPr/>
            <a:lstStyle/>
            <a:p>
              <a:endParaRPr lang="en-US"/>
            </a:p>
          </p:txBody>
        </p:sp>
        <p:sp>
          <p:nvSpPr>
            <p:cNvPr id="34" name="Line 26"/>
            <p:cNvSpPr>
              <a:spLocks noChangeShapeType="1"/>
            </p:cNvSpPr>
            <p:nvPr/>
          </p:nvSpPr>
          <p:spPr bwMode="auto">
            <a:xfrm>
              <a:off x="3880" y="3201"/>
              <a:ext cx="635" cy="0"/>
            </a:xfrm>
            <a:prstGeom prst="line">
              <a:avLst/>
            </a:prstGeom>
            <a:noFill/>
            <a:ln w="9525">
              <a:solidFill>
                <a:schemeClr val="tx1"/>
              </a:solidFill>
              <a:round/>
              <a:headEnd/>
              <a:tailEnd type="triangle" w="med" len="med"/>
            </a:ln>
          </p:spPr>
          <p:txBody>
            <a:bodyPr/>
            <a:lstStyle/>
            <a:p>
              <a:endParaRPr lang="en-US"/>
            </a:p>
          </p:txBody>
        </p:sp>
      </p:grpSp>
      <p:pic>
        <p:nvPicPr>
          <p:cNvPr id="20500" name="Picture 27"/>
          <p:cNvPicPr>
            <a:picLocks noChangeAspect="1" noChangeArrowheads="1"/>
          </p:cNvPicPr>
          <p:nvPr/>
        </p:nvPicPr>
        <p:blipFill>
          <a:blip r:embed="rId3" cstate="print"/>
          <a:srcRect/>
          <a:stretch>
            <a:fillRect/>
          </a:stretch>
        </p:blipFill>
        <p:spPr bwMode="auto">
          <a:xfrm>
            <a:off x="5391055" y="4620689"/>
            <a:ext cx="360363" cy="360362"/>
          </a:xfrm>
          <a:prstGeom prst="rect">
            <a:avLst/>
          </a:prstGeom>
          <a:noFill/>
          <a:ln w="9525">
            <a:noFill/>
            <a:round/>
            <a:headEnd/>
            <a:tailEnd/>
          </a:ln>
        </p:spPr>
      </p:pic>
      <p:sp>
        <p:nvSpPr>
          <p:cNvPr id="20501" name="Text Box 28"/>
          <p:cNvSpPr txBox="1">
            <a:spLocks noChangeArrowheads="1"/>
          </p:cNvSpPr>
          <p:nvPr/>
        </p:nvSpPr>
        <p:spPr bwMode="auto">
          <a:xfrm>
            <a:off x="5070380" y="4442889"/>
            <a:ext cx="973138" cy="260350"/>
          </a:xfrm>
          <a:prstGeom prst="rect">
            <a:avLst/>
          </a:prstGeom>
          <a:noFill/>
          <a:ln w="9525">
            <a:noFill/>
            <a:round/>
            <a:headEnd/>
            <a:tailEnd/>
          </a:ln>
        </p:spPr>
        <p:txBody>
          <a:bodyPr wrap="none" lIns="90000" tIns="45000" rIns="90000" bIns="45000"/>
          <a:lstStyle/>
          <a:p>
            <a:pPr algn="ctr">
              <a:lnSpc>
                <a:spcPct val="93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dirty="0">
                <a:solidFill>
                  <a:srgbClr val="000000"/>
                </a:solidFill>
              </a:rPr>
              <a:t>Time is </a:t>
            </a:r>
            <a:r>
              <a:rPr lang="en-GB" sz="1200" dirty="0" smtClean="0">
                <a:solidFill>
                  <a:srgbClr val="000000"/>
                </a:solidFill>
              </a:rPr>
              <a:t>T</a:t>
            </a:r>
            <a:endParaRPr lang="en-GB" sz="1200" i="1" dirty="0">
              <a:solidFill>
                <a:srgbClr val="000000"/>
              </a:solidFill>
              <a:latin typeface="Times New Roman" pitchFamily="18" charset="0"/>
            </a:endParaRPr>
          </a:p>
        </p:txBody>
      </p:sp>
      <p:sp>
        <p:nvSpPr>
          <p:cNvPr id="20504" name="AutoShape 31"/>
          <p:cNvSpPr>
            <a:spLocks/>
          </p:cNvSpPr>
          <p:nvPr/>
        </p:nvSpPr>
        <p:spPr bwMode="auto">
          <a:xfrm rot="16200000">
            <a:off x="7195234" y="5252611"/>
            <a:ext cx="233046" cy="1315417"/>
          </a:xfrm>
          <a:prstGeom prst="leftBrace">
            <a:avLst>
              <a:gd name="adj1" fmla="val 50023"/>
              <a:gd name="adj2" fmla="val 50000"/>
            </a:avLst>
          </a:prstGeom>
          <a:noFill/>
          <a:ln w="28575">
            <a:solidFill>
              <a:srgbClr val="FF0000"/>
            </a:solidFill>
            <a:round/>
            <a:headEnd/>
            <a:tailEnd/>
          </a:ln>
        </p:spPr>
        <p:txBody>
          <a:bodyPr vert="eaVert" wrap="none" anchor="ctr"/>
          <a:lstStyle/>
          <a:p>
            <a:pPr algn="ctr"/>
            <a:endParaRPr lang="en-US"/>
          </a:p>
        </p:txBody>
      </p:sp>
      <p:sp>
        <p:nvSpPr>
          <p:cNvPr id="20505" name="Text Box 32"/>
          <p:cNvSpPr txBox="1">
            <a:spLocks noChangeArrowheads="1"/>
          </p:cNvSpPr>
          <p:nvPr/>
        </p:nvSpPr>
        <p:spPr bwMode="auto">
          <a:xfrm>
            <a:off x="6907881" y="5982433"/>
            <a:ext cx="856325" cy="338554"/>
          </a:xfrm>
          <a:prstGeom prst="rect">
            <a:avLst/>
          </a:prstGeom>
          <a:noFill/>
          <a:ln w="9525">
            <a:noFill/>
            <a:miter lim="800000"/>
            <a:headEnd/>
            <a:tailEnd/>
          </a:ln>
        </p:spPr>
        <p:txBody>
          <a:bodyPr wrap="none">
            <a:spAutoFit/>
          </a:bodyPr>
          <a:lstStyle/>
          <a:p>
            <a:pPr algn="ctr"/>
            <a:r>
              <a:rPr lang="de-CH" sz="1600" dirty="0" err="1">
                <a:solidFill>
                  <a:srgbClr val="FF0000"/>
                </a:solidFill>
              </a:rPr>
              <a:t>skew</a:t>
            </a:r>
            <a:r>
              <a:rPr lang="de-CH" sz="1600" dirty="0">
                <a:solidFill>
                  <a:srgbClr val="FF0000"/>
                </a:solidFill>
              </a:rPr>
              <a:t> </a:t>
            </a:r>
            <a:r>
              <a:rPr lang="de-CH" sz="1600" dirty="0" smtClean="0">
                <a:solidFill>
                  <a:srgbClr val="FF0000"/>
                </a:solidFill>
              </a:rPr>
              <a:t>D</a:t>
            </a:r>
            <a:endParaRPr lang="en-US" sz="1600" dirty="0">
              <a:solidFill>
                <a:srgbClr val="FF0000"/>
              </a:solidFill>
            </a:endParaRPr>
          </a:p>
        </p:txBody>
      </p:sp>
      <p:sp>
        <p:nvSpPr>
          <p:cNvPr id="28" name="AutoShape 29"/>
          <p:cNvSpPr>
            <a:spLocks noChangeArrowheads="1"/>
          </p:cNvSpPr>
          <p:nvPr/>
        </p:nvSpPr>
        <p:spPr bwMode="auto">
          <a:xfrm>
            <a:off x="633320" y="4122742"/>
            <a:ext cx="754060" cy="511176"/>
          </a:xfrm>
          <a:prstGeom prst="wedgeRectCallout">
            <a:avLst>
              <a:gd name="adj1" fmla="val 49411"/>
              <a:gd name="adj2" fmla="val 85858"/>
            </a:avLst>
          </a:prstGeom>
          <a:solidFill>
            <a:schemeClr val="accent1"/>
          </a:solidFill>
          <a:ln w="9525">
            <a:noFill/>
            <a:miter lim="800000"/>
            <a:headEnd/>
            <a:tailEnd/>
          </a:ln>
        </p:spPr>
        <p:txBody>
          <a:bodyPr/>
          <a:lstStyle/>
          <a:p>
            <a:pPr algn="ctr"/>
            <a:r>
              <a:rPr lang="de-CH" sz="1000" dirty="0" smtClean="0"/>
              <a:t>Fastest Hardware </a:t>
            </a:r>
            <a:r>
              <a:rPr lang="de-CH" sz="1000" dirty="0" err="1" smtClean="0"/>
              <a:t>Clock</a:t>
            </a:r>
            <a:endParaRPr lang="en-US" sz="1000" dirty="0"/>
          </a:p>
        </p:txBody>
      </p:sp>
      <p:cxnSp>
        <p:nvCxnSpPr>
          <p:cNvPr id="30" name="Straight Connector 29"/>
          <p:cNvCxnSpPr/>
          <p:nvPr/>
        </p:nvCxnSpPr>
        <p:spPr bwMode="auto">
          <a:xfrm flipV="1">
            <a:off x="3026977" y="5545995"/>
            <a:ext cx="338958" cy="94593"/>
          </a:xfrm>
          <a:prstGeom prst="line">
            <a:avLst/>
          </a:prstGeom>
          <a:solidFill>
            <a:schemeClr val="accent1"/>
          </a:solidFill>
          <a:ln w="19050" cap="flat" cmpd="sng" algn="ctr">
            <a:solidFill>
              <a:srgbClr val="FF0000"/>
            </a:solidFill>
            <a:prstDash val="solid"/>
            <a:round/>
            <a:headEnd type="none" w="med" len="med"/>
            <a:tailEnd type="none" w="med" len="med"/>
          </a:ln>
          <a:effectLst/>
        </p:spPr>
      </p:cxnSp>
      <p:cxnSp>
        <p:nvCxnSpPr>
          <p:cNvPr id="31" name="Straight Connector 30"/>
          <p:cNvCxnSpPr/>
          <p:nvPr/>
        </p:nvCxnSpPr>
        <p:spPr bwMode="auto">
          <a:xfrm flipV="1">
            <a:off x="6190591" y="5548623"/>
            <a:ext cx="338958" cy="94593"/>
          </a:xfrm>
          <a:prstGeom prst="line">
            <a:avLst/>
          </a:prstGeom>
          <a:solidFill>
            <a:schemeClr val="accent1"/>
          </a:solidFill>
          <a:ln w="19050" cap="flat" cmpd="sng" algn="ctr">
            <a:solidFill>
              <a:srgbClr val="FF0000"/>
            </a:solidFill>
            <a:prstDash val="solid"/>
            <a:round/>
            <a:headEnd type="none" w="med" len="med"/>
            <a:tailEnd type="none" w="med" len="med"/>
          </a:ln>
          <a:effectLst/>
        </p:spPr>
      </p:cxnSp>
      <p:sp>
        <p:nvSpPr>
          <p:cNvPr id="32" name="TextBox 31"/>
          <p:cNvSpPr txBox="1"/>
          <p:nvPr/>
        </p:nvSpPr>
        <p:spPr>
          <a:xfrm>
            <a:off x="3263503" y="5530209"/>
            <a:ext cx="279244" cy="276999"/>
          </a:xfrm>
          <a:prstGeom prst="rect">
            <a:avLst/>
          </a:prstGeom>
          <a:noFill/>
        </p:spPr>
        <p:txBody>
          <a:bodyPr wrap="none" rtlCol="0">
            <a:spAutoFit/>
          </a:bodyPr>
          <a:lstStyle/>
          <a:p>
            <a:r>
              <a:rPr lang="de-CH" sz="1200" dirty="0" smtClean="0">
                <a:solidFill>
                  <a:srgbClr val="FF0000"/>
                </a:solidFill>
              </a:rPr>
              <a:t>T</a:t>
            </a:r>
            <a:endParaRPr lang="en-US" sz="1200" dirty="0">
              <a:solidFill>
                <a:srgbClr val="FF0000"/>
              </a:solidFill>
            </a:endParaRPr>
          </a:p>
        </p:txBody>
      </p:sp>
      <p:sp>
        <p:nvSpPr>
          <p:cNvPr id="33" name="TextBox 32"/>
          <p:cNvSpPr txBox="1"/>
          <p:nvPr/>
        </p:nvSpPr>
        <p:spPr>
          <a:xfrm>
            <a:off x="6521709" y="5532837"/>
            <a:ext cx="279244" cy="276999"/>
          </a:xfrm>
          <a:prstGeom prst="rect">
            <a:avLst/>
          </a:prstGeom>
          <a:noFill/>
        </p:spPr>
        <p:txBody>
          <a:bodyPr wrap="none" rtlCol="0">
            <a:spAutoFit/>
          </a:bodyPr>
          <a:lstStyle/>
          <a:p>
            <a:r>
              <a:rPr lang="de-CH" sz="1200" dirty="0" smtClean="0">
                <a:solidFill>
                  <a:srgbClr val="FF0000"/>
                </a:solidFill>
              </a:rPr>
              <a:t>T</a:t>
            </a:r>
            <a:endParaRPr lang="en-US" sz="1200" dirty="0">
              <a:solidFill>
                <a:srgbClr val="FF0000"/>
              </a:solidFill>
            </a:endParaRPr>
          </a:p>
        </p:txBody>
      </p:sp>
      <p:sp>
        <p:nvSpPr>
          <p:cNvPr id="35" name="Rectangle 34"/>
          <p:cNvSpPr/>
          <p:nvPr/>
        </p:nvSpPr>
        <p:spPr bwMode="auto">
          <a:xfrm>
            <a:off x="1105469" y="5268036"/>
            <a:ext cx="7328847" cy="532263"/>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Arial"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71106">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71106">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71106">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grpId="0" nodeType="clickEffect">
                                  <p:stCondLst>
                                    <p:cond delay="0"/>
                                  </p:stCondLst>
                                  <p:childTnLst>
                                    <p:set>
                                      <p:cBhvr>
                                        <p:cTn id="20" dur="1" fill="hold">
                                          <p:stCondLst>
                                            <p:cond delay="0"/>
                                          </p:stCondLst>
                                        </p:cTn>
                                        <p:tgtEl>
                                          <p:spTgt spid="35"/>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049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048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2"/>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0495"/>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049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0501"/>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0500"/>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31"/>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3"/>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0504"/>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050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4" grpId="0"/>
      <p:bldP spid="20496" grpId="0"/>
      <p:bldP spid="20501" grpId="0"/>
      <p:bldP spid="20504" grpId="0" animBg="1"/>
      <p:bldP spid="20505" grpId="0"/>
      <p:bldP spid="28" grpId="0" animBg="1"/>
      <p:bldP spid="32" grpId="0"/>
      <p:bldP spid="33" grpId="0"/>
      <p:bldP spid="3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pPr eaLnBrk="1" hangingPunct="1"/>
            <a:r>
              <a:rPr lang="de-CH" dirty="0" err="1" smtClean="0">
                <a:latin typeface="Calibri" pitchFamily="34" charset="0"/>
              </a:rPr>
              <a:t>Local</a:t>
            </a:r>
            <a:r>
              <a:rPr lang="de-CH" dirty="0" smtClean="0">
                <a:latin typeface="Calibri" pitchFamily="34" charset="0"/>
              </a:rPr>
              <a:t> </a:t>
            </a:r>
            <a:r>
              <a:rPr lang="de-CH" dirty="0" err="1" smtClean="0">
                <a:latin typeface="Calibri" pitchFamily="34" charset="0"/>
              </a:rPr>
              <a:t>Skew</a:t>
            </a:r>
            <a:r>
              <a:rPr lang="de-CH" dirty="0" smtClean="0">
                <a:latin typeface="Calibri" pitchFamily="34" charset="0"/>
              </a:rPr>
              <a:t>: </a:t>
            </a:r>
            <a:r>
              <a:rPr lang="de-CH" dirty="0" err="1" smtClean="0">
                <a:latin typeface="Calibri" pitchFamily="34" charset="0"/>
              </a:rPr>
              <a:t>Overview</a:t>
            </a:r>
            <a:r>
              <a:rPr lang="de-CH" dirty="0" smtClean="0">
                <a:latin typeface="Calibri" pitchFamily="34" charset="0"/>
              </a:rPr>
              <a:t> </a:t>
            </a:r>
            <a:r>
              <a:rPr lang="de-CH" dirty="0" err="1" smtClean="0">
                <a:latin typeface="Calibri" pitchFamily="34" charset="0"/>
              </a:rPr>
              <a:t>of</a:t>
            </a:r>
            <a:r>
              <a:rPr lang="de-CH" dirty="0" smtClean="0">
                <a:latin typeface="Calibri" pitchFamily="34" charset="0"/>
              </a:rPr>
              <a:t> </a:t>
            </a:r>
            <a:r>
              <a:rPr lang="de-CH" dirty="0" err="1" smtClean="0">
                <a:latin typeface="Calibri" pitchFamily="34" charset="0"/>
              </a:rPr>
              <a:t>Results</a:t>
            </a:r>
            <a:endParaRPr lang="en-US" dirty="0" smtClean="0">
              <a:latin typeface="Calibri" pitchFamily="34" charset="0"/>
            </a:endParaRPr>
          </a:p>
        </p:txBody>
      </p:sp>
      <p:sp>
        <p:nvSpPr>
          <p:cNvPr id="3" name="Content Placeholder 2"/>
          <p:cNvSpPr>
            <a:spLocks noGrp="1"/>
          </p:cNvSpPr>
          <p:nvPr>
            <p:ph idx="1"/>
          </p:nvPr>
        </p:nvSpPr>
        <p:spPr/>
        <p:txBody>
          <a:bodyPr/>
          <a:lstStyle/>
          <a:p>
            <a:pPr eaLnBrk="1" hangingPunct="1"/>
            <a:endParaRPr lang="en-US" dirty="0" smtClean="0"/>
          </a:p>
          <a:p>
            <a:pPr eaLnBrk="1" hangingPunct="1"/>
            <a:endParaRPr lang="en-US" dirty="0" smtClean="0"/>
          </a:p>
          <a:p>
            <a:pPr eaLnBrk="1" hangingPunct="1"/>
            <a:endParaRPr lang="en-US" dirty="0" smtClean="0"/>
          </a:p>
          <a:p>
            <a:pPr eaLnBrk="1" hangingPunct="1"/>
            <a:endParaRPr lang="en-US" dirty="0" smtClean="0"/>
          </a:p>
          <a:p>
            <a:pPr eaLnBrk="1" hangingPunct="1">
              <a:buNone/>
            </a:pPr>
            <a:endParaRPr lang="en-US" dirty="0" smtClean="0"/>
          </a:p>
          <a:p>
            <a:pPr eaLnBrk="1" hangingPunct="1"/>
            <a:endParaRPr lang="en-US" dirty="0" smtClean="0"/>
          </a:p>
          <a:p>
            <a:pPr eaLnBrk="1" hangingPunct="1"/>
            <a:endParaRPr lang="en-US" dirty="0" smtClean="0"/>
          </a:p>
          <a:p>
            <a:pPr eaLnBrk="1" hangingPunct="1"/>
            <a:endParaRPr lang="en-US" dirty="0" smtClean="0"/>
          </a:p>
          <a:p>
            <a:pPr eaLnBrk="1" hangingPunct="1"/>
            <a:endParaRPr lang="en-US" dirty="0" smtClean="0"/>
          </a:p>
          <a:p>
            <a:pPr eaLnBrk="1" hangingPunct="1"/>
            <a:endParaRPr lang="en-US" dirty="0" smtClean="0"/>
          </a:p>
          <a:p>
            <a:pPr eaLnBrk="1" hangingPunct="1"/>
            <a:endParaRPr lang="en-US" dirty="0" smtClean="0"/>
          </a:p>
          <a:p>
            <a:pPr eaLnBrk="1" hangingPunct="1">
              <a:buNone/>
            </a:pPr>
            <a:endParaRPr lang="en-GB" dirty="0" smtClean="0">
              <a:solidFill>
                <a:schemeClr val="tx1"/>
              </a:solidFill>
            </a:endParaRPr>
          </a:p>
          <a:p>
            <a:pPr eaLnBrk="1" hangingPunct="1"/>
            <a:endParaRPr lang="en-GB" dirty="0" smtClean="0">
              <a:solidFill>
                <a:schemeClr val="tx1"/>
              </a:solidFill>
            </a:endParaRPr>
          </a:p>
        </p:txBody>
      </p:sp>
      <p:sp>
        <p:nvSpPr>
          <p:cNvPr id="4" name="Right Arrow 3"/>
          <p:cNvSpPr/>
          <p:nvPr/>
        </p:nvSpPr>
        <p:spPr bwMode="auto">
          <a:xfrm>
            <a:off x="413465" y="2883790"/>
            <a:ext cx="8245503" cy="755374"/>
          </a:xfrm>
          <a:prstGeom prst="rightArrow">
            <a:avLst/>
          </a:prstGeom>
          <a:gradFill>
            <a:gsLst>
              <a:gs pos="15000">
                <a:srgbClr val="33CC33"/>
              </a:gs>
              <a:gs pos="45000">
                <a:srgbClr val="FF7A00"/>
              </a:gs>
              <a:gs pos="70000">
                <a:srgbClr val="FF0300"/>
              </a:gs>
              <a:gs pos="100000">
                <a:srgbClr val="4D0808"/>
              </a:gs>
            </a:gsLst>
            <a:lin ang="0" scaled="0"/>
          </a:gradFill>
          <a:ln w="9525" cap="flat" cmpd="sng" algn="ctr">
            <a:noFill/>
            <a:prstDash val="solid"/>
            <a:round/>
            <a:headEnd type="none" w="med" len="med"/>
            <a:tailEnd type="none" w="med" len="med"/>
          </a:ln>
          <a:effectLst/>
          <a:scene3d>
            <a:camera prst="orthographicFront"/>
            <a:lightRig rig="threePt" dir="t"/>
          </a:scene3d>
          <a:sp3d>
            <a:bevelT/>
            <a:bevelB/>
          </a:sp3d>
        </p:spPr>
        <p:txBody>
          <a:bodyPr vert="horz" wrap="square" lIns="91440" tIns="45720" rIns="91440" bIns="45720" numCol="1" rtlCol="0" anchor="t" anchorCtr="0" compatLnSpc="1">
            <a:prstTxWarp prst="textNoShape">
              <a:avLst/>
            </a:prstTxWarp>
          </a:bodyPr>
          <a:lstStyle/>
          <a:p>
            <a:pPr algn="l"/>
            <a:r>
              <a:rPr kumimoji="0" lang="de-CH" sz="1800" b="0" i="0" u="none" strike="noStrike" cap="none" normalizeH="0" baseline="0" dirty="0" smtClean="0">
                <a:ln>
                  <a:noFill/>
                </a:ln>
                <a:solidFill>
                  <a:schemeClr val="tx1"/>
                </a:solidFill>
                <a:effectLst/>
                <a:latin typeface="+mj-lt"/>
              </a:rPr>
              <a:t>1</a:t>
            </a:r>
            <a:r>
              <a:rPr lang="de-CH" sz="1800" dirty="0" smtClean="0">
                <a:latin typeface="+mj-lt"/>
              </a:rPr>
              <a:t>		</a:t>
            </a:r>
            <a:r>
              <a:rPr kumimoji="0" lang="de-CH" sz="1800" i="0" u="none" strike="noStrike" cap="none" normalizeH="0" dirty="0" err="1" smtClean="0">
                <a:ln>
                  <a:noFill/>
                </a:ln>
                <a:solidFill>
                  <a:schemeClr val="tx1"/>
                </a:solidFill>
                <a:effectLst/>
                <a:latin typeface="+mj-lt"/>
              </a:rPr>
              <a:t>log</a:t>
            </a:r>
            <a:r>
              <a:rPr kumimoji="0" lang="de-CH" sz="1800" i="1" u="none" strike="noStrike" cap="none" normalizeH="0" dirty="0" err="1" smtClean="0">
                <a:ln>
                  <a:noFill/>
                </a:ln>
                <a:solidFill>
                  <a:schemeClr val="tx1"/>
                </a:solidFill>
                <a:effectLst/>
                <a:latin typeface="+mj-lt"/>
              </a:rPr>
              <a:t>D</a:t>
            </a:r>
            <a:r>
              <a:rPr lang="de-CH" sz="1800" i="1" dirty="0" smtClean="0">
                <a:latin typeface="+mj-lt"/>
              </a:rPr>
              <a:t>		√D		</a:t>
            </a:r>
            <a:r>
              <a:rPr lang="de-CH" sz="1800" i="1" dirty="0" err="1" smtClean="0">
                <a:latin typeface="+mj-lt"/>
              </a:rPr>
              <a:t>D</a:t>
            </a:r>
            <a:r>
              <a:rPr lang="de-CH" sz="1800" i="1" dirty="0" smtClean="0">
                <a:latin typeface="+mj-lt"/>
              </a:rPr>
              <a:t>	…				</a:t>
            </a:r>
            <a:r>
              <a:rPr kumimoji="0" lang="de-CH" sz="1800" b="0" i="1" u="none" strike="noStrike" cap="none" normalizeH="0" dirty="0" smtClean="0">
                <a:ln>
                  <a:noFill/>
                </a:ln>
                <a:solidFill>
                  <a:schemeClr val="tx1"/>
                </a:solidFill>
                <a:effectLst/>
                <a:latin typeface="+mj-lt"/>
              </a:rPr>
              <a:t>				</a:t>
            </a:r>
            <a:endParaRPr kumimoji="0" lang="en-US" sz="1800" b="0" i="1" u="none" strike="noStrike" cap="none" normalizeH="0" baseline="0" dirty="0" smtClean="0">
              <a:ln>
                <a:noFill/>
              </a:ln>
              <a:solidFill>
                <a:schemeClr val="tx1"/>
              </a:solidFill>
              <a:effectLst/>
              <a:latin typeface="+mj-lt"/>
            </a:endParaRPr>
          </a:p>
        </p:txBody>
      </p:sp>
      <p:sp>
        <p:nvSpPr>
          <p:cNvPr id="5" name="Abgerundete rechteckige Legende 7"/>
          <p:cNvSpPr/>
          <p:nvPr/>
        </p:nvSpPr>
        <p:spPr bwMode="auto">
          <a:xfrm>
            <a:off x="464631" y="1389207"/>
            <a:ext cx="2485303" cy="580191"/>
          </a:xfrm>
          <a:prstGeom prst="wedgeRoundRectCallout">
            <a:avLst>
              <a:gd name="adj1" fmla="val -45006"/>
              <a:gd name="adj2" fmla="val 245711"/>
              <a:gd name="adj3" fmla="val 16667"/>
            </a:avLst>
          </a:prstGeom>
          <a:solidFill>
            <a:schemeClr val="accent1"/>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de-CH" sz="1600" dirty="0" smtClean="0">
                <a:latin typeface="+mj-lt"/>
              </a:rPr>
              <a:t>Everybody‘s expectation, 10 years ago („solved“)</a:t>
            </a:r>
            <a:endParaRPr lang="en-US" sz="1600" dirty="0" smtClean="0">
              <a:latin typeface="+mj-lt"/>
            </a:endParaRPr>
          </a:p>
        </p:txBody>
      </p:sp>
      <p:sp>
        <p:nvSpPr>
          <p:cNvPr id="6" name="Abgerundete rechteckige Legende 7"/>
          <p:cNvSpPr/>
          <p:nvPr/>
        </p:nvSpPr>
        <p:spPr bwMode="auto">
          <a:xfrm>
            <a:off x="1598213" y="2153858"/>
            <a:ext cx="2957884" cy="580191"/>
          </a:xfrm>
          <a:prstGeom prst="wedgeRoundRectCallout">
            <a:avLst>
              <a:gd name="adj1" fmla="val -35991"/>
              <a:gd name="adj2" fmla="val 111406"/>
              <a:gd name="adj3" fmla="val 16667"/>
            </a:avLst>
          </a:prstGeom>
          <a:solidFill>
            <a:srgbClr val="FF0000">
              <a:alpha val="50000"/>
            </a:srgbClr>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en-GB" sz="1600" dirty="0" smtClean="0">
                <a:latin typeface="+mj-lt"/>
              </a:rPr>
              <a:t>Lower bound of </a:t>
            </a:r>
            <a:r>
              <a:rPr lang="en-GB" sz="1600" dirty="0" err="1" smtClean="0">
                <a:latin typeface="+mj-lt"/>
              </a:rPr>
              <a:t>log</a:t>
            </a:r>
            <a:r>
              <a:rPr lang="en-GB" sz="1600" i="1" dirty="0" err="1" smtClean="0">
                <a:latin typeface="+mj-lt"/>
              </a:rPr>
              <a:t>D</a:t>
            </a:r>
            <a:r>
              <a:rPr lang="en-GB" sz="1600" i="1" dirty="0" smtClean="0">
                <a:latin typeface="+mj-lt"/>
              </a:rPr>
              <a:t> </a:t>
            </a:r>
            <a:r>
              <a:rPr lang="en-GB" sz="1600" dirty="0" smtClean="0">
                <a:latin typeface="+mj-lt"/>
              </a:rPr>
              <a:t>/ </a:t>
            </a:r>
            <a:r>
              <a:rPr lang="en-GB" sz="1600" dirty="0" err="1" smtClean="0">
                <a:latin typeface="+mj-lt"/>
              </a:rPr>
              <a:t>loglog</a:t>
            </a:r>
            <a:r>
              <a:rPr lang="en-GB" sz="1600" i="1" dirty="0" err="1" smtClean="0">
                <a:latin typeface="+mj-lt"/>
              </a:rPr>
              <a:t>D</a:t>
            </a:r>
            <a:r>
              <a:rPr lang="en-GB" sz="1600" i="1" dirty="0" smtClean="0">
                <a:latin typeface="+mj-lt"/>
              </a:rPr>
              <a:t/>
            </a:r>
            <a:br>
              <a:rPr lang="en-GB" sz="1600" i="1" dirty="0" smtClean="0">
                <a:latin typeface="+mj-lt"/>
              </a:rPr>
            </a:br>
            <a:r>
              <a:rPr lang="en-GB" sz="1600" dirty="0" smtClean="0">
                <a:latin typeface="+mj-lt"/>
              </a:rPr>
              <a:t>[Fan &amp; Lynch, PODC 2004]</a:t>
            </a:r>
            <a:endParaRPr lang="en-US" sz="1600" dirty="0" smtClean="0">
              <a:latin typeface="+mj-lt"/>
            </a:endParaRPr>
          </a:p>
        </p:txBody>
      </p:sp>
      <p:sp>
        <p:nvSpPr>
          <p:cNvPr id="7" name="Abgerundete rechteckige Legende 7"/>
          <p:cNvSpPr/>
          <p:nvPr/>
        </p:nvSpPr>
        <p:spPr bwMode="auto">
          <a:xfrm>
            <a:off x="6052250" y="1813268"/>
            <a:ext cx="2582867" cy="580191"/>
          </a:xfrm>
          <a:prstGeom prst="wedgeRoundRectCallout">
            <a:avLst>
              <a:gd name="adj1" fmla="val -50306"/>
              <a:gd name="adj2" fmla="val 170338"/>
              <a:gd name="adj3" fmla="val 16667"/>
            </a:avLst>
          </a:prstGeom>
          <a:solidFill>
            <a:srgbClr val="FF0000">
              <a:alpha val="50000"/>
            </a:srgbClr>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en-GB" sz="1600" smtClean="0">
                <a:latin typeface="+mj-lt"/>
              </a:rPr>
              <a:t>All natural </a:t>
            </a:r>
            <a:r>
              <a:rPr lang="en-GB" sz="1600" dirty="0" smtClean="0">
                <a:latin typeface="+mj-lt"/>
              </a:rPr>
              <a:t>algorithms </a:t>
            </a:r>
            <a:br>
              <a:rPr lang="en-GB" sz="1600" dirty="0" smtClean="0">
                <a:latin typeface="+mj-lt"/>
              </a:rPr>
            </a:br>
            <a:r>
              <a:rPr lang="en-GB" sz="1600" dirty="0" smtClean="0">
                <a:latin typeface="+mj-lt"/>
              </a:rPr>
              <a:t>[Locher et al., DISC 2006]</a:t>
            </a:r>
            <a:endParaRPr lang="en-US" sz="1600" dirty="0" smtClean="0">
              <a:latin typeface="+mj-lt"/>
            </a:endParaRPr>
          </a:p>
        </p:txBody>
      </p:sp>
      <p:sp>
        <p:nvSpPr>
          <p:cNvPr id="8" name="Abgerundete rechteckige Legende 7"/>
          <p:cNvSpPr/>
          <p:nvPr/>
        </p:nvSpPr>
        <p:spPr bwMode="auto">
          <a:xfrm>
            <a:off x="5035806" y="1818316"/>
            <a:ext cx="1086698" cy="572492"/>
          </a:xfrm>
          <a:prstGeom prst="wedgeRoundRectCallout">
            <a:avLst>
              <a:gd name="adj1" fmla="val -108064"/>
              <a:gd name="adj2" fmla="val 172212"/>
              <a:gd name="adj3" fmla="val 16667"/>
            </a:avLst>
          </a:prstGeom>
          <a:solidFill>
            <a:srgbClr val="33CC33">
              <a:alpha val="50000"/>
            </a:srgbClr>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en-GB" sz="1600" dirty="0" smtClean="0">
                <a:latin typeface="+mj-lt"/>
              </a:rPr>
              <a:t>Blocking algorithm</a:t>
            </a:r>
            <a:endParaRPr lang="en-US" sz="1600" dirty="0" smtClean="0">
              <a:latin typeface="+mj-lt"/>
            </a:endParaRPr>
          </a:p>
        </p:txBody>
      </p:sp>
      <p:sp>
        <p:nvSpPr>
          <p:cNvPr id="9" name="Abgerundete rechteckige Legende 7"/>
          <p:cNvSpPr/>
          <p:nvPr/>
        </p:nvSpPr>
        <p:spPr bwMode="auto">
          <a:xfrm>
            <a:off x="3128818" y="4264944"/>
            <a:ext cx="2723341" cy="580191"/>
          </a:xfrm>
          <a:prstGeom prst="wedgeRoundRectCallout">
            <a:avLst>
              <a:gd name="adj1" fmla="val -71053"/>
              <a:gd name="adj2" fmla="val -195578"/>
              <a:gd name="adj3" fmla="val 16667"/>
            </a:avLst>
          </a:prstGeom>
          <a:solidFill>
            <a:srgbClr val="33CC33">
              <a:alpha val="50000"/>
            </a:srgbClr>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en-GB" sz="1600" dirty="0" smtClean="0">
                <a:latin typeface="+mj-lt"/>
              </a:rPr>
              <a:t>Kappa algorithm</a:t>
            </a:r>
            <a:br>
              <a:rPr lang="en-GB" sz="1600" dirty="0" smtClean="0">
                <a:latin typeface="+mj-lt"/>
              </a:rPr>
            </a:br>
            <a:r>
              <a:rPr lang="en-GB" sz="1600" dirty="0" smtClean="0">
                <a:latin typeface="+mj-lt"/>
              </a:rPr>
              <a:t>[Lenzen et al., FOCS 2008]</a:t>
            </a:r>
            <a:endParaRPr lang="en-US" sz="1600" dirty="0" smtClean="0">
              <a:latin typeface="+mj-lt"/>
            </a:endParaRPr>
          </a:p>
        </p:txBody>
      </p:sp>
      <p:sp>
        <p:nvSpPr>
          <p:cNvPr id="10" name="Abgerundete rechteckige Legende 7"/>
          <p:cNvSpPr/>
          <p:nvPr/>
        </p:nvSpPr>
        <p:spPr bwMode="auto">
          <a:xfrm>
            <a:off x="836212" y="4890432"/>
            <a:ext cx="2725971" cy="580191"/>
          </a:xfrm>
          <a:prstGeom prst="wedgeRoundRectCallout">
            <a:avLst>
              <a:gd name="adj1" fmla="val 12064"/>
              <a:gd name="adj2" fmla="val -302474"/>
              <a:gd name="adj3" fmla="val 16667"/>
            </a:avLst>
          </a:prstGeom>
          <a:solidFill>
            <a:srgbClr val="FF0000">
              <a:alpha val="50000"/>
            </a:srgbClr>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en-GB" sz="1600" dirty="0" smtClean="0">
                <a:latin typeface="+mj-lt"/>
              </a:rPr>
              <a:t>Tight lower bound</a:t>
            </a:r>
            <a:br>
              <a:rPr lang="en-GB" sz="1600" dirty="0" smtClean="0">
                <a:latin typeface="+mj-lt"/>
              </a:rPr>
            </a:br>
            <a:r>
              <a:rPr lang="en-GB" sz="1600" dirty="0" smtClean="0">
                <a:latin typeface="+mj-lt"/>
              </a:rPr>
              <a:t>[Lenzen et al., PODC 2009]</a:t>
            </a:r>
            <a:endParaRPr lang="en-US" sz="1600" dirty="0" smtClean="0">
              <a:latin typeface="+mj-lt"/>
            </a:endParaRPr>
          </a:p>
        </p:txBody>
      </p:sp>
      <p:sp>
        <p:nvSpPr>
          <p:cNvPr id="11" name="Abgerundete rechteckige Legende 7"/>
          <p:cNvSpPr/>
          <p:nvPr/>
        </p:nvSpPr>
        <p:spPr bwMode="auto">
          <a:xfrm>
            <a:off x="5944409" y="3982657"/>
            <a:ext cx="2476026" cy="580191"/>
          </a:xfrm>
          <a:prstGeom prst="wedgeRoundRectCallout">
            <a:avLst>
              <a:gd name="adj1" fmla="val -112445"/>
              <a:gd name="adj2" fmla="val -146241"/>
              <a:gd name="adj3" fmla="val 16667"/>
            </a:avLst>
          </a:prstGeom>
          <a:solidFill>
            <a:schemeClr val="accent1"/>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de-CH" sz="1600" dirty="0" smtClean="0">
                <a:latin typeface="+mj-lt"/>
              </a:rPr>
              <a:t>Dynamic Networks!</a:t>
            </a:r>
            <a:br>
              <a:rPr lang="de-CH" sz="1600" dirty="0" smtClean="0">
                <a:latin typeface="+mj-lt"/>
              </a:rPr>
            </a:br>
            <a:r>
              <a:rPr lang="de-CH" sz="1600" dirty="0" smtClean="0">
                <a:latin typeface="+mj-lt"/>
              </a:rPr>
              <a:t>[Kuhn et al., SPAA 2009]</a:t>
            </a:r>
            <a:endParaRPr lang="en-US" sz="1600" dirty="0" smtClean="0">
              <a:latin typeface="+mj-lt"/>
            </a:endParaRPr>
          </a:p>
        </p:txBody>
      </p:sp>
      <p:sp>
        <p:nvSpPr>
          <p:cNvPr id="13" name="Abgerundete rechteckige Legende 7"/>
          <p:cNvSpPr/>
          <p:nvPr/>
        </p:nvSpPr>
        <p:spPr bwMode="auto">
          <a:xfrm>
            <a:off x="3831279" y="5267821"/>
            <a:ext cx="1477699" cy="580191"/>
          </a:xfrm>
          <a:prstGeom prst="wedgeRoundRectCallout">
            <a:avLst>
              <a:gd name="adj1" fmla="val -59801"/>
              <a:gd name="adj2" fmla="val -99196"/>
              <a:gd name="adj3" fmla="val 16667"/>
            </a:avLst>
          </a:prstGeom>
          <a:solidFill>
            <a:schemeClr val="accent1"/>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de-CH" sz="1600" dirty="0" smtClean="0">
                <a:latin typeface="+mj-lt"/>
              </a:rPr>
              <a:t>together</a:t>
            </a:r>
            <a:br>
              <a:rPr lang="de-CH" sz="1600" dirty="0" smtClean="0">
                <a:latin typeface="+mj-lt"/>
              </a:rPr>
            </a:br>
            <a:r>
              <a:rPr lang="de-CH" sz="1600" dirty="0" smtClean="0">
                <a:latin typeface="+mj-lt"/>
              </a:rPr>
              <a:t>[JACM 2010]</a:t>
            </a:r>
            <a:endParaRPr lang="en-US" sz="1600" dirty="0" smtClean="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Clock Synchronization vs. Car Coordination</a:t>
            </a:r>
            <a:endParaRPr lang="en-US" dirty="0"/>
          </a:p>
        </p:txBody>
      </p:sp>
      <p:sp>
        <p:nvSpPr>
          <p:cNvPr id="3" name="Content Placeholder 2"/>
          <p:cNvSpPr>
            <a:spLocks noGrp="1"/>
          </p:cNvSpPr>
          <p:nvPr>
            <p:ph idx="1"/>
          </p:nvPr>
        </p:nvSpPr>
        <p:spPr/>
        <p:txBody>
          <a:bodyPr/>
          <a:lstStyle/>
          <a:p>
            <a:endParaRPr lang="en-GB" dirty="0" smtClean="0"/>
          </a:p>
          <a:p>
            <a:r>
              <a:rPr lang="en-GB" dirty="0" smtClean="0"/>
              <a:t>In the future cars may travel at high speed despite a tiny safety distance, thanks to advanced sensors and communication</a:t>
            </a:r>
          </a:p>
          <a:p>
            <a:endParaRPr lang="en-GB" dirty="0" smtClean="0"/>
          </a:p>
          <a:p>
            <a:endParaRPr lang="en-GB" dirty="0" smtClean="0"/>
          </a:p>
          <a:p>
            <a:pPr>
              <a:buNone/>
            </a:pPr>
            <a:endParaRPr lang="en-GB" dirty="0" smtClean="0"/>
          </a:p>
          <a:p>
            <a:pPr lvl="1"/>
            <a:endParaRPr lang="en-GB" dirty="0" smtClean="0"/>
          </a:p>
        </p:txBody>
      </p:sp>
      <p:pic>
        <p:nvPicPr>
          <p:cNvPr id="27" name="runde_2.avi">
            <a:hlinkClick r:id="" action="ppaction://media"/>
          </p:cNvPr>
          <p:cNvPicPr>
            <a:picLocks noRot="1" noChangeAspect="1"/>
          </p:cNvPicPr>
          <p:nvPr>
            <a:videoFile r:link="rId1"/>
          </p:nvPr>
        </p:nvPicPr>
        <p:blipFill>
          <a:blip r:embed="rId4" cstate="print"/>
          <a:stretch>
            <a:fillRect/>
          </a:stretch>
        </p:blipFill>
        <p:spPr>
          <a:xfrm>
            <a:off x="0" y="3429000"/>
            <a:ext cx="4572000" cy="3429000"/>
          </a:xfrm>
          <a:prstGeom prst="rect">
            <a:avLst/>
          </a:prstGeom>
        </p:spPr>
      </p:pic>
      <p:pic>
        <p:nvPicPr>
          <p:cNvPr id="1188865" name="Picture 1"/>
          <p:cNvPicPr>
            <a:picLocks noChangeAspect="1" noChangeArrowheads="1"/>
          </p:cNvPicPr>
          <p:nvPr/>
        </p:nvPicPr>
        <p:blipFill>
          <a:blip r:embed="rId5" cstate="print"/>
          <a:srcRect/>
          <a:stretch>
            <a:fillRect/>
          </a:stretch>
        </p:blipFill>
        <p:spPr bwMode="auto">
          <a:xfrm>
            <a:off x="0" y="3434400"/>
            <a:ext cx="9139125" cy="3423600"/>
          </a:xfrm>
          <a:prstGeom prst="rect">
            <a:avLst/>
          </a:prstGeom>
          <a:noFill/>
          <a:ln w="9525">
            <a:noFill/>
            <a:miter lim="800000"/>
            <a:headEnd/>
            <a:tailEnd/>
          </a:ln>
        </p:spPr>
      </p:pic>
      <p:pic>
        <p:nvPicPr>
          <p:cNvPr id="14" name="Picture 1" descr="C:\Users\roger\AppData\Local\Microsoft\Windows\Temporary Internet Files\Content.IE5\940EWJR6\MCj04403360000[1].png"/>
          <p:cNvPicPr>
            <a:picLocks noChangeAspect="1" noChangeArrowheads="1"/>
          </p:cNvPicPr>
          <p:nvPr/>
        </p:nvPicPr>
        <p:blipFill>
          <a:blip r:embed="rId6" cstate="print"/>
          <a:srcRect/>
          <a:stretch>
            <a:fillRect/>
          </a:stretch>
        </p:blipFill>
        <p:spPr bwMode="auto">
          <a:xfrm>
            <a:off x="2726302" y="2189824"/>
            <a:ext cx="1569120" cy="861370"/>
          </a:xfrm>
          <a:prstGeom prst="rect">
            <a:avLst/>
          </a:prstGeom>
          <a:noFill/>
        </p:spPr>
      </p:pic>
      <p:pic>
        <p:nvPicPr>
          <p:cNvPr id="15" name="Picture 2" descr="C:\Users\roger\AppData\Local\Microsoft\Windows\Temporary Internet Files\Content.IE5\I4YAH2JP\MCj04403370000[1].png"/>
          <p:cNvPicPr>
            <a:picLocks noChangeAspect="1" noChangeArrowheads="1"/>
          </p:cNvPicPr>
          <p:nvPr/>
        </p:nvPicPr>
        <p:blipFill>
          <a:blip r:embed="rId7" cstate="print"/>
          <a:srcRect/>
          <a:stretch>
            <a:fillRect/>
          </a:stretch>
        </p:blipFill>
        <p:spPr bwMode="auto">
          <a:xfrm>
            <a:off x="6519453" y="2206283"/>
            <a:ext cx="1563634" cy="844911"/>
          </a:xfrm>
          <a:prstGeom prst="rect">
            <a:avLst/>
          </a:prstGeom>
          <a:noFill/>
        </p:spPr>
      </p:pic>
      <p:pic>
        <p:nvPicPr>
          <p:cNvPr id="18" name="Picture 3" descr="C:\Users\roger\AppData\Local\Microsoft\Windows\Temporary Internet Files\Content.IE5\87L8UORA\MCj04403460000[1].png"/>
          <p:cNvPicPr>
            <a:picLocks noChangeAspect="1" noChangeArrowheads="1"/>
          </p:cNvPicPr>
          <p:nvPr/>
        </p:nvPicPr>
        <p:blipFill>
          <a:blip r:embed="rId8" cstate="print"/>
          <a:srcRect/>
          <a:stretch>
            <a:fillRect/>
          </a:stretch>
        </p:blipFill>
        <p:spPr bwMode="auto">
          <a:xfrm>
            <a:off x="4423132" y="2211450"/>
            <a:ext cx="1977657" cy="988830"/>
          </a:xfrm>
          <a:prstGeom prst="rect">
            <a:avLst/>
          </a:prstGeom>
          <a:noFill/>
        </p:spPr>
      </p:pic>
      <p:cxnSp>
        <p:nvCxnSpPr>
          <p:cNvPr id="19" name="Straight Connector 18"/>
          <p:cNvCxnSpPr/>
          <p:nvPr/>
        </p:nvCxnSpPr>
        <p:spPr bwMode="auto">
          <a:xfrm flipV="1">
            <a:off x="1610139" y="2554353"/>
            <a:ext cx="1073427"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0" name="Straight Connector 19"/>
          <p:cNvCxnSpPr/>
          <p:nvPr/>
        </p:nvCxnSpPr>
        <p:spPr bwMode="auto">
          <a:xfrm flipV="1">
            <a:off x="1514064" y="2696814"/>
            <a:ext cx="1073427"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1" name="Straight Connector 20"/>
          <p:cNvCxnSpPr/>
          <p:nvPr/>
        </p:nvCxnSpPr>
        <p:spPr bwMode="auto">
          <a:xfrm flipV="1">
            <a:off x="1497501" y="2819397"/>
            <a:ext cx="1073427"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13" name="crash.wmv">
            <a:hlinkClick r:id="" action="ppaction://media"/>
          </p:cNvPr>
          <p:cNvPicPr>
            <a:picLocks noRot="1" noChangeAspect="1"/>
          </p:cNvPicPr>
          <p:nvPr>
            <a:videoFile r:link="rId2"/>
          </p:nvPr>
        </p:nvPicPr>
        <p:blipFill>
          <a:blip r:embed="rId9" cstate="print"/>
          <a:stretch>
            <a:fillRect/>
          </a:stretch>
        </p:blipFill>
        <p:spPr>
          <a:xfrm>
            <a:off x="4572001" y="3429001"/>
            <a:ext cx="4572000" cy="342899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118886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7"/>
                                        </p:tgtEl>
                                      </p:cBhvr>
                                    </p:cmd>
                                  </p:childTnLst>
                                </p:cTn>
                              </p:par>
                            </p:childTnLst>
                          </p:cTn>
                        </p:par>
                      </p:childTnLst>
                    </p:cTn>
                  </p:par>
                </p:childTnLst>
              </p:cTn>
              <p:nextCondLst>
                <p:cond evt="onClick" delay="0">
                  <p:tgtEl>
                    <p:spTgt spid="27"/>
                  </p:tgtEl>
                </p:cond>
              </p:nextCondLst>
            </p:seq>
            <p:video>
              <p:cMediaNode>
                <p:cTn id="12" fill="hold" display="0">
                  <p:stCondLst>
                    <p:cond delay="indefinite"/>
                  </p:stCondLst>
                  <p:endCondLst>
                    <p:cond evt="onNext" delay="0">
                      <p:tgtEl>
                        <p:sldTgt/>
                      </p:tgtEl>
                    </p:cond>
                    <p:cond evt="onPrev" delay="0">
                      <p:tgtEl>
                        <p:sldTgt/>
                      </p:tgtEl>
                    </p:cond>
                  </p:endCondLst>
                </p:cTn>
                <p:tgtEl>
                  <p:spTgt spid="27"/>
                </p:tgtEl>
              </p:cMediaNode>
            </p:video>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13"/>
                                        </p:tgtEl>
                                      </p:cBhvr>
                                    </p:cmd>
                                  </p:childTnLst>
                                </p:cTn>
                              </p:par>
                            </p:childTnLst>
                          </p:cTn>
                        </p:par>
                      </p:childTnLst>
                    </p:cTn>
                  </p:par>
                </p:childTnLst>
              </p:cTn>
              <p:nextCondLst>
                <p:cond evt="onClick" delay="0">
                  <p:tgtEl>
                    <p:spTgt spid="13"/>
                  </p:tgtEl>
                </p:cond>
              </p:nextCondLst>
            </p:seq>
            <p:video>
              <p:cMediaNode>
                <p:cTn id="18" fill="hold" display="0">
                  <p:stCondLst>
                    <p:cond delay="indefinite"/>
                  </p:stCondLst>
                  <p:endCondLst>
                    <p:cond evt="onNext" delay="0">
                      <p:tgtEl>
                        <p:sldTgt/>
                      </p:tgtEl>
                    </p:cond>
                    <p:cond evt="onPrev" delay="0">
                      <p:tgtEl>
                        <p:sldTgt/>
                      </p:tgtEl>
                    </p:cond>
                  </p:endCondLst>
                </p:cTn>
                <p:tgtEl>
                  <p:spTgt spid="13"/>
                </p:tgtEl>
              </p:cMediaNode>
            </p:vide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Clock Synchronization vs. Car Coordination</a:t>
            </a:r>
            <a:endParaRPr lang="en-US" dirty="0"/>
          </a:p>
        </p:txBody>
      </p:sp>
      <p:sp>
        <p:nvSpPr>
          <p:cNvPr id="3" name="Content Placeholder 2"/>
          <p:cNvSpPr>
            <a:spLocks noGrp="1"/>
          </p:cNvSpPr>
          <p:nvPr>
            <p:ph idx="1"/>
          </p:nvPr>
        </p:nvSpPr>
        <p:spPr/>
        <p:txBody>
          <a:bodyPr/>
          <a:lstStyle/>
          <a:p>
            <a:endParaRPr lang="en-GB" dirty="0" smtClean="0"/>
          </a:p>
          <a:p>
            <a:r>
              <a:rPr lang="en-GB" dirty="0" smtClean="0"/>
              <a:t>In the future cars may travel at high speed despite a tiny safety distance, thanks to advanced sensors and communication</a:t>
            </a:r>
          </a:p>
          <a:p>
            <a:endParaRPr lang="en-GB" dirty="0" smtClean="0"/>
          </a:p>
          <a:p>
            <a:endParaRPr lang="en-GB" dirty="0" smtClean="0"/>
          </a:p>
          <a:p>
            <a:pPr>
              <a:buNone/>
            </a:pPr>
            <a:endParaRPr lang="en-GB" dirty="0" smtClean="0"/>
          </a:p>
          <a:p>
            <a:endParaRPr lang="en-GB" dirty="0" smtClean="0"/>
          </a:p>
          <a:p>
            <a:endParaRPr lang="en-GB" dirty="0" smtClean="0"/>
          </a:p>
          <a:p>
            <a:r>
              <a:rPr lang="en-GB" dirty="0" smtClean="0"/>
              <a:t>How fast &amp; close can you drive? </a:t>
            </a:r>
          </a:p>
          <a:p>
            <a:endParaRPr lang="en-GB" dirty="0" smtClean="0"/>
          </a:p>
          <a:p>
            <a:r>
              <a:rPr lang="en-GB" dirty="0" smtClean="0"/>
              <a:t>Answer possibly related to clock synchronization </a:t>
            </a:r>
          </a:p>
          <a:p>
            <a:pPr lvl="1"/>
            <a:r>
              <a:rPr lang="en-GB" dirty="0" smtClean="0"/>
              <a:t>clock drift ↔ cars cannot control speed perfectly</a:t>
            </a:r>
          </a:p>
          <a:p>
            <a:pPr lvl="1"/>
            <a:r>
              <a:rPr lang="en-GB" dirty="0" smtClean="0"/>
              <a:t>message jitter ↔ sensors or communication between cars not perfect</a:t>
            </a:r>
          </a:p>
          <a:p>
            <a:pPr lvl="1"/>
            <a:endParaRPr lang="en-GB" dirty="0" smtClean="0"/>
          </a:p>
        </p:txBody>
      </p:sp>
      <p:pic>
        <p:nvPicPr>
          <p:cNvPr id="1182721" name="Picture 1" descr="C:\Users\roger\AppData\Local\Microsoft\Windows\Temporary Internet Files\Content.IE5\940EWJR6\MCj04403360000[1].png"/>
          <p:cNvPicPr>
            <a:picLocks noChangeAspect="1" noChangeArrowheads="1"/>
          </p:cNvPicPr>
          <p:nvPr/>
        </p:nvPicPr>
        <p:blipFill>
          <a:blip r:embed="rId2" cstate="print"/>
          <a:srcRect/>
          <a:stretch>
            <a:fillRect/>
          </a:stretch>
        </p:blipFill>
        <p:spPr bwMode="auto">
          <a:xfrm>
            <a:off x="2726302" y="2189824"/>
            <a:ext cx="1569120" cy="861370"/>
          </a:xfrm>
          <a:prstGeom prst="rect">
            <a:avLst/>
          </a:prstGeom>
          <a:noFill/>
        </p:spPr>
      </p:pic>
      <p:pic>
        <p:nvPicPr>
          <p:cNvPr id="1182722" name="Picture 2" descr="C:\Users\roger\AppData\Local\Microsoft\Windows\Temporary Internet Files\Content.IE5\I4YAH2JP\MCj04403370000[1].png"/>
          <p:cNvPicPr>
            <a:picLocks noChangeAspect="1" noChangeArrowheads="1"/>
          </p:cNvPicPr>
          <p:nvPr/>
        </p:nvPicPr>
        <p:blipFill>
          <a:blip r:embed="rId3" cstate="print"/>
          <a:srcRect/>
          <a:stretch>
            <a:fillRect/>
          </a:stretch>
        </p:blipFill>
        <p:spPr bwMode="auto">
          <a:xfrm>
            <a:off x="6519453" y="2206283"/>
            <a:ext cx="1563634" cy="844911"/>
          </a:xfrm>
          <a:prstGeom prst="rect">
            <a:avLst/>
          </a:prstGeom>
          <a:noFill/>
        </p:spPr>
      </p:pic>
      <p:pic>
        <p:nvPicPr>
          <p:cNvPr id="1182723" name="Picture 3" descr="C:\Users\roger\AppData\Local\Microsoft\Windows\Temporary Internet Files\Content.IE5\87L8UORA\MCj04403460000[1].png"/>
          <p:cNvPicPr>
            <a:picLocks noChangeAspect="1" noChangeArrowheads="1"/>
          </p:cNvPicPr>
          <p:nvPr/>
        </p:nvPicPr>
        <p:blipFill>
          <a:blip r:embed="rId4" cstate="print"/>
          <a:srcRect/>
          <a:stretch>
            <a:fillRect/>
          </a:stretch>
        </p:blipFill>
        <p:spPr bwMode="auto">
          <a:xfrm>
            <a:off x="4423132" y="2211450"/>
            <a:ext cx="1977657" cy="988830"/>
          </a:xfrm>
          <a:prstGeom prst="rect">
            <a:avLst/>
          </a:prstGeom>
          <a:noFill/>
        </p:spPr>
      </p:pic>
      <p:cxnSp>
        <p:nvCxnSpPr>
          <p:cNvPr id="13" name="Straight Connector 12"/>
          <p:cNvCxnSpPr/>
          <p:nvPr/>
        </p:nvCxnSpPr>
        <p:spPr bwMode="auto">
          <a:xfrm flipV="1">
            <a:off x="1610139" y="2554353"/>
            <a:ext cx="1073427"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flipV="1">
            <a:off x="1514064" y="2696814"/>
            <a:ext cx="1073427"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7" name="Straight Connector 16"/>
          <p:cNvCxnSpPr/>
          <p:nvPr/>
        </p:nvCxnSpPr>
        <p:spPr bwMode="auto">
          <a:xfrm flipV="1">
            <a:off x="1497501" y="2819397"/>
            <a:ext cx="1073427"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0" end="1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20" name="Rectangle 4"/>
          <p:cNvSpPr>
            <a:spLocks noGrp="1" noChangeArrowheads="1"/>
          </p:cNvSpPr>
          <p:nvPr>
            <p:ph type="ctrTitle"/>
          </p:nvPr>
        </p:nvSpPr>
        <p:spPr>
          <a:xfrm>
            <a:off x="1044972" y="810451"/>
            <a:ext cx="7772400" cy="1470025"/>
          </a:xfrm>
        </p:spPr>
        <p:txBody>
          <a:bodyPr/>
          <a:lstStyle/>
          <a:p>
            <a:pPr algn="r"/>
            <a:r>
              <a:rPr lang="en-GB" sz="4100" i="1" dirty="0" smtClean="0">
                <a:solidFill>
                  <a:schemeClr val="bg1"/>
                </a:solidFill>
                <a:latin typeface="Calibri" pitchFamily="34" charset="0"/>
                <a:cs typeface="Calibri" pitchFamily="34" charset="0"/>
              </a:rPr>
              <a:t>Is </a:t>
            </a:r>
            <a:r>
              <a:rPr lang="en-GB" sz="4100" dirty="0" smtClean="0"/>
              <a:t>the</a:t>
            </a:r>
            <a:r>
              <a:rPr lang="en-GB" sz="4100" i="1" dirty="0" smtClean="0">
                <a:solidFill>
                  <a:schemeClr val="bg1"/>
                </a:solidFill>
                <a:latin typeface="Calibri" pitchFamily="34" charset="0"/>
                <a:cs typeface="Calibri" pitchFamily="34" charset="0"/>
              </a:rPr>
              <a:t> Theory Practical</a:t>
            </a:r>
            <a:r>
              <a:rPr lang="de-CH" sz="4100" i="1" dirty="0" smtClean="0">
                <a:solidFill>
                  <a:schemeClr val="bg1"/>
                </a:solidFill>
                <a:latin typeface="Calibri" pitchFamily="34" charset="0"/>
                <a:cs typeface="Calibri" pitchFamily="34" charset="0"/>
              </a:rPr>
              <a:t>?!?</a:t>
            </a:r>
            <a:endParaRPr lang="de-CH" i="1" dirty="0">
              <a:solidFill>
                <a:schemeClr val="bg1"/>
              </a:solidFill>
              <a:latin typeface="Calibri" pitchFamily="34" charset="0"/>
              <a:cs typeface="Calibri" pitchFamily="34" charset="0"/>
            </a:endParaRPr>
          </a:p>
        </p:txBody>
      </p:sp>
      <p:sp>
        <p:nvSpPr>
          <p:cNvPr id="5" name="Rectangle 4"/>
          <p:cNvSpPr txBox="1">
            <a:spLocks noChangeArrowheads="1"/>
          </p:cNvSpPr>
          <p:nvPr/>
        </p:nvSpPr>
        <p:spPr bwMode="auto">
          <a:xfrm>
            <a:off x="5617024" y="1461089"/>
            <a:ext cx="3179942" cy="9578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lgn="r">
              <a:defRPr/>
            </a:pPr>
            <a:r>
              <a:rPr lang="en-US" sz="3200" i="1" kern="0" dirty="0" smtClean="0">
                <a:solidFill>
                  <a:schemeClr val="bg1"/>
                </a:solidFill>
                <a:latin typeface="Calibri" pitchFamily="34" charset="0"/>
                <a:ea typeface="+mj-ea"/>
                <a:cs typeface="Calibri" pitchFamily="34" charset="0"/>
              </a:rPr>
              <a:t>…it's about TIME!</a:t>
            </a:r>
            <a:endParaRPr kumimoji="0" lang="de-CH" sz="3200" b="1" i="0" u="none" strike="noStrike" kern="0" cap="none" spc="0" normalizeH="0" baseline="0" noProof="0" dirty="0">
              <a:ln>
                <a:noFill/>
              </a:ln>
              <a:solidFill>
                <a:schemeClr val="bg1"/>
              </a:solidFill>
              <a:effectLst/>
              <a:uLnTx/>
              <a:uFillTx/>
              <a:latin typeface="Calibri" pitchFamily="34" charset="0"/>
              <a:ea typeface="+mj-ea"/>
              <a:cs typeface="Calibri" pitchFamily="34" charset="0"/>
            </a:endParaRPr>
          </a:p>
        </p:txBody>
      </p:sp>
      <p:sp>
        <p:nvSpPr>
          <p:cNvPr id="7" name="Rectangle 4"/>
          <p:cNvSpPr txBox="1">
            <a:spLocks noChangeArrowheads="1"/>
          </p:cNvSpPr>
          <p:nvPr/>
        </p:nvSpPr>
        <p:spPr bwMode="auto">
          <a:xfrm>
            <a:off x="-3203" y="1046400"/>
            <a:ext cx="8315325" cy="9578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lgn="r">
              <a:defRPr/>
            </a:pPr>
            <a:r>
              <a:rPr lang="en-US" sz="4800" i="1" kern="0" dirty="0" smtClean="0">
                <a:solidFill>
                  <a:schemeClr val="bg1"/>
                </a:solidFill>
                <a:latin typeface="Calibri" pitchFamily="34" charset="0"/>
                <a:ea typeface="+mj-ea"/>
                <a:cs typeface="Calibri" pitchFamily="34" charset="0"/>
              </a:rPr>
              <a:t>Example: Clock Synchronization</a:t>
            </a:r>
            <a:endParaRPr kumimoji="0" lang="de-CH" sz="4800" b="1" i="0" u="none" strike="noStrike" kern="0" cap="none" spc="0" normalizeH="0" baseline="0" noProof="0" dirty="0">
              <a:ln>
                <a:noFill/>
              </a:ln>
              <a:solidFill>
                <a:schemeClr val="bg1"/>
              </a:solidFill>
              <a:effectLst/>
              <a:uLnTx/>
              <a:uFillTx/>
              <a:latin typeface="Calibri" pitchFamily="34" charset="0"/>
              <a:ea typeface="+mj-ea"/>
              <a:cs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8" fill="hold" grpId="0" nodeType="clickEffect">
                                  <p:stCondLst>
                                    <p:cond delay="0"/>
                                  </p:stCondLst>
                                  <p:childTnLst>
                                    <p:anim calcmode="lin" valueType="num">
                                      <p:cBhvr additive="base">
                                        <p:cTn id="6" dur="500"/>
                                        <p:tgtEl>
                                          <p:spTgt spid="7"/>
                                        </p:tgtEl>
                                        <p:attrNameLst>
                                          <p:attrName>ppt_x</p:attrName>
                                        </p:attrNameLst>
                                      </p:cBhvr>
                                      <p:tavLst>
                                        <p:tav tm="0">
                                          <p:val>
                                            <p:strVal val="ppt_x"/>
                                          </p:val>
                                        </p:tav>
                                        <p:tav tm="100000">
                                          <p:val>
                                            <p:strVal val="0-ppt_w/2"/>
                                          </p:val>
                                        </p:tav>
                                      </p:tavLst>
                                    </p:anim>
                                    <p:anim calcmode="lin" valueType="num">
                                      <p:cBhvr additive="base">
                                        <p:cTn id="7" dur="500"/>
                                        <p:tgtEl>
                                          <p:spTgt spid="7"/>
                                        </p:tgtEl>
                                        <p:attrNameLst>
                                          <p:attrName>ppt_y</p:attrName>
                                        </p:attrNameLst>
                                      </p:cBhvr>
                                      <p:tavLst>
                                        <p:tav tm="0">
                                          <p:val>
                                            <p:strVal val="ppt_y"/>
                                          </p:val>
                                        </p:tav>
                                        <p:tav tm="100000">
                                          <p:val>
                                            <p:strVal val="ppt_y"/>
                                          </p:val>
                                        </p:tav>
                                      </p:tavLst>
                                    </p:anim>
                                    <p:set>
                                      <p:cBhvr>
                                        <p:cTn id="8" dur="1" fill="hold">
                                          <p:stCondLst>
                                            <p:cond delay="499"/>
                                          </p:stCondLst>
                                        </p:cTn>
                                        <p:tgtEl>
                                          <p:spTgt spid="7"/>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8420"/>
                                        </p:tgtEl>
                                        <p:attrNameLst>
                                          <p:attrName>style.visibility</p:attrName>
                                        </p:attrNameLst>
                                      </p:cBhvr>
                                      <p:to>
                                        <p:strVal val="visible"/>
                                      </p:to>
                                    </p:set>
                                    <p:anim calcmode="lin" valueType="num">
                                      <p:cBhvr additive="base">
                                        <p:cTn id="13" dur="500" fill="hold"/>
                                        <p:tgtEl>
                                          <p:spTgt spid="188420"/>
                                        </p:tgtEl>
                                        <p:attrNameLst>
                                          <p:attrName>ppt_x</p:attrName>
                                        </p:attrNameLst>
                                      </p:cBhvr>
                                      <p:tavLst>
                                        <p:tav tm="0">
                                          <p:val>
                                            <p:strVal val="1+#ppt_w/2"/>
                                          </p:val>
                                        </p:tav>
                                        <p:tav tm="100000">
                                          <p:val>
                                            <p:strVal val="#ppt_x"/>
                                          </p:val>
                                        </p:tav>
                                      </p:tavLst>
                                    </p:anim>
                                    <p:anim calcmode="lin" valueType="num">
                                      <p:cBhvr additive="base">
                                        <p:cTn id="14" dur="500" fill="hold"/>
                                        <p:tgtEl>
                                          <p:spTgt spid="1884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20"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alibri" pitchFamily="34" charset="0"/>
                <a:cs typeface="Calibri" pitchFamily="34" charset="0"/>
              </a:rPr>
              <a:t>One Big Difference Between Theory and Practice, Usually!</a:t>
            </a:r>
            <a:endParaRPr lang="en-US" dirty="0">
              <a:latin typeface="Calibri" pitchFamily="34" charset="0"/>
              <a:cs typeface="Calibri" pitchFamily="34" charset="0"/>
            </a:endParaRPr>
          </a:p>
        </p:txBody>
      </p:sp>
      <p:sp>
        <p:nvSpPr>
          <p:cNvPr id="77" name="Content Placeholder 76"/>
          <p:cNvSpPr>
            <a:spLocks noGrp="1"/>
          </p:cNvSpPr>
          <p:nvPr>
            <p:ph idx="1"/>
          </p:nvPr>
        </p:nvSpPr>
        <p:spPr/>
        <p:txBody>
          <a:bodyPr/>
          <a:lstStyle/>
          <a:p>
            <a:endParaRPr lang="en-US"/>
          </a:p>
        </p:txBody>
      </p:sp>
      <p:pic>
        <p:nvPicPr>
          <p:cNvPr id="4" name="Picture 27" descr="j0240719"/>
          <p:cNvPicPr>
            <a:picLocks noChangeAspect="1" noChangeArrowheads="1"/>
          </p:cNvPicPr>
          <p:nvPr/>
        </p:nvPicPr>
        <p:blipFill>
          <a:blip r:embed="rId4" cstate="print"/>
          <a:srcRect/>
          <a:stretch>
            <a:fillRect/>
          </a:stretch>
        </p:blipFill>
        <p:spPr bwMode="auto">
          <a:xfrm>
            <a:off x="6242065" y="3107651"/>
            <a:ext cx="1047750" cy="1560513"/>
          </a:xfrm>
          <a:prstGeom prst="rect">
            <a:avLst/>
          </a:prstGeom>
          <a:noFill/>
        </p:spPr>
      </p:pic>
      <p:sp>
        <p:nvSpPr>
          <p:cNvPr id="5" name="Text Box 28"/>
          <p:cNvSpPr txBox="1">
            <a:spLocks noChangeArrowheads="1"/>
          </p:cNvSpPr>
          <p:nvPr/>
        </p:nvSpPr>
        <p:spPr bwMode="auto">
          <a:xfrm>
            <a:off x="5643577" y="4590851"/>
            <a:ext cx="2257425" cy="402291"/>
          </a:xfrm>
          <a:prstGeom prst="rect">
            <a:avLst/>
          </a:prstGeom>
          <a:noFill/>
          <a:ln w="25400" algn="ctr">
            <a:noFill/>
            <a:miter lim="800000"/>
            <a:headEnd/>
            <a:tailEnd/>
          </a:ln>
          <a:effectLst/>
        </p:spPr>
        <p:txBody>
          <a:bodyPr lIns="90000" tIns="46800" rIns="90000" bIns="46800">
            <a:spAutoFit/>
          </a:bodyPr>
          <a:lstStyle/>
          <a:p>
            <a:pPr marL="381000" indent="-381000">
              <a:spcBef>
                <a:spcPct val="50000"/>
              </a:spcBef>
              <a:buFontTx/>
              <a:buNone/>
            </a:pPr>
            <a:r>
              <a:rPr lang="de-CH" sz="2000">
                <a:solidFill>
                  <a:schemeClr val="tx1"/>
                </a:solidFill>
              </a:rPr>
              <a:t>Theory</a:t>
            </a:r>
            <a:endParaRPr lang="en-US" sz="2000">
              <a:solidFill>
                <a:schemeClr val="tx1"/>
              </a:solidFill>
            </a:endParaRPr>
          </a:p>
        </p:txBody>
      </p:sp>
      <p:pic>
        <p:nvPicPr>
          <p:cNvPr id="6" name="Picture 26" descr="j0240695"/>
          <p:cNvPicPr>
            <a:picLocks noChangeAspect="1" noChangeArrowheads="1"/>
          </p:cNvPicPr>
          <p:nvPr/>
        </p:nvPicPr>
        <p:blipFill>
          <a:blip r:embed="rId5" cstate="print"/>
          <a:srcRect/>
          <a:stretch>
            <a:fillRect/>
          </a:stretch>
        </p:blipFill>
        <p:spPr bwMode="auto">
          <a:xfrm>
            <a:off x="1814889" y="3181557"/>
            <a:ext cx="1485900" cy="1492250"/>
          </a:xfrm>
          <a:prstGeom prst="rect">
            <a:avLst/>
          </a:prstGeom>
          <a:noFill/>
        </p:spPr>
      </p:pic>
      <p:sp>
        <p:nvSpPr>
          <p:cNvPr id="7" name="Text Box 29"/>
          <p:cNvSpPr txBox="1">
            <a:spLocks noChangeArrowheads="1"/>
          </p:cNvSpPr>
          <p:nvPr/>
        </p:nvSpPr>
        <p:spPr bwMode="auto">
          <a:xfrm>
            <a:off x="1438651" y="4606726"/>
            <a:ext cx="2257425" cy="402291"/>
          </a:xfrm>
          <a:prstGeom prst="rect">
            <a:avLst/>
          </a:prstGeom>
          <a:noFill/>
          <a:ln w="25400" algn="ctr">
            <a:noFill/>
            <a:miter lim="800000"/>
            <a:headEnd/>
            <a:tailEnd/>
          </a:ln>
          <a:effectLst/>
        </p:spPr>
        <p:txBody>
          <a:bodyPr lIns="90000" tIns="46800" rIns="90000" bIns="46800">
            <a:spAutoFit/>
          </a:bodyPr>
          <a:lstStyle/>
          <a:p>
            <a:pPr marL="381000" indent="-381000">
              <a:spcBef>
                <a:spcPct val="50000"/>
              </a:spcBef>
              <a:buFontTx/>
              <a:buNone/>
            </a:pPr>
            <a:r>
              <a:rPr lang="de-CH" sz="2000">
                <a:solidFill>
                  <a:schemeClr val="tx1"/>
                </a:solidFill>
              </a:rPr>
              <a:t>Practice</a:t>
            </a:r>
            <a:endParaRPr lang="en-US" sz="2000">
              <a:solidFill>
                <a:schemeClr val="tx1"/>
              </a:solidFill>
            </a:endParaRPr>
          </a:p>
        </p:txBody>
      </p:sp>
      <p:grpSp>
        <p:nvGrpSpPr>
          <p:cNvPr id="3" name="Group 7"/>
          <p:cNvGrpSpPr/>
          <p:nvPr/>
        </p:nvGrpSpPr>
        <p:grpSpPr>
          <a:xfrm>
            <a:off x="3152502" y="3497800"/>
            <a:ext cx="3195036" cy="1342193"/>
            <a:chOff x="1581150" y="2197100"/>
            <a:chExt cx="6119813" cy="2660650"/>
          </a:xfrm>
        </p:grpSpPr>
        <p:sp>
          <p:nvSpPr>
            <p:cNvPr id="9" name="Cloud"/>
            <p:cNvSpPr>
              <a:spLocks noChangeAspect="1" noEditPoints="1" noChangeArrowheads="1"/>
            </p:cNvSpPr>
            <p:nvPr/>
          </p:nvSpPr>
          <p:spPr bwMode="auto">
            <a:xfrm>
              <a:off x="1581150" y="2197100"/>
              <a:ext cx="6119813" cy="2660650"/>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BE7D"/>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 name="Text Box 25"/>
            <p:cNvSpPr txBox="1">
              <a:spLocks noChangeArrowheads="1"/>
            </p:cNvSpPr>
            <p:nvPr/>
          </p:nvSpPr>
          <p:spPr bwMode="auto">
            <a:xfrm>
              <a:off x="3028950" y="3038475"/>
              <a:ext cx="3324225" cy="704461"/>
            </a:xfrm>
            <a:prstGeom prst="rect">
              <a:avLst/>
            </a:prstGeom>
            <a:noFill/>
            <a:ln w="25400" algn="ctr">
              <a:noFill/>
              <a:miter lim="800000"/>
              <a:headEnd/>
              <a:tailEnd/>
            </a:ln>
            <a:effectLst/>
          </p:spPr>
          <p:txBody>
            <a:bodyPr lIns="90000" tIns="46800" rIns="90000" bIns="46800">
              <a:spAutoFit/>
            </a:bodyPr>
            <a:lstStyle/>
            <a:p>
              <a:pPr marL="381000" indent="-381000">
                <a:spcBef>
                  <a:spcPct val="50000"/>
                </a:spcBef>
                <a:buFontTx/>
                <a:buNone/>
              </a:pPr>
              <a:endParaRPr lang="en-US" sz="2400" b="1" dirty="0">
                <a:solidFill>
                  <a:schemeClr val="tx1"/>
                </a:solidFill>
              </a:endParaRPr>
            </a:p>
          </p:txBody>
        </p:sp>
        <p:grpSp>
          <p:nvGrpSpPr>
            <p:cNvPr id="8" name="Group 36"/>
            <p:cNvGrpSpPr>
              <a:grpSpLocks/>
            </p:cNvGrpSpPr>
            <p:nvPr/>
          </p:nvGrpSpPr>
          <p:grpSpPr bwMode="auto">
            <a:xfrm>
              <a:off x="4086225" y="2286000"/>
              <a:ext cx="1495425" cy="2466975"/>
              <a:chOff x="2454" y="1398"/>
              <a:chExt cx="942" cy="1554"/>
            </a:xfrm>
          </p:grpSpPr>
          <p:sp>
            <p:nvSpPr>
              <p:cNvPr id="69" name="Line 30"/>
              <p:cNvSpPr>
                <a:spLocks noChangeShapeType="1"/>
              </p:cNvSpPr>
              <p:nvPr/>
            </p:nvSpPr>
            <p:spPr bwMode="auto">
              <a:xfrm flipH="1">
                <a:off x="2550" y="1398"/>
                <a:ext cx="846" cy="456"/>
              </a:xfrm>
              <a:prstGeom prst="line">
                <a:avLst/>
              </a:prstGeom>
              <a:noFill/>
              <a:ln w="50800">
                <a:solidFill>
                  <a:schemeClr val="tx1"/>
                </a:solidFill>
                <a:prstDash val="dash"/>
                <a:round/>
                <a:headEnd/>
                <a:tailEnd/>
              </a:ln>
              <a:effectLst/>
            </p:spPr>
            <p:txBody>
              <a:bodyPr lIns="90000" tIns="46800" rIns="90000" bIns="46800" anchor="ctr">
                <a:spAutoFit/>
              </a:bodyPr>
              <a:lstStyle/>
              <a:p>
                <a:endParaRPr lang="en-US"/>
              </a:p>
            </p:txBody>
          </p:sp>
          <p:sp>
            <p:nvSpPr>
              <p:cNvPr id="70" name="Line 31"/>
              <p:cNvSpPr>
                <a:spLocks noChangeShapeType="1"/>
              </p:cNvSpPr>
              <p:nvPr/>
            </p:nvSpPr>
            <p:spPr bwMode="auto">
              <a:xfrm>
                <a:off x="2544" y="1854"/>
                <a:ext cx="72" cy="78"/>
              </a:xfrm>
              <a:prstGeom prst="line">
                <a:avLst/>
              </a:prstGeom>
              <a:noFill/>
              <a:ln w="50800">
                <a:solidFill>
                  <a:schemeClr val="tx1"/>
                </a:solidFill>
                <a:prstDash val="dash"/>
                <a:round/>
                <a:headEnd/>
                <a:tailEnd/>
              </a:ln>
              <a:effectLst/>
            </p:spPr>
            <p:txBody>
              <a:bodyPr lIns="90000" tIns="46800" rIns="90000" bIns="46800" anchor="ctr">
                <a:spAutoFit/>
              </a:bodyPr>
              <a:lstStyle/>
              <a:p>
                <a:endParaRPr lang="en-US"/>
              </a:p>
            </p:txBody>
          </p:sp>
          <p:sp>
            <p:nvSpPr>
              <p:cNvPr id="71" name="Line 33"/>
              <p:cNvSpPr>
                <a:spLocks noChangeShapeType="1"/>
              </p:cNvSpPr>
              <p:nvPr/>
            </p:nvSpPr>
            <p:spPr bwMode="auto">
              <a:xfrm>
                <a:off x="2814" y="2142"/>
                <a:ext cx="132" cy="126"/>
              </a:xfrm>
              <a:prstGeom prst="line">
                <a:avLst/>
              </a:prstGeom>
              <a:noFill/>
              <a:ln w="50800">
                <a:solidFill>
                  <a:schemeClr val="tx1"/>
                </a:solidFill>
                <a:prstDash val="dash"/>
                <a:round/>
                <a:headEnd/>
                <a:tailEnd/>
              </a:ln>
              <a:effectLst/>
            </p:spPr>
            <p:txBody>
              <a:bodyPr lIns="90000" tIns="46800" rIns="90000" bIns="46800" anchor="ctr">
                <a:spAutoFit/>
              </a:bodyPr>
              <a:lstStyle/>
              <a:p>
                <a:endParaRPr lang="en-US"/>
              </a:p>
            </p:txBody>
          </p:sp>
          <p:sp>
            <p:nvSpPr>
              <p:cNvPr id="72" name="Line 34"/>
              <p:cNvSpPr>
                <a:spLocks noChangeShapeType="1"/>
              </p:cNvSpPr>
              <p:nvPr/>
            </p:nvSpPr>
            <p:spPr bwMode="auto">
              <a:xfrm>
                <a:off x="3150" y="2478"/>
                <a:ext cx="66" cy="60"/>
              </a:xfrm>
              <a:prstGeom prst="line">
                <a:avLst/>
              </a:prstGeom>
              <a:noFill/>
              <a:ln w="50800">
                <a:solidFill>
                  <a:schemeClr val="tx1"/>
                </a:solidFill>
                <a:prstDash val="dash"/>
                <a:round/>
                <a:headEnd/>
                <a:tailEnd/>
              </a:ln>
              <a:effectLst/>
            </p:spPr>
            <p:txBody>
              <a:bodyPr lIns="90000" tIns="46800" rIns="90000" bIns="46800" anchor="ctr">
                <a:spAutoFit/>
              </a:bodyPr>
              <a:lstStyle/>
              <a:p>
                <a:endParaRPr lang="en-US"/>
              </a:p>
            </p:txBody>
          </p:sp>
          <p:sp>
            <p:nvSpPr>
              <p:cNvPr id="73" name="Line 35"/>
              <p:cNvSpPr>
                <a:spLocks noChangeShapeType="1"/>
              </p:cNvSpPr>
              <p:nvPr/>
            </p:nvSpPr>
            <p:spPr bwMode="auto">
              <a:xfrm flipH="1">
                <a:off x="2454" y="2544"/>
                <a:ext cx="762" cy="408"/>
              </a:xfrm>
              <a:prstGeom prst="line">
                <a:avLst/>
              </a:prstGeom>
              <a:noFill/>
              <a:ln w="50800">
                <a:solidFill>
                  <a:schemeClr val="tx1"/>
                </a:solidFill>
                <a:prstDash val="dash"/>
                <a:round/>
                <a:headEnd/>
                <a:tailEnd/>
              </a:ln>
              <a:effectLst/>
            </p:spPr>
            <p:txBody>
              <a:bodyPr lIns="90000" tIns="46800" rIns="90000" bIns="46800" anchor="ctr">
                <a:spAutoFit/>
              </a:bodyPr>
              <a:lstStyle/>
              <a:p>
                <a:endParaRPr lang="en-US"/>
              </a:p>
            </p:txBody>
          </p:sp>
        </p:grpSp>
        <p:pic>
          <p:nvPicPr>
            <p:cNvPr id="12" name="Picture 75" descr="test"/>
            <p:cNvPicPr>
              <a:picLocks noChangeAspect="1" noChangeArrowheads="1"/>
            </p:cNvPicPr>
            <p:nvPr/>
          </p:nvPicPr>
          <p:blipFill>
            <a:blip r:embed="rId6" cstate="print"/>
            <a:srcRect/>
            <a:stretch>
              <a:fillRect/>
            </a:stretch>
          </p:blipFill>
          <p:spPr bwMode="auto">
            <a:xfrm rot="-1309210">
              <a:off x="2686050" y="3287713"/>
              <a:ext cx="282575" cy="228600"/>
            </a:xfrm>
            <a:prstGeom prst="rect">
              <a:avLst/>
            </a:prstGeom>
            <a:noFill/>
          </p:spPr>
        </p:pic>
        <p:grpSp>
          <p:nvGrpSpPr>
            <p:cNvPr id="11" name="Group 82"/>
            <p:cNvGrpSpPr>
              <a:grpSpLocks/>
            </p:cNvGrpSpPr>
            <p:nvPr/>
          </p:nvGrpSpPr>
          <p:grpSpPr bwMode="auto">
            <a:xfrm>
              <a:off x="5600700" y="3505200"/>
              <a:ext cx="730250" cy="866775"/>
              <a:chOff x="3582" y="2178"/>
              <a:chExt cx="460" cy="546"/>
            </a:xfrm>
          </p:grpSpPr>
          <p:sp>
            <p:nvSpPr>
              <p:cNvPr id="55" name="Oval 67"/>
              <p:cNvSpPr>
                <a:spLocks noChangeArrowheads="1"/>
              </p:cNvSpPr>
              <p:nvPr/>
            </p:nvSpPr>
            <p:spPr bwMode="auto">
              <a:xfrm>
                <a:off x="3912" y="2178"/>
                <a:ext cx="56" cy="56"/>
              </a:xfrm>
              <a:prstGeom prst="ellipse">
                <a:avLst/>
              </a:prstGeom>
              <a:solidFill>
                <a:schemeClr val="tx1"/>
              </a:solidFill>
              <a:ln w="25400" algn="ctr">
                <a:noFill/>
                <a:round/>
                <a:headEnd/>
                <a:tailEnd/>
              </a:ln>
              <a:effectLst/>
            </p:spPr>
            <p:txBody>
              <a:bodyPr wrap="none" lIns="90000" tIns="46800" rIns="90000" bIns="46800" anchor="ctr">
                <a:spAutoFit/>
              </a:bodyPr>
              <a:lstStyle/>
              <a:p>
                <a:endParaRPr lang="en-US"/>
              </a:p>
            </p:txBody>
          </p:sp>
          <p:sp>
            <p:nvSpPr>
              <p:cNvPr id="56" name="Oval 68"/>
              <p:cNvSpPr>
                <a:spLocks noChangeArrowheads="1"/>
              </p:cNvSpPr>
              <p:nvPr/>
            </p:nvSpPr>
            <p:spPr bwMode="auto">
              <a:xfrm>
                <a:off x="3622" y="2542"/>
                <a:ext cx="56" cy="56"/>
              </a:xfrm>
              <a:prstGeom prst="ellipse">
                <a:avLst/>
              </a:prstGeom>
              <a:solidFill>
                <a:schemeClr val="tx1"/>
              </a:solidFill>
              <a:ln w="25400" algn="ctr">
                <a:noFill/>
                <a:round/>
                <a:headEnd/>
                <a:tailEnd/>
              </a:ln>
              <a:effectLst/>
            </p:spPr>
            <p:txBody>
              <a:bodyPr wrap="none" lIns="90000" tIns="46800" rIns="90000" bIns="46800" anchor="ctr">
                <a:spAutoFit/>
              </a:bodyPr>
              <a:lstStyle/>
              <a:p>
                <a:endParaRPr lang="en-US"/>
              </a:p>
            </p:txBody>
          </p:sp>
          <p:sp>
            <p:nvSpPr>
              <p:cNvPr id="57" name="Oval 69"/>
              <p:cNvSpPr>
                <a:spLocks noChangeArrowheads="1"/>
              </p:cNvSpPr>
              <p:nvPr/>
            </p:nvSpPr>
            <p:spPr bwMode="auto">
              <a:xfrm>
                <a:off x="3986" y="2642"/>
                <a:ext cx="56" cy="56"/>
              </a:xfrm>
              <a:prstGeom prst="ellipse">
                <a:avLst/>
              </a:prstGeom>
              <a:solidFill>
                <a:schemeClr val="tx1"/>
              </a:solidFill>
              <a:ln w="25400" algn="ctr">
                <a:noFill/>
                <a:round/>
                <a:headEnd/>
                <a:tailEnd/>
              </a:ln>
              <a:effectLst/>
            </p:spPr>
            <p:txBody>
              <a:bodyPr wrap="none" lIns="90000" tIns="46800" rIns="90000" bIns="46800" anchor="ctr">
                <a:spAutoFit/>
              </a:bodyPr>
              <a:lstStyle/>
              <a:p>
                <a:endParaRPr lang="en-US"/>
              </a:p>
            </p:txBody>
          </p:sp>
          <p:sp>
            <p:nvSpPr>
              <p:cNvPr id="58" name="Oval 70"/>
              <p:cNvSpPr>
                <a:spLocks noChangeArrowheads="1"/>
              </p:cNvSpPr>
              <p:nvPr/>
            </p:nvSpPr>
            <p:spPr bwMode="auto">
              <a:xfrm>
                <a:off x="3582" y="2250"/>
                <a:ext cx="56" cy="56"/>
              </a:xfrm>
              <a:prstGeom prst="ellipse">
                <a:avLst/>
              </a:prstGeom>
              <a:solidFill>
                <a:schemeClr val="tx1"/>
              </a:solidFill>
              <a:ln w="25400" algn="ctr">
                <a:noFill/>
                <a:round/>
                <a:headEnd/>
                <a:tailEnd/>
              </a:ln>
              <a:effectLst/>
            </p:spPr>
            <p:txBody>
              <a:bodyPr wrap="none" lIns="90000" tIns="46800" rIns="90000" bIns="46800" anchor="ctr">
                <a:spAutoFit/>
              </a:bodyPr>
              <a:lstStyle/>
              <a:p>
                <a:endParaRPr lang="en-US"/>
              </a:p>
            </p:txBody>
          </p:sp>
          <p:sp>
            <p:nvSpPr>
              <p:cNvPr id="59" name="Oval 71"/>
              <p:cNvSpPr>
                <a:spLocks noChangeArrowheads="1"/>
              </p:cNvSpPr>
              <p:nvPr/>
            </p:nvSpPr>
            <p:spPr bwMode="auto">
              <a:xfrm>
                <a:off x="3828" y="2400"/>
                <a:ext cx="56" cy="56"/>
              </a:xfrm>
              <a:prstGeom prst="ellipse">
                <a:avLst/>
              </a:prstGeom>
              <a:solidFill>
                <a:schemeClr val="tx1"/>
              </a:solidFill>
              <a:ln w="25400" algn="ctr">
                <a:noFill/>
                <a:round/>
                <a:headEnd/>
                <a:tailEnd/>
              </a:ln>
              <a:effectLst/>
            </p:spPr>
            <p:txBody>
              <a:bodyPr wrap="none" lIns="90000" tIns="46800" rIns="90000" bIns="46800" anchor="ctr">
                <a:spAutoFit/>
              </a:bodyPr>
              <a:lstStyle/>
              <a:p>
                <a:endParaRPr lang="en-US"/>
              </a:p>
            </p:txBody>
          </p:sp>
          <p:sp>
            <p:nvSpPr>
              <p:cNvPr id="60" name="Oval 72"/>
              <p:cNvSpPr>
                <a:spLocks noChangeArrowheads="1"/>
              </p:cNvSpPr>
              <p:nvPr/>
            </p:nvSpPr>
            <p:spPr bwMode="auto">
              <a:xfrm>
                <a:off x="3814" y="2668"/>
                <a:ext cx="56" cy="56"/>
              </a:xfrm>
              <a:prstGeom prst="ellipse">
                <a:avLst/>
              </a:prstGeom>
              <a:solidFill>
                <a:schemeClr val="tx1"/>
              </a:solidFill>
              <a:ln w="25400" algn="ctr">
                <a:noFill/>
                <a:round/>
                <a:headEnd/>
                <a:tailEnd/>
              </a:ln>
              <a:effectLst/>
            </p:spPr>
            <p:txBody>
              <a:bodyPr wrap="none" lIns="90000" tIns="46800" rIns="90000" bIns="46800" anchor="ctr">
                <a:spAutoFit/>
              </a:bodyPr>
              <a:lstStyle/>
              <a:p>
                <a:endParaRPr lang="en-US"/>
              </a:p>
            </p:txBody>
          </p:sp>
          <p:sp>
            <p:nvSpPr>
              <p:cNvPr id="61" name="Line 73"/>
              <p:cNvSpPr>
                <a:spLocks noChangeShapeType="1"/>
              </p:cNvSpPr>
              <p:nvPr/>
            </p:nvSpPr>
            <p:spPr bwMode="auto">
              <a:xfrm>
                <a:off x="3618" y="2334"/>
                <a:ext cx="24" cy="186"/>
              </a:xfrm>
              <a:prstGeom prst="line">
                <a:avLst/>
              </a:prstGeom>
              <a:noFill/>
              <a:ln w="15875">
                <a:solidFill>
                  <a:schemeClr val="tx1"/>
                </a:solidFill>
                <a:round/>
                <a:headEnd/>
                <a:tailEnd/>
              </a:ln>
              <a:effectLst/>
            </p:spPr>
            <p:txBody>
              <a:bodyPr lIns="90000" tIns="46800" rIns="90000" bIns="46800" anchor="ctr">
                <a:spAutoFit/>
              </a:bodyPr>
              <a:lstStyle/>
              <a:p>
                <a:endParaRPr lang="en-US"/>
              </a:p>
            </p:txBody>
          </p:sp>
          <p:sp>
            <p:nvSpPr>
              <p:cNvPr id="62" name="Line 74"/>
              <p:cNvSpPr>
                <a:spLocks noChangeShapeType="1"/>
              </p:cNvSpPr>
              <p:nvPr/>
            </p:nvSpPr>
            <p:spPr bwMode="auto">
              <a:xfrm flipV="1">
                <a:off x="3664" y="2212"/>
                <a:ext cx="204" cy="54"/>
              </a:xfrm>
              <a:prstGeom prst="line">
                <a:avLst/>
              </a:prstGeom>
              <a:noFill/>
              <a:ln w="15875">
                <a:solidFill>
                  <a:schemeClr val="tx1"/>
                </a:solidFill>
                <a:round/>
                <a:headEnd/>
                <a:tailEnd/>
              </a:ln>
              <a:effectLst/>
            </p:spPr>
            <p:txBody>
              <a:bodyPr lIns="90000" tIns="46800" rIns="90000" bIns="46800" anchor="ctr">
                <a:spAutoFit/>
              </a:bodyPr>
              <a:lstStyle/>
              <a:p>
                <a:endParaRPr lang="en-US"/>
              </a:p>
            </p:txBody>
          </p:sp>
          <p:sp>
            <p:nvSpPr>
              <p:cNvPr id="63" name="Line 76"/>
              <p:cNvSpPr>
                <a:spLocks noChangeShapeType="1"/>
              </p:cNvSpPr>
              <p:nvPr/>
            </p:nvSpPr>
            <p:spPr bwMode="auto">
              <a:xfrm flipH="1">
                <a:off x="3864" y="2256"/>
                <a:ext cx="54" cy="120"/>
              </a:xfrm>
              <a:prstGeom prst="line">
                <a:avLst/>
              </a:prstGeom>
              <a:noFill/>
              <a:ln w="15875">
                <a:solidFill>
                  <a:schemeClr val="tx1"/>
                </a:solidFill>
                <a:round/>
                <a:headEnd/>
                <a:tailEnd/>
              </a:ln>
              <a:effectLst/>
            </p:spPr>
            <p:txBody>
              <a:bodyPr lIns="90000" tIns="46800" rIns="90000" bIns="46800" anchor="ctr">
                <a:spAutoFit/>
              </a:bodyPr>
              <a:lstStyle/>
              <a:p>
                <a:endParaRPr lang="en-US"/>
              </a:p>
            </p:txBody>
          </p:sp>
          <p:sp>
            <p:nvSpPr>
              <p:cNvPr id="64" name="Line 77"/>
              <p:cNvSpPr>
                <a:spLocks noChangeShapeType="1"/>
              </p:cNvSpPr>
              <p:nvPr/>
            </p:nvSpPr>
            <p:spPr bwMode="auto">
              <a:xfrm flipV="1">
                <a:off x="3684" y="2454"/>
                <a:ext cx="126" cy="90"/>
              </a:xfrm>
              <a:prstGeom prst="line">
                <a:avLst/>
              </a:prstGeom>
              <a:noFill/>
              <a:ln w="15875">
                <a:solidFill>
                  <a:schemeClr val="tx1"/>
                </a:solidFill>
                <a:round/>
                <a:headEnd/>
                <a:tailEnd/>
              </a:ln>
              <a:effectLst/>
            </p:spPr>
            <p:txBody>
              <a:bodyPr lIns="90000" tIns="46800" rIns="90000" bIns="46800" anchor="ctr">
                <a:spAutoFit/>
              </a:bodyPr>
              <a:lstStyle/>
              <a:p>
                <a:endParaRPr lang="en-US"/>
              </a:p>
            </p:txBody>
          </p:sp>
          <p:sp>
            <p:nvSpPr>
              <p:cNvPr id="65" name="Line 78"/>
              <p:cNvSpPr>
                <a:spLocks noChangeShapeType="1"/>
              </p:cNvSpPr>
              <p:nvPr/>
            </p:nvSpPr>
            <p:spPr bwMode="auto">
              <a:xfrm>
                <a:off x="3888" y="2460"/>
                <a:ext cx="96" cy="162"/>
              </a:xfrm>
              <a:prstGeom prst="line">
                <a:avLst/>
              </a:prstGeom>
              <a:noFill/>
              <a:ln w="15875">
                <a:solidFill>
                  <a:schemeClr val="tx1"/>
                </a:solidFill>
                <a:round/>
                <a:headEnd/>
                <a:tailEnd/>
              </a:ln>
              <a:effectLst/>
            </p:spPr>
            <p:txBody>
              <a:bodyPr lIns="90000" tIns="46800" rIns="90000" bIns="46800" anchor="ctr">
                <a:spAutoFit/>
              </a:bodyPr>
              <a:lstStyle/>
              <a:p>
                <a:endParaRPr lang="en-US"/>
              </a:p>
            </p:txBody>
          </p:sp>
          <p:sp>
            <p:nvSpPr>
              <p:cNvPr id="66" name="Line 79"/>
              <p:cNvSpPr>
                <a:spLocks noChangeShapeType="1"/>
              </p:cNvSpPr>
              <p:nvPr/>
            </p:nvSpPr>
            <p:spPr bwMode="auto">
              <a:xfrm flipV="1">
                <a:off x="3888" y="2682"/>
                <a:ext cx="78" cy="6"/>
              </a:xfrm>
              <a:prstGeom prst="line">
                <a:avLst/>
              </a:prstGeom>
              <a:noFill/>
              <a:ln w="15875">
                <a:solidFill>
                  <a:schemeClr val="tx1"/>
                </a:solidFill>
                <a:round/>
                <a:headEnd/>
                <a:tailEnd/>
              </a:ln>
              <a:effectLst/>
            </p:spPr>
            <p:txBody>
              <a:bodyPr lIns="90000" tIns="46800" rIns="90000" bIns="46800" anchor="ctr">
                <a:spAutoFit/>
              </a:bodyPr>
              <a:lstStyle/>
              <a:p>
                <a:endParaRPr lang="en-US"/>
              </a:p>
            </p:txBody>
          </p:sp>
          <p:sp>
            <p:nvSpPr>
              <p:cNvPr id="67" name="Line 80"/>
              <p:cNvSpPr>
                <a:spLocks noChangeShapeType="1"/>
              </p:cNvSpPr>
              <p:nvPr/>
            </p:nvSpPr>
            <p:spPr bwMode="auto">
              <a:xfrm>
                <a:off x="3702" y="2604"/>
                <a:ext cx="102" cy="72"/>
              </a:xfrm>
              <a:prstGeom prst="line">
                <a:avLst/>
              </a:prstGeom>
              <a:noFill/>
              <a:ln w="15875">
                <a:solidFill>
                  <a:schemeClr val="tx1"/>
                </a:solidFill>
                <a:round/>
                <a:headEnd/>
                <a:tailEnd/>
              </a:ln>
              <a:effectLst/>
            </p:spPr>
            <p:txBody>
              <a:bodyPr lIns="90000" tIns="46800" rIns="90000" bIns="46800" anchor="ctr">
                <a:spAutoFit/>
              </a:bodyPr>
              <a:lstStyle/>
              <a:p>
                <a:endParaRPr lang="en-US"/>
              </a:p>
            </p:txBody>
          </p:sp>
          <p:sp>
            <p:nvSpPr>
              <p:cNvPr id="68" name="Line 81"/>
              <p:cNvSpPr>
                <a:spLocks noChangeShapeType="1"/>
              </p:cNvSpPr>
              <p:nvPr/>
            </p:nvSpPr>
            <p:spPr bwMode="auto">
              <a:xfrm>
                <a:off x="3654" y="2304"/>
                <a:ext cx="156" cy="96"/>
              </a:xfrm>
              <a:prstGeom prst="line">
                <a:avLst/>
              </a:prstGeom>
              <a:noFill/>
              <a:ln w="15875">
                <a:solidFill>
                  <a:schemeClr val="tx1"/>
                </a:solidFill>
                <a:round/>
                <a:headEnd/>
                <a:tailEnd/>
              </a:ln>
              <a:effectLst/>
            </p:spPr>
            <p:txBody>
              <a:bodyPr lIns="90000" tIns="46800" rIns="90000" bIns="46800" anchor="ctr">
                <a:spAutoFit/>
              </a:bodyPr>
              <a:lstStyle/>
              <a:p>
                <a:endParaRPr lang="en-US"/>
              </a:p>
            </p:txBody>
          </p:sp>
        </p:grpSp>
        <p:pic>
          <p:nvPicPr>
            <p:cNvPr id="14" name="Picture 83" descr="txp_fig"/>
            <p:cNvPicPr>
              <a:picLocks noChangeAspect="1" noChangeArrowheads="1"/>
            </p:cNvPicPr>
            <p:nvPr>
              <p:custDataLst>
                <p:tags r:id="rId1"/>
              </p:custDataLst>
            </p:nvPr>
          </p:nvPicPr>
          <p:blipFill>
            <a:blip r:embed="rId7" cstate="print">
              <a:clrChange>
                <a:clrFrom>
                  <a:srgbClr val="FFFFFF"/>
                </a:clrFrom>
                <a:clrTo>
                  <a:srgbClr val="FFFFFF">
                    <a:alpha val="0"/>
                  </a:srgbClr>
                </a:clrTo>
              </a:clrChange>
            </a:blip>
            <a:srcRect/>
            <a:stretch>
              <a:fillRect/>
            </a:stretch>
          </p:blipFill>
          <p:spPr bwMode="auto">
            <a:xfrm>
              <a:off x="5518150" y="2587625"/>
              <a:ext cx="1187450" cy="495300"/>
            </a:xfrm>
            <a:prstGeom prst="rect">
              <a:avLst/>
            </a:prstGeom>
            <a:noFill/>
            <a:ln w="25400" algn="ctr">
              <a:noFill/>
              <a:miter lim="800000"/>
              <a:headEnd/>
              <a:tailEnd/>
            </a:ln>
            <a:effectLst/>
          </p:spPr>
        </p:pic>
        <p:pic>
          <p:nvPicPr>
            <p:cNvPr id="15" name="Picture 88" descr="test"/>
            <p:cNvPicPr>
              <a:picLocks noChangeAspect="1" noChangeArrowheads="1"/>
            </p:cNvPicPr>
            <p:nvPr/>
          </p:nvPicPr>
          <p:blipFill>
            <a:blip r:embed="rId8" cstate="print"/>
            <a:srcRect/>
            <a:stretch>
              <a:fillRect/>
            </a:stretch>
          </p:blipFill>
          <p:spPr bwMode="auto">
            <a:xfrm rot="-2620334">
              <a:off x="2984500" y="3035300"/>
              <a:ext cx="103188" cy="127000"/>
            </a:xfrm>
            <a:prstGeom prst="rect">
              <a:avLst/>
            </a:prstGeom>
            <a:noFill/>
          </p:spPr>
        </p:pic>
        <p:grpSp>
          <p:nvGrpSpPr>
            <p:cNvPr id="13" name="Group 89"/>
            <p:cNvGrpSpPr>
              <a:grpSpLocks/>
            </p:cNvGrpSpPr>
            <p:nvPr/>
          </p:nvGrpSpPr>
          <p:grpSpPr bwMode="auto">
            <a:xfrm>
              <a:off x="2409825" y="2590800"/>
              <a:ext cx="1209675" cy="561975"/>
              <a:chOff x="2310" y="2160"/>
              <a:chExt cx="1139" cy="835"/>
            </a:xfrm>
          </p:grpSpPr>
          <p:sp>
            <p:nvSpPr>
              <p:cNvPr id="23" name="AutoShape 90"/>
              <p:cNvSpPr>
                <a:spLocks noChangeAspect="1" noChangeArrowheads="1" noTextEdit="1"/>
              </p:cNvSpPr>
              <p:nvPr/>
            </p:nvSpPr>
            <p:spPr bwMode="auto">
              <a:xfrm>
                <a:off x="2310" y="2160"/>
                <a:ext cx="1139" cy="835"/>
              </a:xfrm>
              <a:prstGeom prst="rect">
                <a:avLst/>
              </a:prstGeom>
              <a:noFill/>
              <a:ln w="9525">
                <a:noFill/>
                <a:miter lim="800000"/>
                <a:headEnd/>
                <a:tailEnd/>
              </a:ln>
            </p:spPr>
            <p:txBody>
              <a:bodyPr/>
              <a:lstStyle/>
              <a:p>
                <a:endParaRPr lang="en-US"/>
              </a:p>
            </p:txBody>
          </p:sp>
          <p:sp>
            <p:nvSpPr>
              <p:cNvPr id="24" name="Freeform 91"/>
              <p:cNvSpPr>
                <a:spLocks/>
              </p:cNvSpPr>
              <p:nvPr/>
            </p:nvSpPr>
            <p:spPr bwMode="auto">
              <a:xfrm>
                <a:off x="2311" y="2316"/>
                <a:ext cx="1133" cy="641"/>
              </a:xfrm>
              <a:custGeom>
                <a:avLst/>
                <a:gdLst/>
                <a:ahLst/>
                <a:cxnLst>
                  <a:cxn ang="0">
                    <a:pos x="0" y="106"/>
                  </a:cxn>
                  <a:cxn ang="0">
                    <a:pos x="15" y="110"/>
                  </a:cxn>
                  <a:cxn ang="0">
                    <a:pos x="38" y="114"/>
                  </a:cxn>
                  <a:cxn ang="0">
                    <a:pos x="70" y="119"/>
                  </a:cxn>
                  <a:cxn ang="0">
                    <a:pos x="106" y="127"/>
                  </a:cxn>
                  <a:cxn ang="0">
                    <a:pos x="152" y="134"/>
                  </a:cxn>
                  <a:cxn ang="0">
                    <a:pos x="201" y="144"/>
                  </a:cxn>
                  <a:cxn ang="0">
                    <a:pos x="255" y="155"/>
                  </a:cxn>
                  <a:cxn ang="0">
                    <a:pos x="310" y="169"/>
                  </a:cxn>
                  <a:cxn ang="0">
                    <a:pos x="367" y="180"/>
                  </a:cxn>
                  <a:cxn ang="0">
                    <a:pos x="426" y="193"/>
                  </a:cxn>
                  <a:cxn ang="0">
                    <a:pos x="483" y="209"/>
                  </a:cxn>
                  <a:cxn ang="0">
                    <a:pos x="540" y="224"/>
                  </a:cxn>
                  <a:cxn ang="0">
                    <a:pos x="593" y="237"/>
                  </a:cxn>
                  <a:cxn ang="0">
                    <a:pos x="643" y="252"/>
                  </a:cxn>
                  <a:cxn ang="0">
                    <a:pos x="688" y="267"/>
                  </a:cxn>
                  <a:cxn ang="0">
                    <a:pos x="728" y="283"/>
                  </a:cxn>
                  <a:cxn ang="0">
                    <a:pos x="768" y="296"/>
                  </a:cxn>
                  <a:cxn ang="0">
                    <a:pos x="804" y="311"/>
                  </a:cxn>
                  <a:cxn ang="0">
                    <a:pos x="838" y="328"/>
                  </a:cxn>
                  <a:cxn ang="0">
                    <a:pos x="871" y="342"/>
                  </a:cxn>
                  <a:cxn ang="0">
                    <a:pos x="901" y="357"/>
                  </a:cxn>
                  <a:cxn ang="0">
                    <a:pos x="928" y="370"/>
                  </a:cxn>
                  <a:cxn ang="0">
                    <a:pos x="954" y="383"/>
                  </a:cxn>
                  <a:cxn ang="0">
                    <a:pos x="975" y="397"/>
                  </a:cxn>
                  <a:cxn ang="0">
                    <a:pos x="994" y="408"/>
                  </a:cxn>
                  <a:cxn ang="0">
                    <a:pos x="1013" y="418"/>
                  </a:cxn>
                  <a:cxn ang="0">
                    <a:pos x="1036" y="433"/>
                  </a:cxn>
                  <a:cxn ang="0">
                    <a:pos x="1055" y="444"/>
                  </a:cxn>
                  <a:cxn ang="0">
                    <a:pos x="1466" y="695"/>
                  </a:cxn>
                  <a:cxn ang="0">
                    <a:pos x="1772" y="889"/>
                  </a:cxn>
                  <a:cxn ang="0">
                    <a:pos x="1751" y="904"/>
                  </a:cxn>
                  <a:cxn ang="0">
                    <a:pos x="1730" y="913"/>
                  </a:cxn>
                  <a:cxn ang="0">
                    <a:pos x="1704" y="921"/>
                  </a:cxn>
                  <a:cxn ang="0">
                    <a:pos x="1685" y="925"/>
                  </a:cxn>
                  <a:cxn ang="0">
                    <a:pos x="1664" y="929"/>
                  </a:cxn>
                  <a:cxn ang="0">
                    <a:pos x="1637" y="931"/>
                  </a:cxn>
                  <a:cxn ang="0">
                    <a:pos x="1610" y="934"/>
                  </a:cxn>
                  <a:cxn ang="0">
                    <a:pos x="1578" y="934"/>
                  </a:cxn>
                  <a:cxn ang="0">
                    <a:pos x="1542" y="934"/>
                  </a:cxn>
                  <a:cxn ang="0">
                    <a:pos x="1504" y="932"/>
                  </a:cxn>
                  <a:cxn ang="0">
                    <a:pos x="1462" y="929"/>
                  </a:cxn>
                  <a:cxn ang="0">
                    <a:pos x="1418" y="925"/>
                  </a:cxn>
                  <a:cxn ang="0">
                    <a:pos x="1373" y="921"/>
                  </a:cxn>
                  <a:cxn ang="0">
                    <a:pos x="1327" y="915"/>
                  </a:cxn>
                  <a:cxn ang="0">
                    <a:pos x="1282" y="910"/>
                  </a:cxn>
                  <a:cxn ang="0">
                    <a:pos x="1236" y="904"/>
                  </a:cxn>
                  <a:cxn ang="0">
                    <a:pos x="1194" y="898"/>
                  </a:cxn>
                  <a:cxn ang="0">
                    <a:pos x="1152" y="893"/>
                  </a:cxn>
                  <a:cxn ang="0">
                    <a:pos x="1116" y="885"/>
                  </a:cxn>
                  <a:cxn ang="0">
                    <a:pos x="1084" y="881"/>
                  </a:cxn>
                  <a:cxn ang="0">
                    <a:pos x="1055" y="875"/>
                  </a:cxn>
                  <a:cxn ang="0">
                    <a:pos x="1031" y="872"/>
                  </a:cxn>
                  <a:cxn ang="0">
                    <a:pos x="1012" y="870"/>
                  </a:cxn>
                  <a:cxn ang="0">
                    <a:pos x="283" y="1282"/>
                  </a:cxn>
                </a:cxnLst>
                <a:rect l="0" t="0" r="r" b="b"/>
                <a:pathLst>
                  <a:path w="2266" h="1282">
                    <a:moveTo>
                      <a:pt x="481" y="636"/>
                    </a:moveTo>
                    <a:lnTo>
                      <a:pt x="93" y="305"/>
                    </a:lnTo>
                    <a:lnTo>
                      <a:pt x="0" y="106"/>
                    </a:lnTo>
                    <a:lnTo>
                      <a:pt x="0" y="106"/>
                    </a:lnTo>
                    <a:lnTo>
                      <a:pt x="4" y="108"/>
                    </a:lnTo>
                    <a:lnTo>
                      <a:pt x="8" y="108"/>
                    </a:lnTo>
                    <a:lnTo>
                      <a:pt x="11" y="108"/>
                    </a:lnTo>
                    <a:lnTo>
                      <a:pt x="15" y="110"/>
                    </a:lnTo>
                    <a:lnTo>
                      <a:pt x="21" y="110"/>
                    </a:lnTo>
                    <a:lnTo>
                      <a:pt x="25" y="110"/>
                    </a:lnTo>
                    <a:lnTo>
                      <a:pt x="32" y="112"/>
                    </a:lnTo>
                    <a:lnTo>
                      <a:pt x="38" y="114"/>
                    </a:lnTo>
                    <a:lnTo>
                      <a:pt x="46" y="114"/>
                    </a:lnTo>
                    <a:lnTo>
                      <a:pt x="53" y="115"/>
                    </a:lnTo>
                    <a:lnTo>
                      <a:pt x="61" y="117"/>
                    </a:lnTo>
                    <a:lnTo>
                      <a:pt x="70" y="119"/>
                    </a:lnTo>
                    <a:lnTo>
                      <a:pt x="80" y="121"/>
                    </a:lnTo>
                    <a:lnTo>
                      <a:pt x="87" y="123"/>
                    </a:lnTo>
                    <a:lnTo>
                      <a:pt x="97" y="125"/>
                    </a:lnTo>
                    <a:lnTo>
                      <a:pt x="106" y="127"/>
                    </a:lnTo>
                    <a:lnTo>
                      <a:pt x="118" y="129"/>
                    </a:lnTo>
                    <a:lnTo>
                      <a:pt x="127" y="131"/>
                    </a:lnTo>
                    <a:lnTo>
                      <a:pt x="139" y="133"/>
                    </a:lnTo>
                    <a:lnTo>
                      <a:pt x="152" y="134"/>
                    </a:lnTo>
                    <a:lnTo>
                      <a:pt x="163" y="136"/>
                    </a:lnTo>
                    <a:lnTo>
                      <a:pt x="175" y="138"/>
                    </a:lnTo>
                    <a:lnTo>
                      <a:pt x="188" y="142"/>
                    </a:lnTo>
                    <a:lnTo>
                      <a:pt x="201" y="144"/>
                    </a:lnTo>
                    <a:lnTo>
                      <a:pt x="215" y="146"/>
                    </a:lnTo>
                    <a:lnTo>
                      <a:pt x="226" y="150"/>
                    </a:lnTo>
                    <a:lnTo>
                      <a:pt x="239" y="152"/>
                    </a:lnTo>
                    <a:lnTo>
                      <a:pt x="255" y="155"/>
                    </a:lnTo>
                    <a:lnTo>
                      <a:pt x="268" y="159"/>
                    </a:lnTo>
                    <a:lnTo>
                      <a:pt x="281" y="161"/>
                    </a:lnTo>
                    <a:lnTo>
                      <a:pt x="297" y="165"/>
                    </a:lnTo>
                    <a:lnTo>
                      <a:pt x="310" y="169"/>
                    </a:lnTo>
                    <a:lnTo>
                      <a:pt x="325" y="171"/>
                    </a:lnTo>
                    <a:lnTo>
                      <a:pt x="338" y="174"/>
                    </a:lnTo>
                    <a:lnTo>
                      <a:pt x="354" y="176"/>
                    </a:lnTo>
                    <a:lnTo>
                      <a:pt x="367" y="180"/>
                    </a:lnTo>
                    <a:lnTo>
                      <a:pt x="382" y="184"/>
                    </a:lnTo>
                    <a:lnTo>
                      <a:pt x="395" y="188"/>
                    </a:lnTo>
                    <a:lnTo>
                      <a:pt x="411" y="191"/>
                    </a:lnTo>
                    <a:lnTo>
                      <a:pt x="426" y="193"/>
                    </a:lnTo>
                    <a:lnTo>
                      <a:pt x="441" y="197"/>
                    </a:lnTo>
                    <a:lnTo>
                      <a:pt x="454" y="201"/>
                    </a:lnTo>
                    <a:lnTo>
                      <a:pt x="470" y="205"/>
                    </a:lnTo>
                    <a:lnTo>
                      <a:pt x="483" y="209"/>
                    </a:lnTo>
                    <a:lnTo>
                      <a:pt x="498" y="212"/>
                    </a:lnTo>
                    <a:lnTo>
                      <a:pt x="511" y="216"/>
                    </a:lnTo>
                    <a:lnTo>
                      <a:pt x="525" y="220"/>
                    </a:lnTo>
                    <a:lnTo>
                      <a:pt x="540" y="224"/>
                    </a:lnTo>
                    <a:lnTo>
                      <a:pt x="553" y="228"/>
                    </a:lnTo>
                    <a:lnTo>
                      <a:pt x="567" y="229"/>
                    </a:lnTo>
                    <a:lnTo>
                      <a:pt x="580" y="235"/>
                    </a:lnTo>
                    <a:lnTo>
                      <a:pt x="593" y="237"/>
                    </a:lnTo>
                    <a:lnTo>
                      <a:pt x="606" y="243"/>
                    </a:lnTo>
                    <a:lnTo>
                      <a:pt x="618" y="245"/>
                    </a:lnTo>
                    <a:lnTo>
                      <a:pt x="631" y="248"/>
                    </a:lnTo>
                    <a:lnTo>
                      <a:pt x="643" y="252"/>
                    </a:lnTo>
                    <a:lnTo>
                      <a:pt x="654" y="258"/>
                    </a:lnTo>
                    <a:lnTo>
                      <a:pt x="665" y="260"/>
                    </a:lnTo>
                    <a:lnTo>
                      <a:pt x="677" y="264"/>
                    </a:lnTo>
                    <a:lnTo>
                      <a:pt x="688" y="267"/>
                    </a:lnTo>
                    <a:lnTo>
                      <a:pt x="700" y="271"/>
                    </a:lnTo>
                    <a:lnTo>
                      <a:pt x="709" y="275"/>
                    </a:lnTo>
                    <a:lnTo>
                      <a:pt x="719" y="279"/>
                    </a:lnTo>
                    <a:lnTo>
                      <a:pt x="728" y="283"/>
                    </a:lnTo>
                    <a:lnTo>
                      <a:pt x="738" y="286"/>
                    </a:lnTo>
                    <a:lnTo>
                      <a:pt x="747" y="288"/>
                    </a:lnTo>
                    <a:lnTo>
                      <a:pt x="759" y="294"/>
                    </a:lnTo>
                    <a:lnTo>
                      <a:pt x="768" y="296"/>
                    </a:lnTo>
                    <a:lnTo>
                      <a:pt x="778" y="302"/>
                    </a:lnTo>
                    <a:lnTo>
                      <a:pt x="785" y="304"/>
                    </a:lnTo>
                    <a:lnTo>
                      <a:pt x="795" y="307"/>
                    </a:lnTo>
                    <a:lnTo>
                      <a:pt x="804" y="311"/>
                    </a:lnTo>
                    <a:lnTo>
                      <a:pt x="814" y="317"/>
                    </a:lnTo>
                    <a:lnTo>
                      <a:pt x="821" y="321"/>
                    </a:lnTo>
                    <a:lnTo>
                      <a:pt x="831" y="324"/>
                    </a:lnTo>
                    <a:lnTo>
                      <a:pt x="838" y="328"/>
                    </a:lnTo>
                    <a:lnTo>
                      <a:pt x="846" y="332"/>
                    </a:lnTo>
                    <a:lnTo>
                      <a:pt x="856" y="336"/>
                    </a:lnTo>
                    <a:lnTo>
                      <a:pt x="863" y="340"/>
                    </a:lnTo>
                    <a:lnTo>
                      <a:pt x="871" y="342"/>
                    </a:lnTo>
                    <a:lnTo>
                      <a:pt x="878" y="347"/>
                    </a:lnTo>
                    <a:lnTo>
                      <a:pt x="886" y="349"/>
                    </a:lnTo>
                    <a:lnTo>
                      <a:pt x="894" y="353"/>
                    </a:lnTo>
                    <a:lnTo>
                      <a:pt x="901" y="357"/>
                    </a:lnTo>
                    <a:lnTo>
                      <a:pt x="909" y="362"/>
                    </a:lnTo>
                    <a:lnTo>
                      <a:pt x="915" y="364"/>
                    </a:lnTo>
                    <a:lnTo>
                      <a:pt x="922" y="368"/>
                    </a:lnTo>
                    <a:lnTo>
                      <a:pt x="928" y="370"/>
                    </a:lnTo>
                    <a:lnTo>
                      <a:pt x="935" y="376"/>
                    </a:lnTo>
                    <a:lnTo>
                      <a:pt x="941" y="378"/>
                    </a:lnTo>
                    <a:lnTo>
                      <a:pt x="949" y="381"/>
                    </a:lnTo>
                    <a:lnTo>
                      <a:pt x="954" y="383"/>
                    </a:lnTo>
                    <a:lnTo>
                      <a:pt x="960" y="387"/>
                    </a:lnTo>
                    <a:lnTo>
                      <a:pt x="964" y="391"/>
                    </a:lnTo>
                    <a:lnTo>
                      <a:pt x="970" y="393"/>
                    </a:lnTo>
                    <a:lnTo>
                      <a:pt x="975" y="397"/>
                    </a:lnTo>
                    <a:lnTo>
                      <a:pt x="981" y="400"/>
                    </a:lnTo>
                    <a:lnTo>
                      <a:pt x="985" y="402"/>
                    </a:lnTo>
                    <a:lnTo>
                      <a:pt x="991" y="404"/>
                    </a:lnTo>
                    <a:lnTo>
                      <a:pt x="994" y="408"/>
                    </a:lnTo>
                    <a:lnTo>
                      <a:pt x="1000" y="412"/>
                    </a:lnTo>
                    <a:lnTo>
                      <a:pt x="1004" y="414"/>
                    </a:lnTo>
                    <a:lnTo>
                      <a:pt x="1010" y="416"/>
                    </a:lnTo>
                    <a:lnTo>
                      <a:pt x="1013" y="418"/>
                    </a:lnTo>
                    <a:lnTo>
                      <a:pt x="1017" y="421"/>
                    </a:lnTo>
                    <a:lnTo>
                      <a:pt x="1023" y="425"/>
                    </a:lnTo>
                    <a:lnTo>
                      <a:pt x="1031" y="429"/>
                    </a:lnTo>
                    <a:lnTo>
                      <a:pt x="1036" y="433"/>
                    </a:lnTo>
                    <a:lnTo>
                      <a:pt x="1042" y="437"/>
                    </a:lnTo>
                    <a:lnTo>
                      <a:pt x="1046" y="438"/>
                    </a:lnTo>
                    <a:lnTo>
                      <a:pt x="1050" y="442"/>
                    </a:lnTo>
                    <a:lnTo>
                      <a:pt x="1055" y="444"/>
                    </a:lnTo>
                    <a:lnTo>
                      <a:pt x="1057" y="446"/>
                    </a:lnTo>
                    <a:lnTo>
                      <a:pt x="2266" y="0"/>
                    </a:lnTo>
                    <a:lnTo>
                      <a:pt x="2246" y="148"/>
                    </a:lnTo>
                    <a:lnTo>
                      <a:pt x="1466" y="695"/>
                    </a:lnTo>
                    <a:lnTo>
                      <a:pt x="1778" y="885"/>
                    </a:lnTo>
                    <a:lnTo>
                      <a:pt x="1778" y="885"/>
                    </a:lnTo>
                    <a:lnTo>
                      <a:pt x="1776" y="887"/>
                    </a:lnTo>
                    <a:lnTo>
                      <a:pt x="1772" y="889"/>
                    </a:lnTo>
                    <a:lnTo>
                      <a:pt x="1768" y="893"/>
                    </a:lnTo>
                    <a:lnTo>
                      <a:pt x="1763" y="896"/>
                    </a:lnTo>
                    <a:lnTo>
                      <a:pt x="1757" y="902"/>
                    </a:lnTo>
                    <a:lnTo>
                      <a:pt x="1751" y="904"/>
                    </a:lnTo>
                    <a:lnTo>
                      <a:pt x="1747" y="906"/>
                    </a:lnTo>
                    <a:lnTo>
                      <a:pt x="1742" y="908"/>
                    </a:lnTo>
                    <a:lnTo>
                      <a:pt x="1738" y="912"/>
                    </a:lnTo>
                    <a:lnTo>
                      <a:pt x="1730" y="913"/>
                    </a:lnTo>
                    <a:lnTo>
                      <a:pt x="1723" y="915"/>
                    </a:lnTo>
                    <a:lnTo>
                      <a:pt x="1715" y="917"/>
                    </a:lnTo>
                    <a:lnTo>
                      <a:pt x="1707" y="919"/>
                    </a:lnTo>
                    <a:lnTo>
                      <a:pt x="1704" y="921"/>
                    </a:lnTo>
                    <a:lnTo>
                      <a:pt x="1698" y="921"/>
                    </a:lnTo>
                    <a:lnTo>
                      <a:pt x="1694" y="923"/>
                    </a:lnTo>
                    <a:lnTo>
                      <a:pt x="1690" y="923"/>
                    </a:lnTo>
                    <a:lnTo>
                      <a:pt x="1685" y="925"/>
                    </a:lnTo>
                    <a:lnTo>
                      <a:pt x="1679" y="927"/>
                    </a:lnTo>
                    <a:lnTo>
                      <a:pt x="1673" y="927"/>
                    </a:lnTo>
                    <a:lnTo>
                      <a:pt x="1669" y="929"/>
                    </a:lnTo>
                    <a:lnTo>
                      <a:pt x="1664" y="929"/>
                    </a:lnTo>
                    <a:lnTo>
                      <a:pt x="1656" y="929"/>
                    </a:lnTo>
                    <a:lnTo>
                      <a:pt x="1650" y="931"/>
                    </a:lnTo>
                    <a:lnTo>
                      <a:pt x="1645" y="931"/>
                    </a:lnTo>
                    <a:lnTo>
                      <a:pt x="1637" y="931"/>
                    </a:lnTo>
                    <a:lnTo>
                      <a:pt x="1631" y="932"/>
                    </a:lnTo>
                    <a:lnTo>
                      <a:pt x="1624" y="932"/>
                    </a:lnTo>
                    <a:lnTo>
                      <a:pt x="1618" y="934"/>
                    </a:lnTo>
                    <a:lnTo>
                      <a:pt x="1610" y="934"/>
                    </a:lnTo>
                    <a:lnTo>
                      <a:pt x="1601" y="934"/>
                    </a:lnTo>
                    <a:lnTo>
                      <a:pt x="1593" y="934"/>
                    </a:lnTo>
                    <a:lnTo>
                      <a:pt x="1586" y="934"/>
                    </a:lnTo>
                    <a:lnTo>
                      <a:pt x="1578" y="934"/>
                    </a:lnTo>
                    <a:lnTo>
                      <a:pt x="1571" y="934"/>
                    </a:lnTo>
                    <a:lnTo>
                      <a:pt x="1561" y="934"/>
                    </a:lnTo>
                    <a:lnTo>
                      <a:pt x="1553" y="936"/>
                    </a:lnTo>
                    <a:lnTo>
                      <a:pt x="1542" y="934"/>
                    </a:lnTo>
                    <a:lnTo>
                      <a:pt x="1534" y="934"/>
                    </a:lnTo>
                    <a:lnTo>
                      <a:pt x="1523" y="932"/>
                    </a:lnTo>
                    <a:lnTo>
                      <a:pt x="1513" y="932"/>
                    </a:lnTo>
                    <a:lnTo>
                      <a:pt x="1504" y="932"/>
                    </a:lnTo>
                    <a:lnTo>
                      <a:pt x="1493" y="931"/>
                    </a:lnTo>
                    <a:lnTo>
                      <a:pt x="1483" y="931"/>
                    </a:lnTo>
                    <a:lnTo>
                      <a:pt x="1474" y="931"/>
                    </a:lnTo>
                    <a:lnTo>
                      <a:pt x="1462" y="929"/>
                    </a:lnTo>
                    <a:lnTo>
                      <a:pt x="1451" y="929"/>
                    </a:lnTo>
                    <a:lnTo>
                      <a:pt x="1441" y="927"/>
                    </a:lnTo>
                    <a:lnTo>
                      <a:pt x="1430" y="927"/>
                    </a:lnTo>
                    <a:lnTo>
                      <a:pt x="1418" y="925"/>
                    </a:lnTo>
                    <a:lnTo>
                      <a:pt x="1407" y="925"/>
                    </a:lnTo>
                    <a:lnTo>
                      <a:pt x="1396" y="923"/>
                    </a:lnTo>
                    <a:lnTo>
                      <a:pt x="1384" y="923"/>
                    </a:lnTo>
                    <a:lnTo>
                      <a:pt x="1373" y="921"/>
                    </a:lnTo>
                    <a:lnTo>
                      <a:pt x="1361" y="919"/>
                    </a:lnTo>
                    <a:lnTo>
                      <a:pt x="1350" y="919"/>
                    </a:lnTo>
                    <a:lnTo>
                      <a:pt x="1339" y="917"/>
                    </a:lnTo>
                    <a:lnTo>
                      <a:pt x="1327" y="915"/>
                    </a:lnTo>
                    <a:lnTo>
                      <a:pt x="1316" y="913"/>
                    </a:lnTo>
                    <a:lnTo>
                      <a:pt x="1304" y="913"/>
                    </a:lnTo>
                    <a:lnTo>
                      <a:pt x="1293" y="912"/>
                    </a:lnTo>
                    <a:lnTo>
                      <a:pt x="1282" y="910"/>
                    </a:lnTo>
                    <a:lnTo>
                      <a:pt x="1270" y="910"/>
                    </a:lnTo>
                    <a:lnTo>
                      <a:pt x="1259" y="906"/>
                    </a:lnTo>
                    <a:lnTo>
                      <a:pt x="1247" y="906"/>
                    </a:lnTo>
                    <a:lnTo>
                      <a:pt x="1236" y="904"/>
                    </a:lnTo>
                    <a:lnTo>
                      <a:pt x="1226" y="902"/>
                    </a:lnTo>
                    <a:lnTo>
                      <a:pt x="1215" y="902"/>
                    </a:lnTo>
                    <a:lnTo>
                      <a:pt x="1205" y="900"/>
                    </a:lnTo>
                    <a:lnTo>
                      <a:pt x="1194" y="898"/>
                    </a:lnTo>
                    <a:lnTo>
                      <a:pt x="1185" y="896"/>
                    </a:lnTo>
                    <a:lnTo>
                      <a:pt x="1173" y="894"/>
                    </a:lnTo>
                    <a:lnTo>
                      <a:pt x="1164" y="893"/>
                    </a:lnTo>
                    <a:lnTo>
                      <a:pt x="1152" y="893"/>
                    </a:lnTo>
                    <a:lnTo>
                      <a:pt x="1145" y="891"/>
                    </a:lnTo>
                    <a:lnTo>
                      <a:pt x="1135" y="889"/>
                    </a:lnTo>
                    <a:lnTo>
                      <a:pt x="1126" y="889"/>
                    </a:lnTo>
                    <a:lnTo>
                      <a:pt x="1116" y="885"/>
                    </a:lnTo>
                    <a:lnTo>
                      <a:pt x="1107" y="885"/>
                    </a:lnTo>
                    <a:lnTo>
                      <a:pt x="1097" y="883"/>
                    </a:lnTo>
                    <a:lnTo>
                      <a:pt x="1089" y="883"/>
                    </a:lnTo>
                    <a:lnTo>
                      <a:pt x="1084" y="881"/>
                    </a:lnTo>
                    <a:lnTo>
                      <a:pt x="1076" y="881"/>
                    </a:lnTo>
                    <a:lnTo>
                      <a:pt x="1069" y="879"/>
                    </a:lnTo>
                    <a:lnTo>
                      <a:pt x="1061" y="877"/>
                    </a:lnTo>
                    <a:lnTo>
                      <a:pt x="1055" y="875"/>
                    </a:lnTo>
                    <a:lnTo>
                      <a:pt x="1048" y="875"/>
                    </a:lnTo>
                    <a:lnTo>
                      <a:pt x="1042" y="874"/>
                    </a:lnTo>
                    <a:lnTo>
                      <a:pt x="1036" y="874"/>
                    </a:lnTo>
                    <a:lnTo>
                      <a:pt x="1031" y="872"/>
                    </a:lnTo>
                    <a:lnTo>
                      <a:pt x="1027" y="872"/>
                    </a:lnTo>
                    <a:lnTo>
                      <a:pt x="1021" y="872"/>
                    </a:lnTo>
                    <a:lnTo>
                      <a:pt x="1019" y="872"/>
                    </a:lnTo>
                    <a:lnTo>
                      <a:pt x="1012" y="870"/>
                    </a:lnTo>
                    <a:lnTo>
                      <a:pt x="1008" y="868"/>
                    </a:lnTo>
                    <a:lnTo>
                      <a:pt x="1004" y="868"/>
                    </a:lnTo>
                    <a:lnTo>
                      <a:pt x="1004" y="868"/>
                    </a:lnTo>
                    <a:lnTo>
                      <a:pt x="283" y="1282"/>
                    </a:lnTo>
                    <a:lnTo>
                      <a:pt x="713" y="777"/>
                    </a:lnTo>
                    <a:lnTo>
                      <a:pt x="481" y="636"/>
                    </a:lnTo>
                    <a:lnTo>
                      <a:pt x="481" y="636"/>
                    </a:lnTo>
                    <a:close/>
                  </a:path>
                </a:pathLst>
              </a:custGeom>
              <a:solidFill>
                <a:srgbClr val="7394C2"/>
              </a:solidFill>
              <a:ln w="9525">
                <a:noFill/>
                <a:round/>
                <a:headEnd/>
                <a:tailEnd/>
              </a:ln>
            </p:spPr>
            <p:txBody>
              <a:bodyPr/>
              <a:lstStyle/>
              <a:p>
                <a:endParaRPr lang="en-US"/>
              </a:p>
            </p:txBody>
          </p:sp>
          <p:sp>
            <p:nvSpPr>
              <p:cNvPr id="25" name="Freeform 92"/>
              <p:cNvSpPr>
                <a:spLocks/>
              </p:cNvSpPr>
              <p:nvPr/>
            </p:nvSpPr>
            <p:spPr bwMode="auto">
              <a:xfrm>
                <a:off x="2364" y="2440"/>
                <a:ext cx="697" cy="309"/>
              </a:xfrm>
              <a:custGeom>
                <a:avLst/>
                <a:gdLst/>
                <a:ahLst/>
                <a:cxnLst>
                  <a:cxn ang="0">
                    <a:pos x="105" y="4"/>
                  </a:cxn>
                  <a:cxn ang="0">
                    <a:pos x="122" y="16"/>
                  </a:cxn>
                  <a:cxn ang="0">
                    <a:pos x="141" y="33"/>
                  </a:cxn>
                  <a:cxn ang="0">
                    <a:pos x="168" y="50"/>
                  </a:cxn>
                  <a:cxn ang="0">
                    <a:pos x="198" y="73"/>
                  </a:cxn>
                  <a:cxn ang="0">
                    <a:pos x="234" y="97"/>
                  </a:cxn>
                  <a:cxn ang="0">
                    <a:pos x="274" y="126"/>
                  </a:cxn>
                  <a:cxn ang="0">
                    <a:pos x="318" y="152"/>
                  </a:cxn>
                  <a:cxn ang="0">
                    <a:pos x="367" y="183"/>
                  </a:cxn>
                  <a:cxn ang="0">
                    <a:pos x="419" y="213"/>
                  </a:cxn>
                  <a:cxn ang="0">
                    <a:pos x="474" y="246"/>
                  </a:cxn>
                  <a:cxn ang="0">
                    <a:pos x="529" y="276"/>
                  </a:cxn>
                  <a:cxn ang="0">
                    <a:pos x="590" y="306"/>
                  </a:cxn>
                  <a:cxn ang="0">
                    <a:pos x="651" y="337"/>
                  </a:cxn>
                  <a:cxn ang="0">
                    <a:pos x="715" y="365"/>
                  </a:cxn>
                  <a:cxn ang="0">
                    <a:pos x="780" y="390"/>
                  </a:cxn>
                  <a:cxn ang="0">
                    <a:pos x="845" y="415"/>
                  </a:cxn>
                  <a:cxn ang="0">
                    <a:pos x="906" y="439"/>
                  </a:cxn>
                  <a:cxn ang="0">
                    <a:pos x="966" y="462"/>
                  </a:cxn>
                  <a:cxn ang="0">
                    <a:pos x="1023" y="485"/>
                  </a:cxn>
                  <a:cxn ang="0">
                    <a:pos x="1079" y="504"/>
                  </a:cxn>
                  <a:cxn ang="0">
                    <a:pos x="1130" y="523"/>
                  </a:cxn>
                  <a:cxn ang="0">
                    <a:pos x="1181" y="540"/>
                  </a:cxn>
                  <a:cxn ang="0">
                    <a:pos x="1225" y="555"/>
                  </a:cxn>
                  <a:cxn ang="0">
                    <a:pos x="1265" y="569"/>
                  </a:cxn>
                  <a:cxn ang="0">
                    <a:pos x="1301" y="582"/>
                  </a:cxn>
                  <a:cxn ang="0">
                    <a:pos x="1331" y="591"/>
                  </a:cxn>
                  <a:cxn ang="0">
                    <a:pos x="1354" y="599"/>
                  </a:cxn>
                  <a:cxn ang="0">
                    <a:pos x="1373" y="607"/>
                  </a:cxn>
                  <a:cxn ang="0">
                    <a:pos x="1392" y="612"/>
                  </a:cxn>
                  <a:cxn ang="0">
                    <a:pos x="1387" y="612"/>
                  </a:cxn>
                  <a:cxn ang="0">
                    <a:pos x="1364" y="614"/>
                  </a:cxn>
                  <a:cxn ang="0">
                    <a:pos x="1345" y="616"/>
                  </a:cxn>
                  <a:cxn ang="0">
                    <a:pos x="1322" y="618"/>
                  </a:cxn>
                  <a:cxn ang="0">
                    <a:pos x="1293" y="618"/>
                  </a:cxn>
                  <a:cxn ang="0">
                    <a:pos x="1263" y="618"/>
                  </a:cxn>
                  <a:cxn ang="0">
                    <a:pos x="1229" y="618"/>
                  </a:cxn>
                  <a:cxn ang="0">
                    <a:pos x="1191" y="616"/>
                  </a:cxn>
                  <a:cxn ang="0">
                    <a:pos x="1151" y="614"/>
                  </a:cxn>
                  <a:cxn ang="0">
                    <a:pos x="1107" y="608"/>
                  </a:cxn>
                  <a:cxn ang="0">
                    <a:pos x="1061" y="603"/>
                  </a:cxn>
                  <a:cxn ang="0">
                    <a:pos x="1014" y="595"/>
                  </a:cxn>
                  <a:cxn ang="0">
                    <a:pos x="966" y="586"/>
                  </a:cxn>
                  <a:cxn ang="0">
                    <a:pos x="915" y="574"/>
                  </a:cxn>
                  <a:cxn ang="0">
                    <a:pos x="864" y="559"/>
                  </a:cxn>
                  <a:cxn ang="0">
                    <a:pos x="807" y="536"/>
                  </a:cxn>
                  <a:cxn ang="0">
                    <a:pos x="744" y="510"/>
                  </a:cxn>
                  <a:cxn ang="0">
                    <a:pos x="677" y="479"/>
                  </a:cxn>
                  <a:cxn ang="0">
                    <a:pos x="607" y="443"/>
                  </a:cxn>
                  <a:cxn ang="0">
                    <a:pos x="533" y="405"/>
                  </a:cxn>
                  <a:cxn ang="0">
                    <a:pos x="461" y="365"/>
                  </a:cxn>
                  <a:cxn ang="0">
                    <a:pos x="386" y="323"/>
                  </a:cxn>
                  <a:cxn ang="0">
                    <a:pos x="318" y="284"/>
                  </a:cxn>
                  <a:cxn ang="0">
                    <a:pos x="249" y="246"/>
                  </a:cxn>
                  <a:cxn ang="0">
                    <a:pos x="189" y="208"/>
                  </a:cxn>
                  <a:cxn ang="0">
                    <a:pos x="133" y="173"/>
                  </a:cxn>
                  <a:cxn ang="0">
                    <a:pos x="88" y="143"/>
                  </a:cxn>
                  <a:cxn ang="0">
                    <a:pos x="48" y="120"/>
                  </a:cxn>
                  <a:cxn ang="0">
                    <a:pos x="19" y="101"/>
                  </a:cxn>
                  <a:cxn ang="0">
                    <a:pos x="2" y="92"/>
                  </a:cxn>
                </a:cxnLst>
                <a:rect l="0" t="0" r="r" b="b"/>
                <a:pathLst>
                  <a:path w="1394" h="618">
                    <a:moveTo>
                      <a:pt x="0" y="90"/>
                    </a:moveTo>
                    <a:lnTo>
                      <a:pt x="99" y="0"/>
                    </a:lnTo>
                    <a:lnTo>
                      <a:pt x="101" y="2"/>
                    </a:lnTo>
                    <a:lnTo>
                      <a:pt x="105" y="4"/>
                    </a:lnTo>
                    <a:lnTo>
                      <a:pt x="111" y="10"/>
                    </a:lnTo>
                    <a:lnTo>
                      <a:pt x="113" y="10"/>
                    </a:lnTo>
                    <a:lnTo>
                      <a:pt x="116" y="12"/>
                    </a:lnTo>
                    <a:lnTo>
                      <a:pt x="122" y="16"/>
                    </a:lnTo>
                    <a:lnTo>
                      <a:pt x="126" y="19"/>
                    </a:lnTo>
                    <a:lnTo>
                      <a:pt x="130" y="23"/>
                    </a:lnTo>
                    <a:lnTo>
                      <a:pt x="135" y="27"/>
                    </a:lnTo>
                    <a:lnTo>
                      <a:pt x="141" y="33"/>
                    </a:lnTo>
                    <a:lnTo>
                      <a:pt x="149" y="37"/>
                    </a:lnTo>
                    <a:lnTo>
                      <a:pt x="154" y="40"/>
                    </a:lnTo>
                    <a:lnTo>
                      <a:pt x="160" y="46"/>
                    </a:lnTo>
                    <a:lnTo>
                      <a:pt x="168" y="50"/>
                    </a:lnTo>
                    <a:lnTo>
                      <a:pt x="175" y="56"/>
                    </a:lnTo>
                    <a:lnTo>
                      <a:pt x="181" y="61"/>
                    </a:lnTo>
                    <a:lnTo>
                      <a:pt x="191" y="67"/>
                    </a:lnTo>
                    <a:lnTo>
                      <a:pt x="198" y="73"/>
                    </a:lnTo>
                    <a:lnTo>
                      <a:pt x="208" y="80"/>
                    </a:lnTo>
                    <a:lnTo>
                      <a:pt x="215" y="84"/>
                    </a:lnTo>
                    <a:lnTo>
                      <a:pt x="225" y="92"/>
                    </a:lnTo>
                    <a:lnTo>
                      <a:pt x="234" y="97"/>
                    </a:lnTo>
                    <a:lnTo>
                      <a:pt x="244" y="105"/>
                    </a:lnTo>
                    <a:lnTo>
                      <a:pt x="253" y="111"/>
                    </a:lnTo>
                    <a:lnTo>
                      <a:pt x="263" y="118"/>
                    </a:lnTo>
                    <a:lnTo>
                      <a:pt x="274" y="126"/>
                    </a:lnTo>
                    <a:lnTo>
                      <a:pt x="286" y="132"/>
                    </a:lnTo>
                    <a:lnTo>
                      <a:pt x="295" y="139"/>
                    </a:lnTo>
                    <a:lnTo>
                      <a:pt x="307" y="147"/>
                    </a:lnTo>
                    <a:lnTo>
                      <a:pt x="318" y="152"/>
                    </a:lnTo>
                    <a:lnTo>
                      <a:pt x="329" y="160"/>
                    </a:lnTo>
                    <a:lnTo>
                      <a:pt x="343" y="168"/>
                    </a:lnTo>
                    <a:lnTo>
                      <a:pt x="354" y="175"/>
                    </a:lnTo>
                    <a:lnTo>
                      <a:pt x="367" y="183"/>
                    </a:lnTo>
                    <a:lnTo>
                      <a:pt x="379" y="190"/>
                    </a:lnTo>
                    <a:lnTo>
                      <a:pt x="392" y="198"/>
                    </a:lnTo>
                    <a:lnTo>
                      <a:pt x="405" y="208"/>
                    </a:lnTo>
                    <a:lnTo>
                      <a:pt x="419" y="213"/>
                    </a:lnTo>
                    <a:lnTo>
                      <a:pt x="432" y="223"/>
                    </a:lnTo>
                    <a:lnTo>
                      <a:pt x="445" y="230"/>
                    </a:lnTo>
                    <a:lnTo>
                      <a:pt x="459" y="238"/>
                    </a:lnTo>
                    <a:lnTo>
                      <a:pt x="474" y="246"/>
                    </a:lnTo>
                    <a:lnTo>
                      <a:pt x="487" y="253"/>
                    </a:lnTo>
                    <a:lnTo>
                      <a:pt x="500" y="261"/>
                    </a:lnTo>
                    <a:lnTo>
                      <a:pt x="514" y="268"/>
                    </a:lnTo>
                    <a:lnTo>
                      <a:pt x="529" y="276"/>
                    </a:lnTo>
                    <a:lnTo>
                      <a:pt x="544" y="284"/>
                    </a:lnTo>
                    <a:lnTo>
                      <a:pt x="559" y="291"/>
                    </a:lnTo>
                    <a:lnTo>
                      <a:pt x="575" y="299"/>
                    </a:lnTo>
                    <a:lnTo>
                      <a:pt x="590" y="306"/>
                    </a:lnTo>
                    <a:lnTo>
                      <a:pt x="605" y="316"/>
                    </a:lnTo>
                    <a:lnTo>
                      <a:pt x="620" y="322"/>
                    </a:lnTo>
                    <a:lnTo>
                      <a:pt x="635" y="329"/>
                    </a:lnTo>
                    <a:lnTo>
                      <a:pt x="651" y="337"/>
                    </a:lnTo>
                    <a:lnTo>
                      <a:pt x="668" y="344"/>
                    </a:lnTo>
                    <a:lnTo>
                      <a:pt x="683" y="352"/>
                    </a:lnTo>
                    <a:lnTo>
                      <a:pt x="700" y="360"/>
                    </a:lnTo>
                    <a:lnTo>
                      <a:pt x="715" y="365"/>
                    </a:lnTo>
                    <a:lnTo>
                      <a:pt x="732" y="373"/>
                    </a:lnTo>
                    <a:lnTo>
                      <a:pt x="748" y="379"/>
                    </a:lnTo>
                    <a:lnTo>
                      <a:pt x="765" y="384"/>
                    </a:lnTo>
                    <a:lnTo>
                      <a:pt x="780" y="390"/>
                    </a:lnTo>
                    <a:lnTo>
                      <a:pt x="797" y="396"/>
                    </a:lnTo>
                    <a:lnTo>
                      <a:pt x="812" y="403"/>
                    </a:lnTo>
                    <a:lnTo>
                      <a:pt x="829" y="409"/>
                    </a:lnTo>
                    <a:lnTo>
                      <a:pt x="845" y="415"/>
                    </a:lnTo>
                    <a:lnTo>
                      <a:pt x="860" y="422"/>
                    </a:lnTo>
                    <a:lnTo>
                      <a:pt x="875" y="428"/>
                    </a:lnTo>
                    <a:lnTo>
                      <a:pt x="890" y="434"/>
                    </a:lnTo>
                    <a:lnTo>
                      <a:pt x="906" y="439"/>
                    </a:lnTo>
                    <a:lnTo>
                      <a:pt x="921" y="445"/>
                    </a:lnTo>
                    <a:lnTo>
                      <a:pt x="936" y="451"/>
                    </a:lnTo>
                    <a:lnTo>
                      <a:pt x="951" y="456"/>
                    </a:lnTo>
                    <a:lnTo>
                      <a:pt x="966" y="462"/>
                    </a:lnTo>
                    <a:lnTo>
                      <a:pt x="980" y="468"/>
                    </a:lnTo>
                    <a:lnTo>
                      <a:pt x="995" y="474"/>
                    </a:lnTo>
                    <a:lnTo>
                      <a:pt x="1008" y="479"/>
                    </a:lnTo>
                    <a:lnTo>
                      <a:pt x="1023" y="485"/>
                    </a:lnTo>
                    <a:lnTo>
                      <a:pt x="1039" y="491"/>
                    </a:lnTo>
                    <a:lnTo>
                      <a:pt x="1052" y="494"/>
                    </a:lnTo>
                    <a:lnTo>
                      <a:pt x="1065" y="498"/>
                    </a:lnTo>
                    <a:lnTo>
                      <a:pt x="1079" y="504"/>
                    </a:lnTo>
                    <a:lnTo>
                      <a:pt x="1094" y="510"/>
                    </a:lnTo>
                    <a:lnTo>
                      <a:pt x="1105" y="513"/>
                    </a:lnTo>
                    <a:lnTo>
                      <a:pt x="1118" y="517"/>
                    </a:lnTo>
                    <a:lnTo>
                      <a:pt x="1130" y="523"/>
                    </a:lnTo>
                    <a:lnTo>
                      <a:pt x="1143" y="527"/>
                    </a:lnTo>
                    <a:lnTo>
                      <a:pt x="1156" y="531"/>
                    </a:lnTo>
                    <a:lnTo>
                      <a:pt x="1168" y="534"/>
                    </a:lnTo>
                    <a:lnTo>
                      <a:pt x="1181" y="540"/>
                    </a:lnTo>
                    <a:lnTo>
                      <a:pt x="1193" y="544"/>
                    </a:lnTo>
                    <a:lnTo>
                      <a:pt x="1204" y="548"/>
                    </a:lnTo>
                    <a:lnTo>
                      <a:pt x="1215" y="551"/>
                    </a:lnTo>
                    <a:lnTo>
                      <a:pt x="1225" y="555"/>
                    </a:lnTo>
                    <a:lnTo>
                      <a:pt x="1234" y="559"/>
                    </a:lnTo>
                    <a:lnTo>
                      <a:pt x="1246" y="561"/>
                    </a:lnTo>
                    <a:lnTo>
                      <a:pt x="1255" y="565"/>
                    </a:lnTo>
                    <a:lnTo>
                      <a:pt x="1265" y="569"/>
                    </a:lnTo>
                    <a:lnTo>
                      <a:pt x="1274" y="572"/>
                    </a:lnTo>
                    <a:lnTo>
                      <a:pt x="1284" y="574"/>
                    </a:lnTo>
                    <a:lnTo>
                      <a:pt x="1292" y="578"/>
                    </a:lnTo>
                    <a:lnTo>
                      <a:pt x="1301" y="582"/>
                    </a:lnTo>
                    <a:lnTo>
                      <a:pt x="1309" y="584"/>
                    </a:lnTo>
                    <a:lnTo>
                      <a:pt x="1316" y="586"/>
                    </a:lnTo>
                    <a:lnTo>
                      <a:pt x="1324" y="589"/>
                    </a:lnTo>
                    <a:lnTo>
                      <a:pt x="1331" y="591"/>
                    </a:lnTo>
                    <a:lnTo>
                      <a:pt x="1339" y="595"/>
                    </a:lnTo>
                    <a:lnTo>
                      <a:pt x="1343" y="595"/>
                    </a:lnTo>
                    <a:lnTo>
                      <a:pt x="1349" y="597"/>
                    </a:lnTo>
                    <a:lnTo>
                      <a:pt x="1354" y="599"/>
                    </a:lnTo>
                    <a:lnTo>
                      <a:pt x="1360" y="601"/>
                    </a:lnTo>
                    <a:lnTo>
                      <a:pt x="1366" y="603"/>
                    </a:lnTo>
                    <a:lnTo>
                      <a:pt x="1369" y="605"/>
                    </a:lnTo>
                    <a:lnTo>
                      <a:pt x="1373" y="607"/>
                    </a:lnTo>
                    <a:lnTo>
                      <a:pt x="1379" y="608"/>
                    </a:lnTo>
                    <a:lnTo>
                      <a:pt x="1385" y="608"/>
                    </a:lnTo>
                    <a:lnTo>
                      <a:pt x="1390" y="612"/>
                    </a:lnTo>
                    <a:lnTo>
                      <a:pt x="1392" y="612"/>
                    </a:lnTo>
                    <a:lnTo>
                      <a:pt x="1394" y="612"/>
                    </a:lnTo>
                    <a:lnTo>
                      <a:pt x="1392" y="612"/>
                    </a:lnTo>
                    <a:lnTo>
                      <a:pt x="1390" y="612"/>
                    </a:lnTo>
                    <a:lnTo>
                      <a:pt x="1387" y="612"/>
                    </a:lnTo>
                    <a:lnTo>
                      <a:pt x="1381" y="614"/>
                    </a:lnTo>
                    <a:lnTo>
                      <a:pt x="1375" y="614"/>
                    </a:lnTo>
                    <a:lnTo>
                      <a:pt x="1369" y="614"/>
                    </a:lnTo>
                    <a:lnTo>
                      <a:pt x="1364" y="614"/>
                    </a:lnTo>
                    <a:lnTo>
                      <a:pt x="1360" y="616"/>
                    </a:lnTo>
                    <a:lnTo>
                      <a:pt x="1354" y="616"/>
                    </a:lnTo>
                    <a:lnTo>
                      <a:pt x="1350" y="616"/>
                    </a:lnTo>
                    <a:lnTo>
                      <a:pt x="1345" y="616"/>
                    </a:lnTo>
                    <a:lnTo>
                      <a:pt x="1341" y="616"/>
                    </a:lnTo>
                    <a:lnTo>
                      <a:pt x="1333" y="616"/>
                    </a:lnTo>
                    <a:lnTo>
                      <a:pt x="1328" y="618"/>
                    </a:lnTo>
                    <a:lnTo>
                      <a:pt x="1322" y="618"/>
                    </a:lnTo>
                    <a:lnTo>
                      <a:pt x="1316" y="618"/>
                    </a:lnTo>
                    <a:lnTo>
                      <a:pt x="1309" y="618"/>
                    </a:lnTo>
                    <a:lnTo>
                      <a:pt x="1303" y="618"/>
                    </a:lnTo>
                    <a:lnTo>
                      <a:pt x="1293" y="618"/>
                    </a:lnTo>
                    <a:lnTo>
                      <a:pt x="1288" y="618"/>
                    </a:lnTo>
                    <a:lnTo>
                      <a:pt x="1280" y="618"/>
                    </a:lnTo>
                    <a:lnTo>
                      <a:pt x="1272" y="618"/>
                    </a:lnTo>
                    <a:lnTo>
                      <a:pt x="1263" y="618"/>
                    </a:lnTo>
                    <a:lnTo>
                      <a:pt x="1255" y="618"/>
                    </a:lnTo>
                    <a:lnTo>
                      <a:pt x="1246" y="618"/>
                    </a:lnTo>
                    <a:lnTo>
                      <a:pt x="1238" y="618"/>
                    </a:lnTo>
                    <a:lnTo>
                      <a:pt x="1229" y="618"/>
                    </a:lnTo>
                    <a:lnTo>
                      <a:pt x="1219" y="618"/>
                    </a:lnTo>
                    <a:lnTo>
                      <a:pt x="1210" y="618"/>
                    </a:lnTo>
                    <a:lnTo>
                      <a:pt x="1202" y="618"/>
                    </a:lnTo>
                    <a:lnTo>
                      <a:pt x="1191" y="616"/>
                    </a:lnTo>
                    <a:lnTo>
                      <a:pt x="1181" y="616"/>
                    </a:lnTo>
                    <a:lnTo>
                      <a:pt x="1172" y="616"/>
                    </a:lnTo>
                    <a:lnTo>
                      <a:pt x="1160" y="616"/>
                    </a:lnTo>
                    <a:lnTo>
                      <a:pt x="1151" y="614"/>
                    </a:lnTo>
                    <a:lnTo>
                      <a:pt x="1139" y="612"/>
                    </a:lnTo>
                    <a:lnTo>
                      <a:pt x="1128" y="612"/>
                    </a:lnTo>
                    <a:lnTo>
                      <a:pt x="1118" y="610"/>
                    </a:lnTo>
                    <a:lnTo>
                      <a:pt x="1107" y="608"/>
                    </a:lnTo>
                    <a:lnTo>
                      <a:pt x="1098" y="608"/>
                    </a:lnTo>
                    <a:lnTo>
                      <a:pt x="1084" y="607"/>
                    </a:lnTo>
                    <a:lnTo>
                      <a:pt x="1075" y="607"/>
                    </a:lnTo>
                    <a:lnTo>
                      <a:pt x="1061" y="603"/>
                    </a:lnTo>
                    <a:lnTo>
                      <a:pt x="1050" y="603"/>
                    </a:lnTo>
                    <a:lnTo>
                      <a:pt x="1039" y="599"/>
                    </a:lnTo>
                    <a:lnTo>
                      <a:pt x="1027" y="599"/>
                    </a:lnTo>
                    <a:lnTo>
                      <a:pt x="1014" y="595"/>
                    </a:lnTo>
                    <a:lnTo>
                      <a:pt x="1002" y="593"/>
                    </a:lnTo>
                    <a:lnTo>
                      <a:pt x="989" y="591"/>
                    </a:lnTo>
                    <a:lnTo>
                      <a:pt x="978" y="589"/>
                    </a:lnTo>
                    <a:lnTo>
                      <a:pt x="966" y="586"/>
                    </a:lnTo>
                    <a:lnTo>
                      <a:pt x="953" y="582"/>
                    </a:lnTo>
                    <a:lnTo>
                      <a:pt x="942" y="580"/>
                    </a:lnTo>
                    <a:lnTo>
                      <a:pt x="928" y="578"/>
                    </a:lnTo>
                    <a:lnTo>
                      <a:pt x="915" y="574"/>
                    </a:lnTo>
                    <a:lnTo>
                      <a:pt x="904" y="570"/>
                    </a:lnTo>
                    <a:lnTo>
                      <a:pt x="890" y="567"/>
                    </a:lnTo>
                    <a:lnTo>
                      <a:pt x="879" y="563"/>
                    </a:lnTo>
                    <a:lnTo>
                      <a:pt x="864" y="559"/>
                    </a:lnTo>
                    <a:lnTo>
                      <a:pt x="850" y="553"/>
                    </a:lnTo>
                    <a:lnTo>
                      <a:pt x="837" y="548"/>
                    </a:lnTo>
                    <a:lnTo>
                      <a:pt x="822" y="544"/>
                    </a:lnTo>
                    <a:lnTo>
                      <a:pt x="807" y="536"/>
                    </a:lnTo>
                    <a:lnTo>
                      <a:pt x="791" y="531"/>
                    </a:lnTo>
                    <a:lnTo>
                      <a:pt x="776" y="523"/>
                    </a:lnTo>
                    <a:lnTo>
                      <a:pt x="761" y="517"/>
                    </a:lnTo>
                    <a:lnTo>
                      <a:pt x="744" y="510"/>
                    </a:lnTo>
                    <a:lnTo>
                      <a:pt x="729" y="502"/>
                    </a:lnTo>
                    <a:lnTo>
                      <a:pt x="712" y="494"/>
                    </a:lnTo>
                    <a:lnTo>
                      <a:pt x="694" y="487"/>
                    </a:lnTo>
                    <a:lnTo>
                      <a:pt x="677" y="479"/>
                    </a:lnTo>
                    <a:lnTo>
                      <a:pt x="658" y="470"/>
                    </a:lnTo>
                    <a:lnTo>
                      <a:pt x="641" y="462"/>
                    </a:lnTo>
                    <a:lnTo>
                      <a:pt x="624" y="453"/>
                    </a:lnTo>
                    <a:lnTo>
                      <a:pt x="607" y="443"/>
                    </a:lnTo>
                    <a:lnTo>
                      <a:pt x="588" y="434"/>
                    </a:lnTo>
                    <a:lnTo>
                      <a:pt x="569" y="424"/>
                    </a:lnTo>
                    <a:lnTo>
                      <a:pt x="552" y="415"/>
                    </a:lnTo>
                    <a:lnTo>
                      <a:pt x="533" y="405"/>
                    </a:lnTo>
                    <a:lnTo>
                      <a:pt x="514" y="394"/>
                    </a:lnTo>
                    <a:lnTo>
                      <a:pt x="497" y="384"/>
                    </a:lnTo>
                    <a:lnTo>
                      <a:pt x="480" y="375"/>
                    </a:lnTo>
                    <a:lnTo>
                      <a:pt x="461" y="365"/>
                    </a:lnTo>
                    <a:lnTo>
                      <a:pt x="442" y="356"/>
                    </a:lnTo>
                    <a:lnTo>
                      <a:pt x="423" y="344"/>
                    </a:lnTo>
                    <a:lnTo>
                      <a:pt x="405" y="335"/>
                    </a:lnTo>
                    <a:lnTo>
                      <a:pt x="386" y="323"/>
                    </a:lnTo>
                    <a:lnTo>
                      <a:pt x="369" y="314"/>
                    </a:lnTo>
                    <a:lnTo>
                      <a:pt x="352" y="304"/>
                    </a:lnTo>
                    <a:lnTo>
                      <a:pt x="335" y="295"/>
                    </a:lnTo>
                    <a:lnTo>
                      <a:pt x="318" y="284"/>
                    </a:lnTo>
                    <a:lnTo>
                      <a:pt x="301" y="274"/>
                    </a:lnTo>
                    <a:lnTo>
                      <a:pt x="284" y="263"/>
                    </a:lnTo>
                    <a:lnTo>
                      <a:pt x="267" y="253"/>
                    </a:lnTo>
                    <a:lnTo>
                      <a:pt x="249" y="246"/>
                    </a:lnTo>
                    <a:lnTo>
                      <a:pt x="234" y="234"/>
                    </a:lnTo>
                    <a:lnTo>
                      <a:pt x="219" y="225"/>
                    </a:lnTo>
                    <a:lnTo>
                      <a:pt x="204" y="217"/>
                    </a:lnTo>
                    <a:lnTo>
                      <a:pt x="189" y="208"/>
                    </a:lnTo>
                    <a:lnTo>
                      <a:pt x="175" y="198"/>
                    </a:lnTo>
                    <a:lnTo>
                      <a:pt x="160" y="190"/>
                    </a:lnTo>
                    <a:lnTo>
                      <a:pt x="147" y="181"/>
                    </a:lnTo>
                    <a:lnTo>
                      <a:pt x="133" y="173"/>
                    </a:lnTo>
                    <a:lnTo>
                      <a:pt x="122" y="166"/>
                    </a:lnTo>
                    <a:lnTo>
                      <a:pt x="109" y="158"/>
                    </a:lnTo>
                    <a:lnTo>
                      <a:pt x="99" y="152"/>
                    </a:lnTo>
                    <a:lnTo>
                      <a:pt x="88" y="143"/>
                    </a:lnTo>
                    <a:lnTo>
                      <a:pt x="76" y="137"/>
                    </a:lnTo>
                    <a:lnTo>
                      <a:pt x="67" y="132"/>
                    </a:lnTo>
                    <a:lnTo>
                      <a:pt x="57" y="126"/>
                    </a:lnTo>
                    <a:lnTo>
                      <a:pt x="48" y="120"/>
                    </a:lnTo>
                    <a:lnTo>
                      <a:pt x="40" y="114"/>
                    </a:lnTo>
                    <a:lnTo>
                      <a:pt x="33" y="111"/>
                    </a:lnTo>
                    <a:lnTo>
                      <a:pt x="25" y="107"/>
                    </a:lnTo>
                    <a:lnTo>
                      <a:pt x="19" y="101"/>
                    </a:lnTo>
                    <a:lnTo>
                      <a:pt x="14" y="99"/>
                    </a:lnTo>
                    <a:lnTo>
                      <a:pt x="8" y="95"/>
                    </a:lnTo>
                    <a:lnTo>
                      <a:pt x="6" y="94"/>
                    </a:lnTo>
                    <a:lnTo>
                      <a:pt x="2" y="92"/>
                    </a:lnTo>
                    <a:lnTo>
                      <a:pt x="0" y="90"/>
                    </a:lnTo>
                    <a:lnTo>
                      <a:pt x="0" y="90"/>
                    </a:lnTo>
                    <a:close/>
                  </a:path>
                </a:pathLst>
              </a:custGeom>
              <a:solidFill>
                <a:srgbClr val="8FCCF0"/>
              </a:solidFill>
              <a:ln w="9525">
                <a:noFill/>
                <a:round/>
                <a:headEnd/>
                <a:tailEnd/>
              </a:ln>
            </p:spPr>
            <p:txBody>
              <a:bodyPr/>
              <a:lstStyle/>
              <a:p>
                <a:endParaRPr lang="en-US"/>
              </a:p>
            </p:txBody>
          </p:sp>
          <p:sp>
            <p:nvSpPr>
              <p:cNvPr id="26" name="Freeform 93"/>
              <p:cNvSpPr>
                <a:spLocks/>
              </p:cNvSpPr>
              <p:nvPr/>
            </p:nvSpPr>
            <p:spPr bwMode="auto">
              <a:xfrm>
                <a:off x="2377" y="2277"/>
                <a:ext cx="105" cy="44"/>
              </a:xfrm>
              <a:custGeom>
                <a:avLst/>
                <a:gdLst/>
                <a:ahLst/>
                <a:cxnLst>
                  <a:cxn ang="0">
                    <a:pos x="2" y="85"/>
                  </a:cxn>
                  <a:cxn ang="0">
                    <a:pos x="12" y="81"/>
                  </a:cxn>
                  <a:cxn ang="0">
                    <a:pos x="21" y="78"/>
                  </a:cxn>
                  <a:cxn ang="0">
                    <a:pos x="34" y="74"/>
                  </a:cxn>
                  <a:cxn ang="0">
                    <a:pos x="46" y="70"/>
                  </a:cxn>
                  <a:cxn ang="0">
                    <a:pos x="55" y="70"/>
                  </a:cxn>
                  <a:cxn ang="0">
                    <a:pos x="63" y="68"/>
                  </a:cxn>
                  <a:cxn ang="0">
                    <a:pos x="72" y="66"/>
                  </a:cxn>
                  <a:cxn ang="0">
                    <a:pos x="82" y="66"/>
                  </a:cxn>
                  <a:cxn ang="0">
                    <a:pos x="93" y="66"/>
                  </a:cxn>
                  <a:cxn ang="0">
                    <a:pos x="103" y="66"/>
                  </a:cxn>
                  <a:cxn ang="0">
                    <a:pos x="112" y="66"/>
                  </a:cxn>
                  <a:cxn ang="0">
                    <a:pos x="122" y="66"/>
                  </a:cxn>
                  <a:cxn ang="0">
                    <a:pos x="131" y="66"/>
                  </a:cxn>
                  <a:cxn ang="0">
                    <a:pos x="141" y="66"/>
                  </a:cxn>
                  <a:cxn ang="0">
                    <a:pos x="150" y="68"/>
                  </a:cxn>
                  <a:cxn ang="0">
                    <a:pos x="160" y="70"/>
                  </a:cxn>
                  <a:cxn ang="0">
                    <a:pos x="169" y="70"/>
                  </a:cxn>
                  <a:cxn ang="0">
                    <a:pos x="181" y="74"/>
                  </a:cxn>
                  <a:cxn ang="0">
                    <a:pos x="194" y="76"/>
                  </a:cxn>
                  <a:cxn ang="0">
                    <a:pos x="204" y="78"/>
                  </a:cxn>
                  <a:cxn ang="0">
                    <a:pos x="209" y="79"/>
                  </a:cxn>
                  <a:cxn ang="0">
                    <a:pos x="209" y="78"/>
                  </a:cxn>
                  <a:cxn ang="0">
                    <a:pos x="204" y="72"/>
                  </a:cxn>
                  <a:cxn ang="0">
                    <a:pos x="192" y="60"/>
                  </a:cxn>
                  <a:cxn ang="0">
                    <a:pos x="177" y="47"/>
                  </a:cxn>
                  <a:cxn ang="0">
                    <a:pos x="164" y="36"/>
                  </a:cxn>
                  <a:cxn ang="0">
                    <a:pos x="154" y="26"/>
                  </a:cxn>
                  <a:cxn ang="0">
                    <a:pos x="143" y="21"/>
                  </a:cxn>
                  <a:cxn ang="0">
                    <a:pos x="133" y="15"/>
                  </a:cxn>
                  <a:cxn ang="0">
                    <a:pos x="124" y="9"/>
                  </a:cxn>
                  <a:cxn ang="0">
                    <a:pos x="112" y="3"/>
                  </a:cxn>
                  <a:cxn ang="0">
                    <a:pos x="103" y="2"/>
                  </a:cxn>
                  <a:cxn ang="0">
                    <a:pos x="93" y="0"/>
                  </a:cxn>
                  <a:cxn ang="0">
                    <a:pos x="84" y="0"/>
                  </a:cxn>
                  <a:cxn ang="0">
                    <a:pos x="72" y="2"/>
                  </a:cxn>
                  <a:cxn ang="0">
                    <a:pos x="63" y="5"/>
                  </a:cxn>
                  <a:cxn ang="0">
                    <a:pos x="55" y="9"/>
                  </a:cxn>
                  <a:cxn ang="0">
                    <a:pos x="44" y="19"/>
                  </a:cxn>
                  <a:cxn ang="0">
                    <a:pos x="29" y="34"/>
                  </a:cxn>
                  <a:cxn ang="0">
                    <a:pos x="17" y="51"/>
                  </a:cxn>
                  <a:cxn ang="0">
                    <a:pos x="8" y="64"/>
                  </a:cxn>
                  <a:cxn ang="0">
                    <a:pos x="4" y="78"/>
                  </a:cxn>
                  <a:cxn ang="0">
                    <a:pos x="0" y="85"/>
                  </a:cxn>
                  <a:cxn ang="0">
                    <a:pos x="0" y="87"/>
                  </a:cxn>
                </a:cxnLst>
                <a:rect l="0" t="0" r="r" b="b"/>
                <a:pathLst>
                  <a:path w="211" h="87">
                    <a:moveTo>
                      <a:pt x="0" y="87"/>
                    </a:moveTo>
                    <a:lnTo>
                      <a:pt x="2" y="85"/>
                    </a:lnTo>
                    <a:lnTo>
                      <a:pt x="8" y="83"/>
                    </a:lnTo>
                    <a:lnTo>
                      <a:pt x="12" y="81"/>
                    </a:lnTo>
                    <a:lnTo>
                      <a:pt x="15" y="79"/>
                    </a:lnTo>
                    <a:lnTo>
                      <a:pt x="21" y="78"/>
                    </a:lnTo>
                    <a:lnTo>
                      <a:pt x="29" y="76"/>
                    </a:lnTo>
                    <a:lnTo>
                      <a:pt x="34" y="74"/>
                    </a:lnTo>
                    <a:lnTo>
                      <a:pt x="42" y="72"/>
                    </a:lnTo>
                    <a:lnTo>
                      <a:pt x="46" y="70"/>
                    </a:lnTo>
                    <a:lnTo>
                      <a:pt x="50" y="70"/>
                    </a:lnTo>
                    <a:lnTo>
                      <a:pt x="55" y="70"/>
                    </a:lnTo>
                    <a:lnTo>
                      <a:pt x="59" y="70"/>
                    </a:lnTo>
                    <a:lnTo>
                      <a:pt x="63" y="68"/>
                    </a:lnTo>
                    <a:lnTo>
                      <a:pt x="69" y="68"/>
                    </a:lnTo>
                    <a:lnTo>
                      <a:pt x="72" y="66"/>
                    </a:lnTo>
                    <a:lnTo>
                      <a:pt x="78" y="66"/>
                    </a:lnTo>
                    <a:lnTo>
                      <a:pt x="82" y="66"/>
                    </a:lnTo>
                    <a:lnTo>
                      <a:pt x="88" y="66"/>
                    </a:lnTo>
                    <a:lnTo>
                      <a:pt x="93" y="66"/>
                    </a:lnTo>
                    <a:lnTo>
                      <a:pt x="99" y="66"/>
                    </a:lnTo>
                    <a:lnTo>
                      <a:pt x="103" y="66"/>
                    </a:lnTo>
                    <a:lnTo>
                      <a:pt x="107" y="66"/>
                    </a:lnTo>
                    <a:lnTo>
                      <a:pt x="112" y="66"/>
                    </a:lnTo>
                    <a:lnTo>
                      <a:pt x="116" y="66"/>
                    </a:lnTo>
                    <a:lnTo>
                      <a:pt x="122" y="66"/>
                    </a:lnTo>
                    <a:lnTo>
                      <a:pt x="128" y="66"/>
                    </a:lnTo>
                    <a:lnTo>
                      <a:pt x="131" y="66"/>
                    </a:lnTo>
                    <a:lnTo>
                      <a:pt x="137" y="66"/>
                    </a:lnTo>
                    <a:lnTo>
                      <a:pt x="141" y="66"/>
                    </a:lnTo>
                    <a:lnTo>
                      <a:pt x="147" y="68"/>
                    </a:lnTo>
                    <a:lnTo>
                      <a:pt x="150" y="68"/>
                    </a:lnTo>
                    <a:lnTo>
                      <a:pt x="156" y="70"/>
                    </a:lnTo>
                    <a:lnTo>
                      <a:pt x="160" y="70"/>
                    </a:lnTo>
                    <a:lnTo>
                      <a:pt x="164" y="70"/>
                    </a:lnTo>
                    <a:lnTo>
                      <a:pt x="169" y="70"/>
                    </a:lnTo>
                    <a:lnTo>
                      <a:pt x="173" y="72"/>
                    </a:lnTo>
                    <a:lnTo>
                      <a:pt x="181" y="74"/>
                    </a:lnTo>
                    <a:lnTo>
                      <a:pt x="188" y="74"/>
                    </a:lnTo>
                    <a:lnTo>
                      <a:pt x="194" y="76"/>
                    </a:lnTo>
                    <a:lnTo>
                      <a:pt x="200" y="78"/>
                    </a:lnTo>
                    <a:lnTo>
                      <a:pt x="204" y="78"/>
                    </a:lnTo>
                    <a:lnTo>
                      <a:pt x="207" y="78"/>
                    </a:lnTo>
                    <a:lnTo>
                      <a:pt x="209" y="79"/>
                    </a:lnTo>
                    <a:lnTo>
                      <a:pt x="211" y="79"/>
                    </a:lnTo>
                    <a:lnTo>
                      <a:pt x="209" y="78"/>
                    </a:lnTo>
                    <a:lnTo>
                      <a:pt x="207" y="76"/>
                    </a:lnTo>
                    <a:lnTo>
                      <a:pt x="204" y="72"/>
                    </a:lnTo>
                    <a:lnTo>
                      <a:pt x="198" y="66"/>
                    </a:lnTo>
                    <a:lnTo>
                      <a:pt x="192" y="60"/>
                    </a:lnTo>
                    <a:lnTo>
                      <a:pt x="185" y="55"/>
                    </a:lnTo>
                    <a:lnTo>
                      <a:pt x="177" y="47"/>
                    </a:lnTo>
                    <a:lnTo>
                      <a:pt x="169" y="40"/>
                    </a:lnTo>
                    <a:lnTo>
                      <a:pt x="164" y="36"/>
                    </a:lnTo>
                    <a:lnTo>
                      <a:pt x="158" y="32"/>
                    </a:lnTo>
                    <a:lnTo>
                      <a:pt x="154" y="26"/>
                    </a:lnTo>
                    <a:lnTo>
                      <a:pt x="148" y="24"/>
                    </a:lnTo>
                    <a:lnTo>
                      <a:pt x="143" y="21"/>
                    </a:lnTo>
                    <a:lnTo>
                      <a:pt x="139" y="17"/>
                    </a:lnTo>
                    <a:lnTo>
                      <a:pt x="133" y="15"/>
                    </a:lnTo>
                    <a:lnTo>
                      <a:pt x="129" y="11"/>
                    </a:lnTo>
                    <a:lnTo>
                      <a:pt x="124" y="9"/>
                    </a:lnTo>
                    <a:lnTo>
                      <a:pt x="118" y="5"/>
                    </a:lnTo>
                    <a:lnTo>
                      <a:pt x="112" y="3"/>
                    </a:lnTo>
                    <a:lnTo>
                      <a:pt x="108" y="3"/>
                    </a:lnTo>
                    <a:lnTo>
                      <a:pt x="103" y="2"/>
                    </a:lnTo>
                    <a:lnTo>
                      <a:pt x="97" y="0"/>
                    </a:lnTo>
                    <a:lnTo>
                      <a:pt x="93" y="0"/>
                    </a:lnTo>
                    <a:lnTo>
                      <a:pt x="88" y="0"/>
                    </a:lnTo>
                    <a:lnTo>
                      <a:pt x="84" y="0"/>
                    </a:lnTo>
                    <a:lnTo>
                      <a:pt x="78" y="0"/>
                    </a:lnTo>
                    <a:lnTo>
                      <a:pt x="72" y="2"/>
                    </a:lnTo>
                    <a:lnTo>
                      <a:pt x="69" y="3"/>
                    </a:lnTo>
                    <a:lnTo>
                      <a:pt x="63" y="5"/>
                    </a:lnTo>
                    <a:lnTo>
                      <a:pt x="59" y="7"/>
                    </a:lnTo>
                    <a:lnTo>
                      <a:pt x="55" y="9"/>
                    </a:lnTo>
                    <a:lnTo>
                      <a:pt x="51" y="13"/>
                    </a:lnTo>
                    <a:lnTo>
                      <a:pt x="44" y="19"/>
                    </a:lnTo>
                    <a:lnTo>
                      <a:pt x="36" y="26"/>
                    </a:lnTo>
                    <a:lnTo>
                      <a:pt x="29" y="34"/>
                    </a:lnTo>
                    <a:lnTo>
                      <a:pt x="25" y="43"/>
                    </a:lnTo>
                    <a:lnTo>
                      <a:pt x="17" y="51"/>
                    </a:lnTo>
                    <a:lnTo>
                      <a:pt x="13" y="59"/>
                    </a:lnTo>
                    <a:lnTo>
                      <a:pt x="8" y="64"/>
                    </a:lnTo>
                    <a:lnTo>
                      <a:pt x="6" y="72"/>
                    </a:lnTo>
                    <a:lnTo>
                      <a:pt x="4" y="78"/>
                    </a:lnTo>
                    <a:lnTo>
                      <a:pt x="0" y="81"/>
                    </a:lnTo>
                    <a:lnTo>
                      <a:pt x="0" y="85"/>
                    </a:lnTo>
                    <a:lnTo>
                      <a:pt x="0" y="87"/>
                    </a:lnTo>
                    <a:lnTo>
                      <a:pt x="0" y="87"/>
                    </a:lnTo>
                    <a:close/>
                  </a:path>
                </a:pathLst>
              </a:custGeom>
              <a:solidFill>
                <a:srgbClr val="414B8B"/>
              </a:solidFill>
              <a:ln w="9525">
                <a:noFill/>
                <a:round/>
                <a:headEnd/>
                <a:tailEnd/>
              </a:ln>
            </p:spPr>
            <p:txBody>
              <a:bodyPr/>
              <a:lstStyle/>
              <a:p>
                <a:endParaRPr lang="en-US"/>
              </a:p>
            </p:txBody>
          </p:sp>
          <p:sp>
            <p:nvSpPr>
              <p:cNvPr id="27" name="Freeform 94"/>
              <p:cNvSpPr>
                <a:spLocks/>
              </p:cNvSpPr>
              <p:nvPr/>
            </p:nvSpPr>
            <p:spPr bwMode="auto">
              <a:xfrm>
                <a:off x="2318" y="2333"/>
                <a:ext cx="48" cy="60"/>
              </a:xfrm>
              <a:custGeom>
                <a:avLst/>
                <a:gdLst/>
                <a:ahLst/>
                <a:cxnLst>
                  <a:cxn ang="0">
                    <a:pos x="0" y="40"/>
                  </a:cxn>
                  <a:cxn ang="0">
                    <a:pos x="2" y="38"/>
                  </a:cxn>
                  <a:cxn ang="0">
                    <a:pos x="6" y="34"/>
                  </a:cxn>
                  <a:cxn ang="0">
                    <a:pos x="8" y="30"/>
                  </a:cxn>
                  <a:cxn ang="0">
                    <a:pos x="14" y="26"/>
                  </a:cxn>
                  <a:cxn ang="0">
                    <a:pos x="17" y="24"/>
                  </a:cxn>
                  <a:cxn ang="0">
                    <a:pos x="23" y="21"/>
                  </a:cxn>
                  <a:cxn ang="0">
                    <a:pos x="27" y="17"/>
                  </a:cxn>
                  <a:cxn ang="0">
                    <a:pos x="33" y="13"/>
                  </a:cxn>
                  <a:cxn ang="0">
                    <a:pos x="38" y="9"/>
                  </a:cxn>
                  <a:cxn ang="0">
                    <a:pos x="42" y="7"/>
                  </a:cxn>
                  <a:cxn ang="0">
                    <a:pos x="48" y="4"/>
                  </a:cxn>
                  <a:cxn ang="0">
                    <a:pos x="53" y="2"/>
                  </a:cxn>
                  <a:cxn ang="0">
                    <a:pos x="59" y="0"/>
                  </a:cxn>
                  <a:cxn ang="0">
                    <a:pos x="65" y="0"/>
                  </a:cxn>
                  <a:cxn ang="0">
                    <a:pos x="69" y="0"/>
                  </a:cxn>
                  <a:cxn ang="0">
                    <a:pos x="72" y="0"/>
                  </a:cxn>
                  <a:cxn ang="0">
                    <a:pos x="76" y="2"/>
                  </a:cxn>
                  <a:cxn ang="0">
                    <a:pos x="80" y="4"/>
                  </a:cxn>
                  <a:cxn ang="0">
                    <a:pos x="86" y="9"/>
                  </a:cxn>
                  <a:cxn ang="0">
                    <a:pos x="91" y="17"/>
                  </a:cxn>
                  <a:cxn ang="0">
                    <a:pos x="93" y="21"/>
                  </a:cxn>
                  <a:cxn ang="0">
                    <a:pos x="97" y="28"/>
                  </a:cxn>
                  <a:cxn ang="0">
                    <a:pos x="97" y="32"/>
                  </a:cxn>
                  <a:cxn ang="0">
                    <a:pos x="97" y="34"/>
                  </a:cxn>
                  <a:cxn ang="0">
                    <a:pos x="97" y="36"/>
                  </a:cxn>
                  <a:cxn ang="0">
                    <a:pos x="97" y="40"/>
                  </a:cxn>
                  <a:cxn ang="0">
                    <a:pos x="95" y="42"/>
                  </a:cxn>
                  <a:cxn ang="0">
                    <a:pos x="93" y="45"/>
                  </a:cxn>
                  <a:cxn ang="0">
                    <a:pos x="93" y="49"/>
                  </a:cxn>
                  <a:cxn ang="0">
                    <a:pos x="91" y="55"/>
                  </a:cxn>
                  <a:cxn ang="0">
                    <a:pos x="90" y="59"/>
                  </a:cxn>
                  <a:cxn ang="0">
                    <a:pos x="88" y="64"/>
                  </a:cxn>
                  <a:cxn ang="0">
                    <a:pos x="86" y="68"/>
                  </a:cxn>
                  <a:cxn ang="0">
                    <a:pos x="84" y="74"/>
                  </a:cxn>
                  <a:cxn ang="0">
                    <a:pos x="80" y="80"/>
                  </a:cxn>
                  <a:cxn ang="0">
                    <a:pos x="78" y="83"/>
                  </a:cxn>
                  <a:cxn ang="0">
                    <a:pos x="76" y="89"/>
                  </a:cxn>
                  <a:cxn ang="0">
                    <a:pos x="74" y="93"/>
                  </a:cxn>
                  <a:cxn ang="0">
                    <a:pos x="67" y="100"/>
                  </a:cxn>
                  <a:cxn ang="0">
                    <a:pos x="61" y="104"/>
                  </a:cxn>
                  <a:cxn ang="0">
                    <a:pos x="53" y="108"/>
                  </a:cxn>
                  <a:cxn ang="0">
                    <a:pos x="48" y="114"/>
                  </a:cxn>
                  <a:cxn ang="0">
                    <a:pos x="42" y="116"/>
                  </a:cxn>
                  <a:cxn ang="0">
                    <a:pos x="38" y="118"/>
                  </a:cxn>
                  <a:cxn ang="0">
                    <a:pos x="34" y="118"/>
                  </a:cxn>
                  <a:cxn ang="0">
                    <a:pos x="34" y="119"/>
                  </a:cxn>
                  <a:cxn ang="0">
                    <a:pos x="0" y="40"/>
                  </a:cxn>
                  <a:cxn ang="0">
                    <a:pos x="0" y="40"/>
                  </a:cxn>
                </a:cxnLst>
                <a:rect l="0" t="0" r="r" b="b"/>
                <a:pathLst>
                  <a:path w="97" h="119">
                    <a:moveTo>
                      <a:pt x="0" y="40"/>
                    </a:moveTo>
                    <a:lnTo>
                      <a:pt x="2" y="38"/>
                    </a:lnTo>
                    <a:lnTo>
                      <a:pt x="6" y="34"/>
                    </a:lnTo>
                    <a:lnTo>
                      <a:pt x="8" y="30"/>
                    </a:lnTo>
                    <a:lnTo>
                      <a:pt x="14" y="26"/>
                    </a:lnTo>
                    <a:lnTo>
                      <a:pt x="17" y="24"/>
                    </a:lnTo>
                    <a:lnTo>
                      <a:pt x="23" y="21"/>
                    </a:lnTo>
                    <a:lnTo>
                      <a:pt x="27" y="17"/>
                    </a:lnTo>
                    <a:lnTo>
                      <a:pt x="33" y="13"/>
                    </a:lnTo>
                    <a:lnTo>
                      <a:pt x="38" y="9"/>
                    </a:lnTo>
                    <a:lnTo>
                      <a:pt x="42" y="7"/>
                    </a:lnTo>
                    <a:lnTo>
                      <a:pt x="48" y="4"/>
                    </a:lnTo>
                    <a:lnTo>
                      <a:pt x="53" y="2"/>
                    </a:lnTo>
                    <a:lnTo>
                      <a:pt x="59" y="0"/>
                    </a:lnTo>
                    <a:lnTo>
                      <a:pt x="65" y="0"/>
                    </a:lnTo>
                    <a:lnTo>
                      <a:pt x="69" y="0"/>
                    </a:lnTo>
                    <a:lnTo>
                      <a:pt x="72" y="0"/>
                    </a:lnTo>
                    <a:lnTo>
                      <a:pt x="76" y="2"/>
                    </a:lnTo>
                    <a:lnTo>
                      <a:pt x="80" y="4"/>
                    </a:lnTo>
                    <a:lnTo>
                      <a:pt x="86" y="9"/>
                    </a:lnTo>
                    <a:lnTo>
                      <a:pt x="91" y="17"/>
                    </a:lnTo>
                    <a:lnTo>
                      <a:pt x="93" y="21"/>
                    </a:lnTo>
                    <a:lnTo>
                      <a:pt x="97" y="28"/>
                    </a:lnTo>
                    <a:lnTo>
                      <a:pt x="97" y="32"/>
                    </a:lnTo>
                    <a:lnTo>
                      <a:pt x="97" y="34"/>
                    </a:lnTo>
                    <a:lnTo>
                      <a:pt x="97" y="36"/>
                    </a:lnTo>
                    <a:lnTo>
                      <a:pt x="97" y="40"/>
                    </a:lnTo>
                    <a:lnTo>
                      <a:pt x="95" y="42"/>
                    </a:lnTo>
                    <a:lnTo>
                      <a:pt x="93" y="45"/>
                    </a:lnTo>
                    <a:lnTo>
                      <a:pt x="93" y="49"/>
                    </a:lnTo>
                    <a:lnTo>
                      <a:pt x="91" y="55"/>
                    </a:lnTo>
                    <a:lnTo>
                      <a:pt x="90" y="59"/>
                    </a:lnTo>
                    <a:lnTo>
                      <a:pt x="88" y="64"/>
                    </a:lnTo>
                    <a:lnTo>
                      <a:pt x="86" y="68"/>
                    </a:lnTo>
                    <a:lnTo>
                      <a:pt x="84" y="74"/>
                    </a:lnTo>
                    <a:lnTo>
                      <a:pt x="80" y="80"/>
                    </a:lnTo>
                    <a:lnTo>
                      <a:pt x="78" y="83"/>
                    </a:lnTo>
                    <a:lnTo>
                      <a:pt x="76" y="89"/>
                    </a:lnTo>
                    <a:lnTo>
                      <a:pt x="74" y="93"/>
                    </a:lnTo>
                    <a:lnTo>
                      <a:pt x="67" y="100"/>
                    </a:lnTo>
                    <a:lnTo>
                      <a:pt x="61" y="104"/>
                    </a:lnTo>
                    <a:lnTo>
                      <a:pt x="53" y="108"/>
                    </a:lnTo>
                    <a:lnTo>
                      <a:pt x="48" y="114"/>
                    </a:lnTo>
                    <a:lnTo>
                      <a:pt x="42" y="116"/>
                    </a:lnTo>
                    <a:lnTo>
                      <a:pt x="38" y="118"/>
                    </a:lnTo>
                    <a:lnTo>
                      <a:pt x="34" y="118"/>
                    </a:lnTo>
                    <a:lnTo>
                      <a:pt x="34" y="119"/>
                    </a:lnTo>
                    <a:lnTo>
                      <a:pt x="0" y="40"/>
                    </a:lnTo>
                    <a:lnTo>
                      <a:pt x="0" y="40"/>
                    </a:lnTo>
                    <a:close/>
                  </a:path>
                </a:pathLst>
              </a:custGeom>
              <a:solidFill>
                <a:srgbClr val="414B8B"/>
              </a:solidFill>
              <a:ln w="9525">
                <a:noFill/>
                <a:round/>
                <a:headEnd/>
                <a:tailEnd/>
              </a:ln>
            </p:spPr>
            <p:txBody>
              <a:bodyPr/>
              <a:lstStyle/>
              <a:p>
                <a:endParaRPr lang="en-US"/>
              </a:p>
            </p:txBody>
          </p:sp>
          <p:sp>
            <p:nvSpPr>
              <p:cNvPr id="28" name="Freeform 95"/>
              <p:cNvSpPr>
                <a:spLocks/>
              </p:cNvSpPr>
              <p:nvPr/>
            </p:nvSpPr>
            <p:spPr bwMode="auto">
              <a:xfrm>
                <a:off x="2310" y="2359"/>
                <a:ext cx="901" cy="418"/>
              </a:xfrm>
              <a:custGeom>
                <a:avLst/>
                <a:gdLst/>
                <a:ahLst/>
                <a:cxnLst>
                  <a:cxn ang="0">
                    <a:pos x="23" y="40"/>
                  </a:cxn>
                  <a:cxn ang="0">
                    <a:pos x="27" y="72"/>
                  </a:cxn>
                  <a:cxn ang="0">
                    <a:pos x="38" y="101"/>
                  </a:cxn>
                  <a:cxn ang="0">
                    <a:pos x="53" y="129"/>
                  </a:cxn>
                  <a:cxn ang="0">
                    <a:pos x="76" y="161"/>
                  </a:cxn>
                  <a:cxn ang="0">
                    <a:pos x="108" y="196"/>
                  </a:cxn>
                  <a:cxn ang="0">
                    <a:pos x="148" y="236"/>
                  </a:cxn>
                  <a:cxn ang="0">
                    <a:pos x="203" y="277"/>
                  </a:cxn>
                  <a:cxn ang="0">
                    <a:pos x="270" y="319"/>
                  </a:cxn>
                  <a:cxn ang="0">
                    <a:pos x="350" y="367"/>
                  </a:cxn>
                  <a:cxn ang="0">
                    <a:pos x="437" y="412"/>
                  </a:cxn>
                  <a:cxn ang="0">
                    <a:pos x="534" y="458"/>
                  </a:cxn>
                  <a:cxn ang="0">
                    <a:pos x="635" y="505"/>
                  </a:cxn>
                  <a:cxn ang="0">
                    <a:pos x="738" y="549"/>
                  </a:cxn>
                  <a:cxn ang="0">
                    <a:pos x="842" y="591"/>
                  </a:cxn>
                  <a:cxn ang="0">
                    <a:pos x="949" y="631"/>
                  </a:cxn>
                  <a:cxn ang="0">
                    <a:pos x="1050" y="667"/>
                  </a:cxn>
                  <a:cxn ang="0">
                    <a:pos x="1149" y="697"/>
                  </a:cxn>
                  <a:cxn ang="0">
                    <a:pos x="1238" y="722"/>
                  </a:cxn>
                  <a:cxn ang="0">
                    <a:pos x="1322" y="743"/>
                  </a:cxn>
                  <a:cxn ang="0">
                    <a:pos x="1394" y="756"/>
                  </a:cxn>
                  <a:cxn ang="0">
                    <a:pos x="1457" y="766"/>
                  </a:cxn>
                  <a:cxn ang="0">
                    <a:pos x="1515" y="771"/>
                  </a:cxn>
                  <a:cxn ang="0">
                    <a:pos x="1563" y="773"/>
                  </a:cxn>
                  <a:cxn ang="0">
                    <a:pos x="1601" y="773"/>
                  </a:cxn>
                  <a:cxn ang="0">
                    <a:pos x="1633" y="773"/>
                  </a:cxn>
                  <a:cxn ang="0">
                    <a:pos x="1660" y="769"/>
                  </a:cxn>
                  <a:cxn ang="0">
                    <a:pos x="1803" y="768"/>
                  </a:cxn>
                  <a:cxn ang="0">
                    <a:pos x="1772" y="817"/>
                  </a:cxn>
                  <a:cxn ang="0">
                    <a:pos x="1746" y="823"/>
                  </a:cxn>
                  <a:cxn ang="0">
                    <a:pos x="1713" y="826"/>
                  </a:cxn>
                  <a:cxn ang="0">
                    <a:pos x="1675" y="832"/>
                  </a:cxn>
                  <a:cxn ang="0">
                    <a:pos x="1628" y="836"/>
                  </a:cxn>
                  <a:cxn ang="0">
                    <a:pos x="1573" y="836"/>
                  </a:cxn>
                  <a:cxn ang="0">
                    <a:pos x="1510" y="832"/>
                  </a:cxn>
                  <a:cxn ang="0">
                    <a:pos x="1439" y="826"/>
                  </a:cxn>
                  <a:cxn ang="0">
                    <a:pos x="1360" y="815"/>
                  </a:cxn>
                  <a:cxn ang="0">
                    <a:pos x="1274" y="798"/>
                  </a:cxn>
                  <a:cxn ang="0">
                    <a:pos x="1181" y="775"/>
                  </a:cxn>
                  <a:cxn ang="0">
                    <a:pos x="1084" y="749"/>
                  </a:cxn>
                  <a:cxn ang="0">
                    <a:pos x="981" y="718"/>
                  </a:cxn>
                  <a:cxn ang="0">
                    <a:pos x="880" y="684"/>
                  </a:cxn>
                  <a:cxn ang="0">
                    <a:pos x="778" y="646"/>
                  </a:cxn>
                  <a:cxn ang="0">
                    <a:pos x="679" y="606"/>
                  </a:cxn>
                  <a:cxn ang="0">
                    <a:pos x="582" y="564"/>
                  </a:cxn>
                  <a:cxn ang="0">
                    <a:pos x="491" y="521"/>
                  </a:cxn>
                  <a:cxn ang="0">
                    <a:pos x="407" y="473"/>
                  </a:cxn>
                  <a:cxn ang="0">
                    <a:pos x="331" y="427"/>
                  </a:cxn>
                  <a:cxn ang="0">
                    <a:pos x="262" y="380"/>
                  </a:cxn>
                  <a:cxn ang="0">
                    <a:pos x="207" y="334"/>
                  </a:cxn>
                  <a:cxn ang="0">
                    <a:pos x="158" y="291"/>
                  </a:cxn>
                  <a:cxn ang="0">
                    <a:pos x="118" y="249"/>
                  </a:cxn>
                  <a:cxn ang="0">
                    <a:pos x="86" y="211"/>
                  </a:cxn>
                  <a:cxn ang="0">
                    <a:pos x="59" y="175"/>
                  </a:cxn>
                  <a:cxn ang="0">
                    <a:pos x="40" y="146"/>
                  </a:cxn>
                  <a:cxn ang="0">
                    <a:pos x="19" y="110"/>
                  </a:cxn>
                  <a:cxn ang="0">
                    <a:pos x="25" y="27"/>
                  </a:cxn>
                </a:cxnLst>
                <a:rect l="0" t="0" r="r" b="b"/>
                <a:pathLst>
                  <a:path w="1803" h="836">
                    <a:moveTo>
                      <a:pt x="25" y="27"/>
                    </a:moveTo>
                    <a:lnTo>
                      <a:pt x="25" y="27"/>
                    </a:lnTo>
                    <a:lnTo>
                      <a:pt x="23" y="30"/>
                    </a:lnTo>
                    <a:lnTo>
                      <a:pt x="23" y="32"/>
                    </a:lnTo>
                    <a:lnTo>
                      <a:pt x="23" y="36"/>
                    </a:lnTo>
                    <a:lnTo>
                      <a:pt x="23" y="40"/>
                    </a:lnTo>
                    <a:lnTo>
                      <a:pt x="23" y="44"/>
                    </a:lnTo>
                    <a:lnTo>
                      <a:pt x="23" y="49"/>
                    </a:lnTo>
                    <a:lnTo>
                      <a:pt x="23" y="53"/>
                    </a:lnTo>
                    <a:lnTo>
                      <a:pt x="23" y="59"/>
                    </a:lnTo>
                    <a:lnTo>
                      <a:pt x="27" y="66"/>
                    </a:lnTo>
                    <a:lnTo>
                      <a:pt x="27" y="72"/>
                    </a:lnTo>
                    <a:lnTo>
                      <a:pt x="29" y="80"/>
                    </a:lnTo>
                    <a:lnTo>
                      <a:pt x="30" y="84"/>
                    </a:lnTo>
                    <a:lnTo>
                      <a:pt x="30" y="87"/>
                    </a:lnTo>
                    <a:lnTo>
                      <a:pt x="34" y="93"/>
                    </a:lnTo>
                    <a:lnTo>
                      <a:pt x="36" y="97"/>
                    </a:lnTo>
                    <a:lnTo>
                      <a:pt x="38" y="101"/>
                    </a:lnTo>
                    <a:lnTo>
                      <a:pt x="40" y="104"/>
                    </a:lnTo>
                    <a:lnTo>
                      <a:pt x="42" y="110"/>
                    </a:lnTo>
                    <a:lnTo>
                      <a:pt x="44" y="114"/>
                    </a:lnTo>
                    <a:lnTo>
                      <a:pt x="48" y="120"/>
                    </a:lnTo>
                    <a:lnTo>
                      <a:pt x="49" y="123"/>
                    </a:lnTo>
                    <a:lnTo>
                      <a:pt x="53" y="129"/>
                    </a:lnTo>
                    <a:lnTo>
                      <a:pt x="57" y="135"/>
                    </a:lnTo>
                    <a:lnTo>
                      <a:pt x="59" y="139"/>
                    </a:lnTo>
                    <a:lnTo>
                      <a:pt x="63" y="144"/>
                    </a:lnTo>
                    <a:lnTo>
                      <a:pt x="67" y="150"/>
                    </a:lnTo>
                    <a:lnTo>
                      <a:pt x="72" y="156"/>
                    </a:lnTo>
                    <a:lnTo>
                      <a:pt x="76" y="161"/>
                    </a:lnTo>
                    <a:lnTo>
                      <a:pt x="80" y="167"/>
                    </a:lnTo>
                    <a:lnTo>
                      <a:pt x="86" y="171"/>
                    </a:lnTo>
                    <a:lnTo>
                      <a:pt x="91" y="179"/>
                    </a:lnTo>
                    <a:lnTo>
                      <a:pt x="95" y="184"/>
                    </a:lnTo>
                    <a:lnTo>
                      <a:pt x="103" y="190"/>
                    </a:lnTo>
                    <a:lnTo>
                      <a:pt x="108" y="196"/>
                    </a:lnTo>
                    <a:lnTo>
                      <a:pt x="114" y="203"/>
                    </a:lnTo>
                    <a:lnTo>
                      <a:pt x="120" y="209"/>
                    </a:lnTo>
                    <a:lnTo>
                      <a:pt x="127" y="215"/>
                    </a:lnTo>
                    <a:lnTo>
                      <a:pt x="133" y="222"/>
                    </a:lnTo>
                    <a:lnTo>
                      <a:pt x="143" y="228"/>
                    </a:lnTo>
                    <a:lnTo>
                      <a:pt x="148" y="236"/>
                    </a:lnTo>
                    <a:lnTo>
                      <a:pt x="158" y="241"/>
                    </a:lnTo>
                    <a:lnTo>
                      <a:pt x="165" y="249"/>
                    </a:lnTo>
                    <a:lnTo>
                      <a:pt x="175" y="256"/>
                    </a:lnTo>
                    <a:lnTo>
                      <a:pt x="184" y="262"/>
                    </a:lnTo>
                    <a:lnTo>
                      <a:pt x="194" y="270"/>
                    </a:lnTo>
                    <a:lnTo>
                      <a:pt x="203" y="277"/>
                    </a:lnTo>
                    <a:lnTo>
                      <a:pt x="217" y="285"/>
                    </a:lnTo>
                    <a:lnTo>
                      <a:pt x="226" y="293"/>
                    </a:lnTo>
                    <a:lnTo>
                      <a:pt x="236" y="298"/>
                    </a:lnTo>
                    <a:lnTo>
                      <a:pt x="247" y="304"/>
                    </a:lnTo>
                    <a:lnTo>
                      <a:pt x="259" y="313"/>
                    </a:lnTo>
                    <a:lnTo>
                      <a:pt x="270" y="319"/>
                    </a:lnTo>
                    <a:lnTo>
                      <a:pt x="283" y="327"/>
                    </a:lnTo>
                    <a:lnTo>
                      <a:pt x="295" y="334"/>
                    </a:lnTo>
                    <a:lnTo>
                      <a:pt x="310" y="344"/>
                    </a:lnTo>
                    <a:lnTo>
                      <a:pt x="323" y="351"/>
                    </a:lnTo>
                    <a:lnTo>
                      <a:pt x="337" y="359"/>
                    </a:lnTo>
                    <a:lnTo>
                      <a:pt x="350" y="367"/>
                    </a:lnTo>
                    <a:lnTo>
                      <a:pt x="363" y="374"/>
                    </a:lnTo>
                    <a:lnTo>
                      <a:pt x="378" y="382"/>
                    </a:lnTo>
                    <a:lnTo>
                      <a:pt x="392" y="389"/>
                    </a:lnTo>
                    <a:lnTo>
                      <a:pt x="407" y="397"/>
                    </a:lnTo>
                    <a:lnTo>
                      <a:pt x="424" y="407"/>
                    </a:lnTo>
                    <a:lnTo>
                      <a:pt x="437" y="412"/>
                    </a:lnTo>
                    <a:lnTo>
                      <a:pt x="454" y="420"/>
                    </a:lnTo>
                    <a:lnTo>
                      <a:pt x="470" y="427"/>
                    </a:lnTo>
                    <a:lnTo>
                      <a:pt x="485" y="435"/>
                    </a:lnTo>
                    <a:lnTo>
                      <a:pt x="500" y="443"/>
                    </a:lnTo>
                    <a:lnTo>
                      <a:pt x="517" y="452"/>
                    </a:lnTo>
                    <a:lnTo>
                      <a:pt x="534" y="458"/>
                    </a:lnTo>
                    <a:lnTo>
                      <a:pt x="551" y="467"/>
                    </a:lnTo>
                    <a:lnTo>
                      <a:pt x="567" y="473"/>
                    </a:lnTo>
                    <a:lnTo>
                      <a:pt x="584" y="483"/>
                    </a:lnTo>
                    <a:lnTo>
                      <a:pt x="599" y="490"/>
                    </a:lnTo>
                    <a:lnTo>
                      <a:pt x="618" y="498"/>
                    </a:lnTo>
                    <a:lnTo>
                      <a:pt x="635" y="505"/>
                    </a:lnTo>
                    <a:lnTo>
                      <a:pt x="652" y="513"/>
                    </a:lnTo>
                    <a:lnTo>
                      <a:pt x="669" y="521"/>
                    </a:lnTo>
                    <a:lnTo>
                      <a:pt x="686" y="528"/>
                    </a:lnTo>
                    <a:lnTo>
                      <a:pt x="704" y="536"/>
                    </a:lnTo>
                    <a:lnTo>
                      <a:pt x="721" y="541"/>
                    </a:lnTo>
                    <a:lnTo>
                      <a:pt x="738" y="549"/>
                    </a:lnTo>
                    <a:lnTo>
                      <a:pt x="757" y="557"/>
                    </a:lnTo>
                    <a:lnTo>
                      <a:pt x="774" y="564"/>
                    </a:lnTo>
                    <a:lnTo>
                      <a:pt x="791" y="570"/>
                    </a:lnTo>
                    <a:lnTo>
                      <a:pt x="808" y="578"/>
                    </a:lnTo>
                    <a:lnTo>
                      <a:pt x="827" y="585"/>
                    </a:lnTo>
                    <a:lnTo>
                      <a:pt x="842" y="591"/>
                    </a:lnTo>
                    <a:lnTo>
                      <a:pt x="861" y="598"/>
                    </a:lnTo>
                    <a:lnTo>
                      <a:pt x="878" y="606"/>
                    </a:lnTo>
                    <a:lnTo>
                      <a:pt x="896" y="612"/>
                    </a:lnTo>
                    <a:lnTo>
                      <a:pt x="913" y="619"/>
                    </a:lnTo>
                    <a:lnTo>
                      <a:pt x="932" y="625"/>
                    </a:lnTo>
                    <a:lnTo>
                      <a:pt x="949" y="631"/>
                    </a:lnTo>
                    <a:lnTo>
                      <a:pt x="966" y="638"/>
                    </a:lnTo>
                    <a:lnTo>
                      <a:pt x="983" y="644"/>
                    </a:lnTo>
                    <a:lnTo>
                      <a:pt x="1000" y="650"/>
                    </a:lnTo>
                    <a:lnTo>
                      <a:pt x="1017" y="655"/>
                    </a:lnTo>
                    <a:lnTo>
                      <a:pt x="1034" y="661"/>
                    </a:lnTo>
                    <a:lnTo>
                      <a:pt x="1050" y="667"/>
                    </a:lnTo>
                    <a:lnTo>
                      <a:pt x="1067" y="671"/>
                    </a:lnTo>
                    <a:lnTo>
                      <a:pt x="1084" y="676"/>
                    </a:lnTo>
                    <a:lnTo>
                      <a:pt x="1099" y="684"/>
                    </a:lnTo>
                    <a:lnTo>
                      <a:pt x="1116" y="688"/>
                    </a:lnTo>
                    <a:lnTo>
                      <a:pt x="1131" y="692"/>
                    </a:lnTo>
                    <a:lnTo>
                      <a:pt x="1149" y="697"/>
                    </a:lnTo>
                    <a:lnTo>
                      <a:pt x="1164" y="701"/>
                    </a:lnTo>
                    <a:lnTo>
                      <a:pt x="1179" y="705"/>
                    </a:lnTo>
                    <a:lnTo>
                      <a:pt x="1194" y="711"/>
                    </a:lnTo>
                    <a:lnTo>
                      <a:pt x="1209" y="714"/>
                    </a:lnTo>
                    <a:lnTo>
                      <a:pt x="1225" y="720"/>
                    </a:lnTo>
                    <a:lnTo>
                      <a:pt x="1238" y="722"/>
                    </a:lnTo>
                    <a:lnTo>
                      <a:pt x="1253" y="726"/>
                    </a:lnTo>
                    <a:lnTo>
                      <a:pt x="1266" y="730"/>
                    </a:lnTo>
                    <a:lnTo>
                      <a:pt x="1280" y="733"/>
                    </a:lnTo>
                    <a:lnTo>
                      <a:pt x="1293" y="735"/>
                    </a:lnTo>
                    <a:lnTo>
                      <a:pt x="1308" y="739"/>
                    </a:lnTo>
                    <a:lnTo>
                      <a:pt x="1322" y="743"/>
                    </a:lnTo>
                    <a:lnTo>
                      <a:pt x="1333" y="745"/>
                    </a:lnTo>
                    <a:lnTo>
                      <a:pt x="1346" y="747"/>
                    </a:lnTo>
                    <a:lnTo>
                      <a:pt x="1358" y="750"/>
                    </a:lnTo>
                    <a:lnTo>
                      <a:pt x="1369" y="752"/>
                    </a:lnTo>
                    <a:lnTo>
                      <a:pt x="1382" y="754"/>
                    </a:lnTo>
                    <a:lnTo>
                      <a:pt x="1394" y="756"/>
                    </a:lnTo>
                    <a:lnTo>
                      <a:pt x="1405" y="758"/>
                    </a:lnTo>
                    <a:lnTo>
                      <a:pt x="1417" y="760"/>
                    </a:lnTo>
                    <a:lnTo>
                      <a:pt x="1428" y="762"/>
                    </a:lnTo>
                    <a:lnTo>
                      <a:pt x="1438" y="764"/>
                    </a:lnTo>
                    <a:lnTo>
                      <a:pt x="1449" y="764"/>
                    </a:lnTo>
                    <a:lnTo>
                      <a:pt x="1457" y="766"/>
                    </a:lnTo>
                    <a:lnTo>
                      <a:pt x="1468" y="768"/>
                    </a:lnTo>
                    <a:lnTo>
                      <a:pt x="1477" y="768"/>
                    </a:lnTo>
                    <a:lnTo>
                      <a:pt x="1487" y="769"/>
                    </a:lnTo>
                    <a:lnTo>
                      <a:pt x="1496" y="769"/>
                    </a:lnTo>
                    <a:lnTo>
                      <a:pt x="1506" y="771"/>
                    </a:lnTo>
                    <a:lnTo>
                      <a:pt x="1515" y="771"/>
                    </a:lnTo>
                    <a:lnTo>
                      <a:pt x="1523" y="771"/>
                    </a:lnTo>
                    <a:lnTo>
                      <a:pt x="1531" y="773"/>
                    </a:lnTo>
                    <a:lnTo>
                      <a:pt x="1540" y="773"/>
                    </a:lnTo>
                    <a:lnTo>
                      <a:pt x="1548" y="773"/>
                    </a:lnTo>
                    <a:lnTo>
                      <a:pt x="1555" y="773"/>
                    </a:lnTo>
                    <a:lnTo>
                      <a:pt x="1563" y="773"/>
                    </a:lnTo>
                    <a:lnTo>
                      <a:pt x="1571" y="775"/>
                    </a:lnTo>
                    <a:lnTo>
                      <a:pt x="1576" y="773"/>
                    </a:lnTo>
                    <a:lnTo>
                      <a:pt x="1582" y="773"/>
                    </a:lnTo>
                    <a:lnTo>
                      <a:pt x="1590" y="773"/>
                    </a:lnTo>
                    <a:lnTo>
                      <a:pt x="1595" y="773"/>
                    </a:lnTo>
                    <a:lnTo>
                      <a:pt x="1601" y="773"/>
                    </a:lnTo>
                    <a:lnTo>
                      <a:pt x="1607" y="773"/>
                    </a:lnTo>
                    <a:lnTo>
                      <a:pt x="1612" y="773"/>
                    </a:lnTo>
                    <a:lnTo>
                      <a:pt x="1618" y="773"/>
                    </a:lnTo>
                    <a:lnTo>
                      <a:pt x="1624" y="773"/>
                    </a:lnTo>
                    <a:lnTo>
                      <a:pt x="1628" y="773"/>
                    </a:lnTo>
                    <a:lnTo>
                      <a:pt x="1633" y="773"/>
                    </a:lnTo>
                    <a:lnTo>
                      <a:pt x="1637" y="773"/>
                    </a:lnTo>
                    <a:lnTo>
                      <a:pt x="1641" y="771"/>
                    </a:lnTo>
                    <a:lnTo>
                      <a:pt x="1645" y="771"/>
                    </a:lnTo>
                    <a:lnTo>
                      <a:pt x="1649" y="771"/>
                    </a:lnTo>
                    <a:lnTo>
                      <a:pt x="1654" y="771"/>
                    </a:lnTo>
                    <a:lnTo>
                      <a:pt x="1660" y="769"/>
                    </a:lnTo>
                    <a:lnTo>
                      <a:pt x="1666" y="769"/>
                    </a:lnTo>
                    <a:lnTo>
                      <a:pt x="1670" y="768"/>
                    </a:lnTo>
                    <a:lnTo>
                      <a:pt x="1675" y="768"/>
                    </a:lnTo>
                    <a:lnTo>
                      <a:pt x="1679" y="768"/>
                    </a:lnTo>
                    <a:lnTo>
                      <a:pt x="1681" y="768"/>
                    </a:lnTo>
                    <a:lnTo>
                      <a:pt x="1803" y="768"/>
                    </a:lnTo>
                    <a:lnTo>
                      <a:pt x="1793" y="813"/>
                    </a:lnTo>
                    <a:lnTo>
                      <a:pt x="1791" y="813"/>
                    </a:lnTo>
                    <a:lnTo>
                      <a:pt x="1787" y="815"/>
                    </a:lnTo>
                    <a:lnTo>
                      <a:pt x="1782" y="815"/>
                    </a:lnTo>
                    <a:lnTo>
                      <a:pt x="1778" y="817"/>
                    </a:lnTo>
                    <a:lnTo>
                      <a:pt x="1772" y="817"/>
                    </a:lnTo>
                    <a:lnTo>
                      <a:pt x="1766" y="819"/>
                    </a:lnTo>
                    <a:lnTo>
                      <a:pt x="1763" y="819"/>
                    </a:lnTo>
                    <a:lnTo>
                      <a:pt x="1759" y="821"/>
                    </a:lnTo>
                    <a:lnTo>
                      <a:pt x="1753" y="821"/>
                    </a:lnTo>
                    <a:lnTo>
                      <a:pt x="1749" y="823"/>
                    </a:lnTo>
                    <a:lnTo>
                      <a:pt x="1746" y="823"/>
                    </a:lnTo>
                    <a:lnTo>
                      <a:pt x="1740" y="825"/>
                    </a:lnTo>
                    <a:lnTo>
                      <a:pt x="1736" y="825"/>
                    </a:lnTo>
                    <a:lnTo>
                      <a:pt x="1730" y="826"/>
                    </a:lnTo>
                    <a:lnTo>
                      <a:pt x="1725" y="826"/>
                    </a:lnTo>
                    <a:lnTo>
                      <a:pt x="1719" y="826"/>
                    </a:lnTo>
                    <a:lnTo>
                      <a:pt x="1713" y="826"/>
                    </a:lnTo>
                    <a:lnTo>
                      <a:pt x="1708" y="828"/>
                    </a:lnTo>
                    <a:lnTo>
                      <a:pt x="1702" y="830"/>
                    </a:lnTo>
                    <a:lnTo>
                      <a:pt x="1694" y="830"/>
                    </a:lnTo>
                    <a:lnTo>
                      <a:pt x="1689" y="832"/>
                    </a:lnTo>
                    <a:lnTo>
                      <a:pt x="1683" y="832"/>
                    </a:lnTo>
                    <a:lnTo>
                      <a:pt x="1675" y="832"/>
                    </a:lnTo>
                    <a:lnTo>
                      <a:pt x="1668" y="834"/>
                    </a:lnTo>
                    <a:lnTo>
                      <a:pt x="1660" y="834"/>
                    </a:lnTo>
                    <a:lnTo>
                      <a:pt x="1652" y="834"/>
                    </a:lnTo>
                    <a:lnTo>
                      <a:pt x="1645" y="834"/>
                    </a:lnTo>
                    <a:lnTo>
                      <a:pt x="1635" y="836"/>
                    </a:lnTo>
                    <a:lnTo>
                      <a:pt x="1628" y="836"/>
                    </a:lnTo>
                    <a:lnTo>
                      <a:pt x="1620" y="836"/>
                    </a:lnTo>
                    <a:lnTo>
                      <a:pt x="1611" y="836"/>
                    </a:lnTo>
                    <a:lnTo>
                      <a:pt x="1601" y="836"/>
                    </a:lnTo>
                    <a:lnTo>
                      <a:pt x="1592" y="836"/>
                    </a:lnTo>
                    <a:lnTo>
                      <a:pt x="1582" y="836"/>
                    </a:lnTo>
                    <a:lnTo>
                      <a:pt x="1573" y="836"/>
                    </a:lnTo>
                    <a:lnTo>
                      <a:pt x="1563" y="836"/>
                    </a:lnTo>
                    <a:lnTo>
                      <a:pt x="1554" y="836"/>
                    </a:lnTo>
                    <a:lnTo>
                      <a:pt x="1544" y="836"/>
                    </a:lnTo>
                    <a:lnTo>
                      <a:pt x="1533" y="834"/>
                    </a:lnTo>
                    <a:lnTo>
                      <a:pt x="1521" y="834"/>
                    </a:lnTo>
                    <a:lnTo>
                      <a:pt x="1510" y="832"/>
                    </a:lnTo>
                    <a:lnTo>
                      <a:pt x="1498" y="832"/>
                    </a:lnTo>
                    <a:lnTo>
                      <a:pt x="1487" y="830"/>
                    </a:lnTo>
                    <a:lnTo>
                      <a:pt x="1476" y="830"/>
                    </a:lnTo>
                    <a:lnTo>
                      <a:pt x="1464" y="828"/>
                    </a:lnTo>
                    <a:lnTo>
                      <a:pt x="1451" y="826"/>
                    </a:lnTo>
                    <a:lnTo>
                      <a:pt x="1439" y="826"/>
                    </a:lnTo>
                    <a:lnTo>
                      <a:pt x="1426" y="825"/>
                    </a:lnTo>
                    <a:lnTo>
                      <a:pt x="1413" y="823"/>
                    </a:lnTo>
                    <a:lnTo>
                      <a:pt x="1401" y="821"/>
                    </a:lnTo>
                    <a:lnTo>
                      <a:pt x="1388" y="819"/>
                    </a:lnTo>
                    <a:lnTo>
                      <a:pt x="1375" y="817"/>
                    </a:lnTo>
                    <a:lnTo>
                      <a:pt x="1360" y="815"/>
                    </a:lnTo>
                    <a:lnTo>
                      <a:pt x="1348" y="813"/>
                    </a:lnTo>
                    <a:lnTo>
                      <a:pt x="1333" y="809"/>
                    </a:lnTo>
                    <a:lnTo>
                      <a:pt x="1318" y="806"/>
                    </a:lnTo>
                    <a:lnTo>
                      <a:pt x="1304" y="804"/>
                    </a:lnTo>
                    <a:lnTo>
                      <a:pt x="1289" y="802"/>
                    </a:lnTo>
                    <a:lnTo>
                      <a:pt x="1274" y="798"/>
                    </a:lnTo>
                    <a:lnTo>
                      <a:pt x="1259" y="794"/>
                    </a:lnTo>
                    <a:lnTo>
                      <a:pt x="1242" y="790"/>
                    </a:lnTo>
                    <a:lnTo>
                      <a:pt x="1228" y="787"/>
                    </a:lnTo>
                    <a:lnTo>
                      <a:pt x="1211" y="783"/>
                    </a:lnTo>
                    <a:lnTo>
                      <a:pt x="1198" y="779"/>
                    </a:lnTo>
                    <a:lnTo>
                      <a:pt x="1181" y="775"/>
                    </a:lnTo>
                    <a:lnTo>
                      <a:pt x="1166" y="771"/>
                    </a:lnTo>
                    <a:lnTo>
                      <a:pt x="1149" y="768"/>
                    </a:lnTo>
                    <a:lnTo>
                      <a:pt x="1133" y="764"/>
                    </a:lnTo>
                    <a:lnTo>
                      <a:pt x="1116" y="758"/>
                    </a:lnTo>
                    <a:lnTo>
                      <a:pt x="1099" y="754"/>
                    </a:lnTo>
                    <a:lnTo>
                      <a:pt x="1084" y="749"/>
                    </a:lnTo>
                    <a:lnTo>
                      <a:pt x="1067" y="745"/>
                    </a:lnTo>
                    <a:lnTo>
                      <a:pt x="1050" y="739"/>
                    </a:lnTo>
                    <a:lnTo>
                      <a:pt x="1033" y="735"/>
                    </a:lnTo>
                    <a:lnTo>
                      <a:pt x="1015" y="730"/>
                    </a:lnTo>
                    <a:lnTo>
                      <a:pt x="998" y="724"/>
                    </a:lnTo>
                    <a:lnTo>
                      <a:pt x="981" y="718"/>
                    </a:lnTo>
                    <a:lnTo>
                      <a:pt x="966" y="712"/>
                    </a:lnTo>
                    <a:lnTo>
                      <a:pt x="949" y="707"/>
                    </a:lnTo>
                    <a:lnTo>
                      <a:pt x="932" y="701"/>
                    </a:lnTo>
                    <a:lnTo>
                      <a:pt x="915" y="695"/>
                    </a:lnTo>
                    <a:lnTo>
                      <a:pt x="898" y="690"/>
                    </a:lnTo>
                    <a:lnTo>
                      <a:pt x="880" y="684"/>
                    </a:lnTo>
                    <a:lnTo>
                      <a:pt x="863" y="678"/>
                    </a:lnTo>
                    <a:lnTo>
                      <a:pt x="846" y="671"/>
                    </a:lnTo>
                    <a:lnTo>
                      <a:pt x="831" y="667"/>
                    </a:lnTo>
                    <a:lnTo>
                      <a:pt x="812" y="659"/>
                    </a:lnTo>
                    <a:lnTo>
                      <a:pt x="795" y="654"/>
                    </a:lnTo>
                    <a:lnTo>
                      <a:pt x="778" y="646"/>
                    </a:lnTo>
                    <a:lnTo>
                      <a:pt x="761" y="640"/>
                    </a:lnTo>
                    <a:lnTo>
                      <a:pt x="743" y="635"/>
                    </a:lnTo>
                    <a:lnTo>
                      <a:pt x="726" y="627"/>
                    </a:lnTo>
                    <a:lnTo>
                      <a:pt x="711" y="619"/>
                    </a:lnTo>
                    <a:lnTo>
                      <a:pt x="696" y="614"/>
                    </a:lnTo>
                    <a:lnTo>
                      <a:pt x="679" y="606"/>
                    </a:lnTo>
                    <a:lnTo>
                      <a:pt x="662" y="598"/>
                    </a:lnTo>
                    <a:lnTo>
                      <a:pt x="647" y="591"/>
                    </a:lnTo>
                    <a:lnTo>
                      <a:pt x="629" y="585"/>
                    </a:lnTo>
                    <a:lnTo>
                      <a:pt x="614" y="578"/>
                    </a:lnTo>
                    <a:lnTo>
                      <a:pt x="599" y="570"/>
                    </a:lnTo>
                    <a:lnTo>
                      <a:pt x="582" y="564"/>
                    </a:lnTo>
                    <a:lnTo>
                      <a:pt x="567" y="557"/>
                    </a:lnTo>
                    <a:lnTo>
                      <a:pt x="551" y="549"/>
                    </a:lnTo>
                    <a:lnTo>
                      <a:pt x="534" y="541"/>
                    </a:lnTo>
                    <a:lnTo>
                      <a:pt x="519" y="534"/>
                    </a:lnTo>
                    <a:lnTo>
                      <a:pt x="506" y="528"/>
                    </a:lnTo>
                    <a:lnTo>
                      <a:pt x="491" y="521"/>
                    </a:lnTo>
                    <a:lnTo>
                      <a:pt x="475" y="511"/>
                    </a:lnTo>
                    <a:lnTo>
                      <a:pt x="462" y="503"/>
                    </a:lnTo>
                    <a:lnTo>
                      <a:pt x="449" y="498"/>
                    </a:lnTo>
                    <a:lnTo>
                      <a:pt x="434" y="488"/>
                    </a:lnTo>
                    <a:lnTo>
                      <a:pt x="420" y="483"/>
                    </a:lnTo>
                    <a:lnTo>
                      <a:pt x="407" y="473"/>
                    </a:lnTo>
                    <a:lnTo>
                      <a:pt x="394" y="465"/>
                    </a:lnTo>
                    <a:lnTo>
                      <a:pt x="380" y="458"/>
                    </a:lnTo>
                    <a:lnTo>
                      <a:pt x="367" y="450"/>
                    </a:lnTo>
                    <a:lnTo>
                      <a:pt x="356" y="443"/>
                    </a:lnTo>
                    <a:lnTo>
                      <a:pt x="344" y="435"/>
                    </a:lnTo>
                    <a:lnTo>
                      <a:pt x="331" y="427"/>
                    </a:lnTo>
                    <a:lnTo>
                      <a:pt x="319" y="420"/>
                    </a:lnTo>
                    <a:lnTo>
                      <a:pt x="308" y="412"/>
                    </a:lnTo>
                    <a:lnTo>
                      <a:pt x="297" y="405"/>
                    </a:lnTo>
                    <a:lnTo>
                      <a:pt x="285" y="397"/>
                    </a:lnTo>
                    <a:lnTo>
                      <a:pt x="274" y="389"/>
                    </a:lnTo>
                    <a:lnTo>
                      <a:pt x="262" y="380"/>
                    </a:lnTo>
                    <a:lnTo>
                      <a:pt x="253" y="372"/>
                    </a:lnTo>
                    <a:lnTo>
                      <a:pt x="243" y="365"/>
                    </a:lnTo>
                    <a:lnTo>
                      <a:pt x="234" y="357"/>
                    </a:lnTo>
                    <a:lnTo>
                      <a:pt x="224" y="350"/>
                    </a:lnTo>
                    <a:lnTo>
                      <a:pt x="217" y="342"/>
                    </a:lnTo>
                    <a:lnTo>
                      <a:pt x="207" y="334"/>
                    </a:lnTo>
                    <a:lnTo>
                      <a:pt x="198" y="327"/>
                    </a:lnTo>
                    <a:lnTo>
                      <a:pt x="190" y="319"/>
                    </a:lnTo>
                    <a:lnTo>
                      <a:pt x="183" y="313"/>
                    </a:lnTo>
                    <a:lnTo>
                      <a:pt x="173" y="304"/>
                    </a:lnTo>
                    <a:lnTo>
                      <a:pt x="165" y="296"/>
                    </a:lnTo>
                    <a:lnTo>
                      <a:pt x="158" y="291"/>
                    </a:lnTo>
                    <a:lnTo>
                      <a:pt x="150" y="283"/>
                    </a:lnTo>
                    <a:lnTo>
                      <a:pt x="145" y="275"/>
                    </a:lnTo>
                    <a:lnTo>
                      <a:pt x="137" y="270"/>
                    </a:lnTo>
                    <a:lnTo>
                      <a:pt x="129" y="262"/>
                    </a:lnTo>
                    <a:lnTo>
                      <a:pt x="124" y="256"/>
                    </a:lnTo>
                    <a:lnTo>
                      <a:pt x="118" y="249"/>
                    </a:lnTo>
                    <a:lnTo>
                      <a:pt x="112" y="241"/>
                    </a:lnTo>
                    <a:lnTo>
                      <a:pt x="106" y="236"/>
                    </a:lnTo>
                    <a:lnTo>
                      <a:pt x="101" y="228"/>
                    </a:lnTo>
                    <a:lnTo>
                      <a:pt x="95" y="222"/>
                    </a:lnTo>
                    <a:lnTo>
                      <a:pt x="91" y="217"/>
                    </a:lnTo>
                    <a:lnTo>
                      <a:pt x="86" y="211"/>
                    </a:lnTo>
                    <a:lnTo>
                      <a:pt x="82" y="205"/>
                    </a:lnTo>
                    <a:lnTo>
                      <a:pt x="78" y="198"/>
                    </a:lnTo>
                    <a:lnTo>
                      <a:pt x="72" y="192"/>
                    </a:lnTo>
                    <a:lnTo>
                      <a:pt x="68" y="186"/>
                    </a:lnTo>
                    <a:lnTo>
                      <a:pt x="65" y="182"/>
                    </a:lnTo>
                    <a:lnTo>
                      <a:pt x="59" y="175"/>
                    </a:lnTo>
                    <a:lnTo>
                      <a:pt x="57" y="171"/>
                    </a:lnTo>
                    <a:lnTo>
                      <a:pt x="53" y="165"/>
                    </a:lnTo>
                    <a:lnTo>
                      <a:pt x="49" y="161"/>
                    </a:lnTo>
                    <a:lnTo>
                      <a:pt x="46" y="156"/>
                    </a:lnTo>
                    <a:lnTo>
                      <a:pt x="44" y="152"/>
                    </a:lnTo>
                    <a:lnTo>
                      <a:pt x="40" y="146"/>
                    </a:lnTo>
                    <a:lnTo>
                      <a:pt x="38" y="142"/>
                    </a:lnTo>
                    <a:lnTo>
                      <a:pt x="32" y="135"/>
                    </a:lnTo>
                    <a:lnTo>
                      <a:pt x="30" y="127"/>
                    </a:lnTo>
                    <a:lnTo>
                      <a:pt x="25" y="122"/>
                    </a:lnTo>
                    <a:lnTo>
                      <a:pt x="23" y="116"/>
                    </a:lnTo>
                    <a:lnTo>
                      <a:pt x="19" y="110"/>
                    </a:lnTo>
                    <a:lnTo>
                      <a:pt x="19" y="106"/>
                    </a:lnTo>
                    <a:lnTo>
                      <a:pt x="15" y="101"/>
                    </a:lnTo>
                    <a:lnTo>
                      <a:pt x="15" y="99"/>
                    </a:lnTo>
                    <a:lnTo>
                      <a:pt x="0" y="0"/>
                    </a:lnTo>
                    <a:lnTo>
                      <a:pt x="25" y="27"/>
                    </a:lnTo>
                    <a:lnTo>
                      <a:pt x="25" y="27"/>
                    </a:lnTo>
                    <a:close/>
                  </a:path>
                </a:pathLst>
              </a:custGeom>
              <a:solidFill>
                <a:srgbClr val="414B8B"/>
              </a:solidFill>
              <a:ln w="9525">
                <a:noFill/>
                <a:round/>
                <a:headEnd/>
                <a:tailEnd/>
              </a:ln>
            </p:spPr>
            <p:txBody>
              <a:bodyPr/>
              <a:lstStyle/>
              <a:p>
                <a:endParaRPr lang="en-US"/>
              </a:p>
            </p:txBody>
          </p:sp>
          <p:sp>
            <p:nvSpPr>
              <p:cNvPr id="29" name="Freeform 96"/>
              <p:cNvSpPr>
                <a:spLocks/>
              </p:cNvSpPr>
              <p:nvPr/>
            </p:nvSpPr>
            <p:spPr bwMode="auto">
              <a:xfrm>
                <a:off x="2339" y="2343"/>
                <a:ext cx="62" cy="126"/>
              </a:xfrm>
              <a:custGeom>
                <a:avLst/>
                <a:gdLst/>
                <a:ahLst/>
                <a:cxnLst>
                  <a:cxn ang="0">
                    <a:pos x="2" y="173"/>
                  </a:cxn>
                  <a:cxn ang="0">
                    <a:pos x="9" y="171"/>
                  </a:cxn>
                  <a:cxn ang="0">
                    <a:pos x="21" y="159"/>
                  </a:cxn>
                  <a:cxn ang="0">
                    <a:pos x="28" y="152"/>
                  </a:cxn>
                  <a:cxn ang="0">
                    <a:pos x="40" y="138"/>
                  </a:cxn>
                  <a:cxn ang="0">
                    <a:pos x="44" y="129"/>
                  </a:cxn>
                  <a:cxn ang="0">
                    <a:pos x="51" y="117"/>
                  </a:cxn>
                  <a:cxn ang="0">
                    <a:pos x="55" y="108"/>
                  </a:cxn>
                  <a:cxn ang="0">
                    <a:pos x="63" y="97"/>
                  </a:cxn>
                  <a:cxn ang="0">
                    <a:pos x="68" y="85"/>
                  </a:cxn>
                  <a:cxn ang="0">
                    <a:pos x="74" y="76"/>
                  </a:cxn>
                  <a:cxn ang="0">
                    <a:pos x="80" y="62"/>
                  </a:cxn>
                  <a:cxn ang="0">
                    <a:pos x="86" y="53"/>
                  </a:cxn>
                  <a:cxn ang="0">
                    <a:pos x="91" y="41"/>
                  </a:cxn>
                  <a:cxn ang="0">
                    <a:pos x="97" y="30"/>
                  </a:cxn>
                  <a:cxn ang="0">
                    <a:pos x="101" y="21"/>
                  </a:cxn>
                  <a:cxn ang="0">
                    <a:pos x="105" y="15"/>
                  </a:cxn>
                  <a:cxn ang="0">
                    <a:pos x="110" y="3"/>
                  </a:cxn>
                  <a:cxn ang="0">
                    <a:pos x="112" y="0"/>
                  </a:cxn>
                  <a:cxn ang="0">
                    <a:pos x="116" y="7"/>
                  </a:cxn>
                  <a:cxn ang="0">
                    <a:pos x="118" y="17"/>
                  </a:cxn>
                  <a:cxn ang="0">
                    <a:pos x="120" y="32"/>
                  </a:cxn>
                  <a:cxn ang="0">
                    <a:pos x="122" y="38"/>
                  </a:cxn>
                  <a:cxn ang="0">
                    <a:pos x="122" y="47"/>
                  </a:cxn>
                  <a:cxn ang="0">
                    <a:pos x="122" y="57"/>
                  </a:cxn>
                  <a:cxn ang="0">
                    <a:pos x="124" y="68"/>
                  </a:cxn>
                  <a:cxn ang="0">
                    <a:pos x="122" y="78"/>
                  </a:cxn>
                  <a:cxn ang="0">
                    <a:pos x="122" y="87"/>
                  </a:cxn>
                  <a:cxn ang="0">
                    <a:pos x="120" y="98"/>
                  </a:cxn>
                  <a:cxn ang="0">
                    <a:pos x="118" y="112"/>
                  </a:cxn>
                  <a:cxn ang="0">
                    <a:pos x="114" y="123"/>
                  </a:cxn>
                  <a:cxn ang="0">
                    <a:pos x="110" y="135"/>
                  </a:cxn>
                  <a:cxn ang="0">
                    <a:pos x="106" y="148"/>
                  </a:cxn>
                  <a:cxn ang="0">
                    <a:pos x="101" y="159"/>
                  </a:cxn>
                  <a:cxn ang="0">
                    <a:pos x="95" y="171"/>
                  </a:cxn>
                  <a:cxn ang="0">
                    <a:pos x="89" y="182"/>
                  </a:cxn>
                  <a:cxn ang="0">
                    <a:pos x="86" y="193"/>
                  </a:cxn>
                  <a:cxn ang="0">
                    <a:pos x="80" y="205"/>
                  </a:cxn>
                  <a:cxn ang="0">
                    <a:pos x="74" y="212"/>
                  </a:cxn>
                  <a:cxn ang="0">
                    <a:pos x="68" y="222"/>
                  </a:cxn>
                  <a:cxn ang="0">
                    <a:pos x="65" y="230"/>
                  </a:cxn>
                  <a:cxn ang="0">
                    <a:pos x="61" y="237"/>
                  </a:cxn>
                  <a:cxn ang="0">
                    <a:pos x="55" y="247"/>
                  </a:cxn>
                  <a:cxn ang="0">
                    <a:pos x="53" y="250"/>
                  </a:cxn>
                  <a:cxn ang="0">
                    <a:pos x="0" y="173"/>
                  </a:cxn>
                </a:cxnLst>
                <a:rect l="0" t="0" r="r" b="b"/>
                <a:pathLst>
                  <a:path w="124" h="250">
                    <a:moveTo>
                      <a:pt x="0" y="173"/>
                    </a:moveTo>
                    <a:lnTo>
                      <a:pt x="2" y="173"/>
                    </a:lnTo>
                    <a:lnTo>
                      <a:pt x="4" y="171"/>
                    </a:lnTo>
                    <a:lnTo>
                      <a:pt x="9" y="171"/>
                    </a:lnTo>
                    <a:lnTo>
                      <a:pt x="13" y="167"/>
                    </a:lnTo>
                    <a:lnTo>
                      <a:pt x="21" y="159"/>
                    </a:lnTo>
                    <a:lnTo>
                      <a:pt x="25" y="155"/>
                    </a:lnTo>
                    <a:lnTo>
                      <a:pt x="28" y="152"/>
                    </a:lnTo>
                    <a:lnTo>
                      <a:pt x="34" y="144"/>
                    </a:lnTo>
                    <a:lnTo>
                      <a:pt x="40" y="138"/>
                    </a:lnTo>
                    <a:lnTo>
                      <a:pt x="42" y="133"/>
                    </a:lnTo>
                    <a:lnTo>
                      <a:pt x="44" y="129"/>
                    </a:lnTo>
                    <a:lnTo>
                      <a:pt x="47" y="123"/>
                    </a:lnTo>
                    <a:lnTo>
                      <a:pt x="51" y="117"/>
                    </a:lnTo>
                    <a:lnTo>
                      <a:pt x="53" y="114"/>
                    </a:lnTo>
                    <a:lnTo>
                      <a:pt x="55" y="108"/>
                    </a:lnTo>
                    <a:lnTo>
                      <a:pt x="59" y="102"/>
                    </a:lnTo>
                    <a:lnTo>
                      <a:pt x="63" y="97"/>
                    </a:lnTo>
                    <a:lnTo>
                      <a:pt x="65" y="91"/>
                    </a:lnTo>
                    <a:lnTo>
                      <a:pt x="68" y="85"/>
                    </a:lnTo>
                    <a:lnTo>
                      <a:pt x="70" y="79"/>
                    </a:lnTo>
                    <a:lnTo>
                      <a:pt x="74" y="76"/>
                    </a:lnTo>
                    <a:lnTo>
                      <a:pt x="76" y="68"/>
                    </a:lnTo>
                    <a:lnTo>
                      <a:pt x="80" y="62"/>
                    </a:lnTo>
                    <a:lnTo>
                      <a:pt x="82" y="57"/>
                    </a:lnTo>
                    <a:lnTo>
                      <a:pt x="86" y="53"/>
                    </a:lnTo>
                    <a:lnTo>
                      <a:pt x="89" y="45"/>
                    </a:lnTo>
                    <a:lnTo>
                      <a:pt x="91" y="41"/>
                    </a:lnTo>
                    <a:lnTo>
                      <a:pt x="93" y="36"/>
                    </a:lnTo>
                    <a:lnTo>
                      <a:pt x="97" y="30"/>
                    </a:lnTo>
                    <a:lnTo>
                      <a:pt x="99" y="26"/>
                    </a:lnTo>
                    <a:lnTo>
                      <a:pt x="101" y="21"/>
                    </a:lnTo>
                    <a:lnTo>
                      <a:pt x="103" y="17"/>
                    </a:lnTo>
                    <a:lnTo>
                      <a:pt x="105" y="15"/>
                    </a:lnTo>
                    <a:lnTo>
                      <a:pt x="106" y="7"/>
                    </a:lnTo>
                    <a:lnTo>
                      <a:pt x="110" y="3"/>
                    </a:lnTo>
                    <a:lnTo>
                      <a:pt x="112" y="0"/>
                    </a:lnTo>
                    <a:lnTo>
                      <a:pt x="112" y="0"/>
                    </a:lnTo>
                    <a:lnTo>
                      <a:pt x="112" y="0"/>
                    </a:lnTo>
                    <a:lnTo>
                      <a:pt x="116" y="7"/>
                    </a:lnTo>
                    <a:lnTo>
                      <a:pt x="116" y="11"/>
                    </a:lnTo>
                    <a:lnTo>
                      <a:pt x="118" y="17"/>
                    </a:lnTo>
                    <a:lnTo>
                      <a:pt x="120" y="24"/>
                    </a:lnTo>
                    <a:lnTo>
                      <a:pt x="120" y="32"/>
                    </a:lnTo>
                    <a:lnTo>
                      <a:pt x="120" y="34"/>
                    </a:lnTo>
                    <a:lnTo>
                      <a:pt x="122" y="38"/>
                    </a:lnTo>
                    <a:lnTo>
                      <a:pt x="122" y="43"/>
                    </a:lnTo>
                    <a:lnTo>
                      <a:pt x="122" y="47"/>
                    </a:lnTo>
                    <a:lnTo>
                      <a:pt x="122" y="51"/>
                    </a:lnTo>
                    <a:lnTo>
                      <a:pt x="122" y="57"/>
                    </a:lnTo>
                    <a:lnTo>
                      <a:pt x="122" y="62"/>
                    </a:lnTo>
                    <a:lnTo>
                      <a:pt x="124" y="68"/>
                    </a:lnTo>
                    <a:lnTo>
                      <a:pt x="122" y="72"/>
                    </a:lnTo>
                    <a:lnTo>
                      <a:pt x="122" y="78"/>
                    </a:lnTo>
                    <a:lnTo>
                      <a:pt x="122" y="81"/>
                    </a:lnTo>
                    <a:lnTo>
                      <a:pt x="122" y="87"/>
                    </a:lnTo>
                    <a:lnTo>
                      <a:pt x="120" y="93"/>
                    </a:lnTo>
                    <a:lnTo>
                      <a:pt x="120" y="98"/>
                    </a:lnTo>
                    <a:lnTo>
                      <a:pt x="120" y="104"/>
                    </a:lnTo>
                    <a:lnTo>
                      <a:pt x="118" y="112"/>
                    </a:lnTo>
                    <a:lnTo>
                      <a:pt x="116" y="117"/>
                    </a:lnTo>
                    <a:lnTo>
                      <a:pt x="114" y="123"/>
                    </a:lnTo>
                    <a:lnTo>
                      <a:pt x="112" y="129"/>
                    </a:lnTo>
                    <a:lnTo>
                      <a:pt x="110" y="135"/>
                    </a:lnTo>
                    <a:lnTo>
                      <a:pt x="108" y="140"/>
                    </a:lnTo>
                    <a:lnTo>
                      <a:pt x="106" y="148"/>
                    </a:lnTo>
                    <a:lnTo>
                      <a:pt x="103" y="154"/>
                    </a:lnTo>
                    <a:lnTo>
                      <a:pt x="101" y="159"/>
                    </a:lnTo>
                    <a:lnTo>
                      <a:pt x="99" y="165"/>
                    </a:lnTo>
                    <a:lnTo>
                      <a:pt x="95" y="171"/>
                    </a:lnTo>
                    <a:lnTo>
                      <a:pt x="93" y="176"/>
                    </a:lnTo>
                    <a:lnTo>
                      <a:pt x="89" y="182"/>
                    </a:lnTo>
                    <a:lnTo>
                      <a:pt x="87" y="188"/>
                    </a:lnTo>
                    <a:lnTo>
                      <a:pt x="86" y="193"/>
                    </a:lnTo>
                    <a:lnTo>
                      <a:pt x="82" y="199"/>
                    </a:lnTo>
                    <a:lnTo>
                      <a:pt x="80" y="205"/>
                    </a:lnTo>
                    <a:lnTo>
                      <a:pt x="78" y="209"/>
                    </a:lnTo>
                    <a:lnTo>
                      <a:pt x="74" y="212"/>
                    </a:lnTo>
                    <a:lnTo>
                      <a:pt x="72" y="218"/>
                    </a:lnTo>
                    <a:lnTo>
                      <a:pt x="68" y="222"/>
                    </a:lnTo>
                    <a:lnTo>
                      <a:pt x="66" y="226"/>
                    </a:lnTo>
                    <a:lnTo>
                      <a:pt x="65" y="230"/>
                    </a:lnTo>
                    <a:lnTo>
                      <a:pt x="63" y="233"/>
                    </a:lnTo>
                    <a:lnTo>
                      <a:pt x="61" y="237"/>
                    </a:lnTo>
                    <a:lnTo>
                      <a:pt x="57" y="243"/>
                    </a:lnTo>
                    <a:lnTo>
                      <a:pt x="55" y="247"/>
                    </a:lnTo>
                    <a:lnTo>
                      <a:pt x="53" y="249"/>
                    </a:lnTo>
                    <a:lnTo>
                      <a:pt x="53" y="250"/>
                    </a:lnTo>
                    <a:lnTo>
                      <a:pt x="0" y="173"/>
                    </a:lnTo>
                    <a:lnTo>
                      <a:pt x="0" y="173"/>
                    </a:lnTo>
                    <a:close/>
                  </a:path>
                </a:pathLst>
              </a:custGeom>
              <a:solidFill>
                <a:srgbClr val="414B8B"/>
              </a:solidFill>
              <a:ln w="9525">
                <a:noFill/>
                <a:round/>
                <a:headEnd/>
                <a:tailEnd/>
              </a:ln>
            </p:spPr>
            <p:txBody>
              <a:bodyPr/>
              <a:lstStyle/>
              <a:p>
                <a:endParaRPr lang="en-US"/>
              </a:p>
            </p:txBody>
          </p:sp>
          <p:sp>
            <p:nvSpPr>
              <p:cNvPr id="30" name="Freeform 97"/>
              <p:cNvSpPr>
                <a:spLocks/>
              </p:cNvSpPr>
              <p:nvPr/>
            </p:nvSpPr>
            <p:spPr bwMode="auto">
              <a:xfrm>
                <a:off x="2406" y="2323"/>
                <a:ext cx="468" cy="172"/>
              </a:xfrm>
              <a:custGeom>
                <a:avLst/>
                <a:gdLst/>
                <a:ahLst/>
                <a:cxnLst>
                  <a:cxn ang="0">
                    <a:pos x="11" y="0"/>
                  </a:cxn>
                  <a:cxn ang="0">
                    <a:pos x="36" y="2"/>
                  </a:cxn>
                  <a:cxn ang="0">
                    <a:pos x="55" y="2"/>
                  </a:cxn>
                  <a:cxn ang="0">
                    <a:pos x="78" y="5"/>
                  </a:cxn>
                  <a:cxn ang="0">
                    <a:pos x="105" y="7"/>
                  </a:cxn>
                  <a:cxn ang="0">
                    <a:pos x="133" y="11"/>
                  </a:cxn>
                  <a:cxn ang="0">
                    <a:pos x="164" y="17"/>
                  </a:cxn>
                  <a:cxn ang="0">
                    <a:pos x="198" y="23"/>
                  </a:cxn>
                  <a:cxn ang="0">
                    <a:pos x="234" y="30"/>
                  </a:cxn>
                  <a:cxn ang="0">
                    <a:pos x="274" y="40"/>
                  </a:cxn>
                  <a:cxn ang="0">
                    <a:pos x="312" y="49"/>
                  </a:cxn>
                  <a:cxn ang="0">
                    <a:pos x="354" y="61"/>
                  </a:cxn>
                  <a:cxn ang="0">
                    <a:pos x="397" y="74"/>
                  </a:cxn>
                  <a:cxn ang="0">
                    <a:pos x="441" y="89"/>
                  </a:cxn>
                  <a:cxn ang="0">
                    <a:pos x="485" y="104"/>
                  </a:cxn>
                  <a:cxn ang="0">
                    <a:pos x="529" y="121"/>
                  </a:cxn>
                  <a:cxn ang="0">
                    <a:pos x="572" y="140"/>
                  </a:cxn>
                  <a:cxn ang="0">
                    <a:pos x="618" y="159"/>
                  </a:cxn>
                  <a:cxn ang="0">
                    <a:pos x="660" y="178"/>
                  </a:cxn>
                  <a:cxn ang="0">
                    <a:pos x="702" y="197"/>
                  </a:cxn>
                  <a:cxn ang="0">
                    <a:pos x="742" y="216"/>
                  </a:cxn>
                  <a:cxn ang="0">
                    <a:pos x="778" y="235"/>
                  </a:cxn>
                  <a:cxn ang="0">
                    <a:pos x="812" y="251"/>
                  </a:cxn>
                  <a:cxn ang="0">
                    <a:pos x="844" y="268"/>
                  </a:cxn>
                  <a:cxn ang="0">
                    <a:pos x="871" y="281"/>
                  </a:cxn>
                  <a:cxn ang="0">
                    <a:pos x="894" y="294"/>
                  </a:cxn>
                  <a:cxn ang="0">
                    <a:pos x="917" y="306"/>
                  </a:cxn>
                  <a:cxn ang="0">
                    <a:pos x="934" y="317"/>
                  </a:cxn>
                  <a:cxn ang="0">
                    <a:pos x="820" y="342"/>
                  </a:cxn>
                  <a:cxn ang="0">
                    <a:pos x="799" y="330"/>
                  </a:cxn>
                  <a:cxn ang="0">
                    <a:pos x="782" y="321"/>
                  </a:cxn>
                  <a:cxn ang="0">
                    <a:pos x="763" y="309"/>
                  </a:cxn>
                  <a:cxn ang="0">
                    <a:pos x="738" y="294"/>
                  </a:cxn>
                  <a:cxn ang="0">
                    <a:pos x="709" y="279"/>
                  </a:cxn>
                  <a:cxn ang="0">
                    <a:pos x="681" y="264"/>
                  </a:cxn>
                  <a:cxn ang="0">
                    <a:pos x="648" y="247"/>
                  </a:cxn>
                  <a:cxn ang="0">
                    <a:pos x="614" y="230"/>
                  </a:cxn>
                  <a:cxn ang="0">
                    <a:pos x="576" y="211"/>
                  </a:cxn>
                  <a:cxn ang="0">
                    <a:pos x="540" y="194"/>
                  </a:cxn>
                  <a:cxn ang="0">
                    <a:pos x="502" y="175"/>
                  </a:cxn>
                  <a:cxn ang="0">
                    <a:pos x="464" y="157"/>
                  </a:cxn>
                  <a:cxn ang="0">
                    <a:pos x="424" y="140"/>
                  </a:cxn>
                  <a:cxn ang="0">
                    <a:pos x="386" y="123"/>
                  </a:cxn>
                  <a:cxn ang="0">
                    <a:pos x="348" y="108"/>
                  </a:cxn>
                  <a:cxn ang="0">
                    <a:pos x="310" y="95"/>
                  </a:cxn>
                  <a:cxn ang="0">
                    <a:pos x="274" y="81"/>
                  </a:cxn>
                  <a:cxn ang="0">
                    <a:pos x="240" y="70"/>
                  </a:cxn>
                  <a:cxn ang="0">
                    <a:pos x="205" y="59"/>
                  </a:cxn>
                  <a:cxn ang="0">
                    <a:pos x="173" y="47"/>
                  </a:cxn>
                  <a:cxn ang="0">
                    <a:pos x="145" y="38"/>
                  </a:cxn>
                  <a:cxn ang="0">
                    <a:pos x="116" y="30"/>
                  </a:cxn>
                  <a:cxn ang="0">
                    <a:pos x="89" y="23"/>
                  </a:cxn>
                  <a:cxn ang="0">
                    <a:pos x="67" y="15"/>
                  </a:cxn>
                  <a:cxn ang="0">
                    <a:pos x="46" y="9"/>
                  </a:cxn>
                  <a:cxn ang="0">
                    <a:pos x="30" y="5"/>
                  </a:cxn>
                  <a:cxn ang="0">
                    <a:pos x="8" y="2"/>
                  </a:cxn>
                </a:cxnLst>
                <a:rect l="0" t="0" r="r" b="b"/>
                <a:pathLst>
                  <a:path w="936" h="344">
                    <a:moveTo>
                      <a:pt x="0" y="0"/>
                    </a:moveTo>
                    <a:lnTo>
                      <a:pt x="0" y="0"/>
                    </a:lnTo>
                    <a:lnTo>
                      <a:pt x="8" y="0"/>
                    </a:lnTo>
                    <a:lnTo>
                      <a:pt x="11" y="0"/>
                    </a:lnTo>
                    <a:lnTo>
                      <a:pt x="19" y="0"/>
                    </a:lnTo>
                    <a:lnTo>
                      <a:pt x="25" y="0"/>
                    </a:lnTo>
                    <a:lnTo>
                      <a:pt x="32" y="2"/>
                    </a:lnTo>
                    <a:lnTo>
                      <a:pt x="36" y="2"/>
                    </a:lnTo>
                    <a:lnTo>
                      <a:pt x="42" y="2"/>
                    </a:lnTo>
                    <a:lnTo>
                      <a:pt x="46" y="2"/>
                    </a:lnTo>
                    <a:lnTo>
                      <a:pt x="49" y="2"/>
                    </a:lnTo>
                    <a:lnTo>
                      <a:pt x="55" y="2"/>
                    </a:lnTo>
                    <a:lnTo>
                      <a:pt x="61" y="4"/>
                    </a:lnTo>
                    <a:lnTo>
                      <a:pt x="67" y="4"/>
                    </a:lnTo>
                    <a:lnTo>
                      <a:pt x="72" y="5"/>
                    </a:lnTo>
                    <a:lnTo>
                      <a:pt x="78" y="5"/>
                    </a:lnTo>
                    <a:lnTo>
                      <a:pt x="84" y="5"/>
                    </a:lnTo>
                    <a:lnTo>
                      <a:pt x="91" y="5"/>
                    </a:lnTo>
                    <a:lnTo>
                      <a:pt x="99" y="7"/>
                    </a:lnTo>
                    <a:lnTo>
                      <a:pt x="105" y="7"/>
                    </a:lnTo>
                    <a:lnTo>
                      <a:pt x="112" y="9"/>
                    </a:lnTo>
                    <a:lnTo>
                      <a:pt x="120" y="9"/>
                    </a:lnTo>
                    <a:lnTo>
                      <a:pt x="127" y="11"/>
                    </a:lnTo>
                    <a:lnTo>
                      <a:pt x="133" y="11"/>
                    </a:lnTo>
                    <a:lnTo>
                      <a:pt x="141" y="13"/>
                    </a:lnTo>
                    <a:lnTo>
                      <a:pt x="148" y="13"/>
                    </a:lnTo>
                    <a:lnTo>
                      <a:pt x="158" y="15"/>
                    </a:lnTo>
                    <a:lnTo>
                      <a:pt x="164" y="17"/>
                    </a:lnTo>
                    <a:lnTo>
                      <a:pt x="173" y="19"/>
                    </a:lnTo>
                    <a:lnTo>
                      <a:pt x="181" y="19"/>
                    </a:lnTo>
                    <a:lnTo>
                      <a:pt x="190" y="23"/>
                    </a:lnTo>
                    <a:lnTo>
                      <a:pt x="198" y="23"/>
                    </a:lnTo>
                    <a:lnTo>
                      <a:pt x="207" y="24"/>
                    </a:lnTo>
                    <a:lnTo>
                      <a:pt x="217" y="26"/>
                    </a:lnTo>
                    <a:lnTo>
                      <a:pt x="224" y="28"/>
                    </a:lnTo>
                    <a:lnTo>
                      <a:pt x="234" y="30"/>
                    </a:lnTo>
                    <a:lnTo>
                      <a:pt x="243" y="32"/>
                    </a:lnTo>
                    <a:lnTo>
                      <a:pt x="255" y="36"/>
                    </a:lnTo>
                    <a:lnTo>
                      <a:pt x="264" y="38"/>
                    </a:lnTo>
                    <a:lnTo>
                      <a:pt x="274" y="40"/>
                    </a:lnTo>
                    <a:lnTo>
                      <a:pt x="283" y="42"/>
                    </a:lnTo>
                    <a:lnTo>
                      <a:pt x="291" y="43"/>
                    </a:lnTo>
                    <a:lnTo>
                      <a:pt x="302" y="47"/>
                    </a:lnTo>
                    <a:lnTo>
                      <a:pt x="312" y="49"/>
                    </a:lnTo>
                    <a:lnTo>
                      <a:pt x="323" y="53"/>
                    </a:lnTo>
                    <a:lnTo>
                      <a:pt x="333" y="55"/>
                    </a:lnTo>
                    <a:lnTo>
                      <a:pt x="344" y="59"/>
                    </a:lnTo>
                    <a:lnTo>
                      <a:pt x="354" y="61"/>
                    </a:lnTo>
                    <a:lnTo>
                      <a:pt x="365" y="64"/>
                    </a:lnTo>
                    <a:lnTo>
                      <a:pt x="375" y="66"/>
                    </a:lnTo>
                    <a:lnTo>
                      <a:pt x="386" y="70"/>
                    </a:lnTo>
                    <a:lnTo>
                      <a:pt x="397" y="74"/>
                    </a:lnTo>
                    <a:lnTo>
                      <a:pt x="407" y="78"/>
                    </a:lnTo>
                    <a:lnTo>
                      <a:pt x="418" y="81"/>
                    </a:lnTo>
                    <a:lnTo>
                      <a:pt x="430" y="85"/>
                    </a:lnTo>
                    <a:lnTo>
                      <a:pt x="441" y="89"/>
                    </a:lnTo>
                    <a:lnTo>
                      <a:pt x="451" y="93"/>
                    </a:lnTo>
                    <a:lnTo>
                      <a:pt x="462" y="95"/>
                    </a:lnTo>
                    <a:lnTo>
                      <a:pt x="474" y="100"/>
                    </a:lnTo>
                    <a:lnTo>
                      <a:pt x="485" y="104"/>
                    </a:lnTo>
                    <a:lnTo>
                      <a:pt x="496" y="108"/>
                    </a:lnTo>
                    <a:lnTo>
                      <a:pt x="508" y="114"/>
                    </a:lnTo>
                    <a:lnTo>
                      <a:pt x="519" y="118"/>
                    </a:lnTo>
                    <a:lnTo>
                      <a:pt x="529" y="121"/>
                    </a:lnTo>
                    <a:lnTo>
                      <a:pt x="540" y="125"/>
                    </a:lnTo>
                    <a:lnTo>
                      <a:pt x="551" y="131"/>
                    </a:lnTo>
                    <a:lnTo>
                      <a:pt x="563" y="135"/>
                    </a:lnTo>
                    <a:lnTo>
                      <a:pt x="572" y="140"/>
                    </a:lnTo>
                    <a:lnTo>
                      <a:pt x="586" y="144"/>
                    </a:lnTo>
                    <a:lnTo>
                      <a:pt x="595" y="148"/>
                    </a:lnTo>
                    <a:lnTo>
                      <a:pt x="607" y="154"/>
                    </a:lnTo>
                    <a:lnTo>
                      <a:pt x="618" y="159"/>
                    </a:lnTo>
                    <a:lnTo>
                      <a:pt x="629" y="163"/>
                    </a:lnTo>
                    <a:lnTo>
                      <a:pt x="639" y="169"/>
                    </a:lnTo>
                    <a:lnTo>
                      <a:pt x="650" y="173"/>
                    </a:lnTo>
                    <a:lnTo>
                      <a:pt x="660" y="178"/>
                    </a:lnTo>
                    <a:lnTo>
                      <a:pt x="671" y="182"/>
                    </a:lnTo>
                    <a:lnTo>
                      <a:pt x="681" y="188"/>
                    </a:lnTo>
                    <a:lnTo>
                      <a:pt x="692" y="192"/>
                    </a:lnTo>
                    <a:lnTo>
                      <a:pt x="702" y="197"/>
                    </a:lnTo>
                    <a:lnTo>
                      <a:pt x="711" y="201"/>
                    </a:lnTo>
                    <a:lnTo>
                      <a:pt x="723" y="207"/>
                    </a:lnTo>
                    <a:lnTo>
                      <a:pt x="732" y="213"/>
                    </a:lnTo>
                    <a:lnTo>
                      <a:pt x="742" y="216"/>
                    </a:lnTo>
                    <a:lnTo>
                      <a:pt x="751" y="220"/>
                    </a:lnTo>
                    <a:lnTo>
                      <a:pt x="761" y="226"/>
                    </a:lnTo>
                    <a:lnTo>
                      <a:pt x="770" y="232"/>
                    </a:lnTo>
                    <a:lnTo>
                      <a:pt x="778" y="235"/>
                    </a:lnTo>
                    <a:lnTo>
                      <a:pt x="787" y="239"/>
                    </a:lnTo>
                    <a:lnTo>
                      <a:pt x="795" y="243"/>
                    </a:lnTo>
                    <a:lnTo>
                      <a:pt x="804" y="247"/>
                    </a:lnTo>
                    <a:lnTo>
                      <a:pt x="812" y="251"/>
                    </a:lnTo>
                    <a:lnTo>
                      <a:pt x="820" y="254"/>
                    </a:lnTo>
                    <a:lnTo>
                      <a:pt x="829" y="258"/>
                    </a:lnTo>
                    <a:lnTo>
                      <a:pt x="837" y="264"/>
                    </a:lnTo>
                    <a:lnTo>
                      <a:pt x="844" y="268"/>
                    </a:lnTo>
                    <a:lnTo>
                      <a:pt x="850" y="271"/>
                    </a:lnTo>
                    <a:lnTo>
                      <a:pt x="858" y="275"/>
                    </a:lnTo>
                    <a:lnTo>
                      <a:pt x="865" y="279"/>
                    </a:lnTo>
                    <a:lnTo>
                      <a:pt x="871" y="281"/>
                    </a:lnTo>
                    <a:lnTo>
                      <a:pt x="877" y="285"/>
                    </a:lnTo>
                    <a:lnTo>
                      <a:pt x="884" y="289"/>
                    </a:lnTo>
                    <a:lnTo>
                      <a:pt x="890" y="292"/>
                    </a:lnTo>
                    <a:lnTo>
                      <a:pt x="894" y="294"/>
                    </a:lnTo>
                    <a:lnTo>
                      <a:pt x="899" y="296"/>
                    </a:lnTo>
                    <a:lnTo>
                      <a:pt x="903" y="298"/>
                    </a:lnTo>
                    <a:lnTo>
                      <a:pt x="907" y="302"/>
                    </a:lnTo>
                    <a:lnTo>
                      <a:pt x="917" y="306"/>
                    </a:lnTo>
                    <a:lnTo>
                      <a:pt x="922" y="309"/>
                    </a:lnTo>
                    <a:lnTo>
                      <a:pt x="928" y="313"/>
                    </a:lnTo>
                    <a:lnTo>
                      <a:pt x="932" y="315"/>
                    </a:lnTo>
                    <a:lnTo>
                      <a:pt x="934" y="317"/>
                    </a:lnTo>
                    <a:lnTo>
                      <a:pt x="936" y="317"/>
                    </a:lnTo>
                    <a:lnTo>
                      <a:pt x="823" y="344"/>
                    </a:lnTo>
                    <a:lnTo>
                      <a:pt x="822" y="344"/>
                    </a:lnTo>
                    <a:lnTo>
                      <a:pt x="820" y="342"/>
                    </a:lnTo>
                    <a:lnTo>
                      <a:pt x="816" y="338"/>
                    </a:lnTo>
                    <a:lnTo>
                      <a:pt x="812" y="336"/>
                    </a:lnTo>
                    <a:lnTo>
                      <a:pt x="806" y="332"/>
                    </a:lnTo>
                    <a:lnTo>
                      <a:pt x="799" y="330"/>
                    </a:lnTo>
                    <a:lnTo>
                      <a:pt x="795" y="327"/>
                    </a:lnTo>
                    <a:lnTo>
                      <a:pt x="791" y="325"/>
                    </a:lnTo>
                    <a:lnTo>
                      <a:pt x="787" y="323"/>
                    </a:lnTo>
                    <a:lnTo>
                      <a:pt x="782" y="321"/>
                    </a:lnTo>
                    <a:lnTo>
                      <a:pt x="778" y="317"/>
                    </a:lnTo>
                    <a:lnTo>
                      <a:pt x="772" y="313"/>
                    </a:lnTo>
                    <a:lnTo>
                      <a:pt x="766" y="311"/>
                    </a:lnTo>
                    <a:lnTo>
                      <a:pt x="763" y="309"/>
                    </a:lnTo>
                    <a:lnTo>
                      <a:pt x="755" y="306"/>
                    </a:lnTo>
                    <a:lnTo>
                      <a:pt x="749" y="302"/>
                    </a:lnTo>
                    <a:lnTo>
                      <a:pt x="744" y="298"/>
                    </a:lnTo>
                    <a:lnTo>
                      <a:pt x="738" y="294"/>
                    </a:lnTo>
                    <a:lnTo>
                      <a:pt x="730" y="290"/>
                    </a:lnTo>
                    <a:lnTo>
                      <a:pt x="725" y="287"/>
                    </a:lnTo>
                    <a:lnTo>
                      <a:pt x="717" y="283"/>
                    </a:lnTo>
                    <a:lnTo>
                      <a:pt x="709" y="279"/>
                    </a:lnTo>
                    <a:lnTo>
                      <a:pt x="702" y="275"/>
                    </a:lnTo>
                    <a:lnTo>
                      <a:pt x="694" y="271"/>
                    </a:lnTo>
                    <a:lnTo>
                      <a:pt x="686" y="268"/>
                    </a:lnTo>
                    <a:lnTo>
                      <a:pt x="681" y="264"/>
                    </a:lnTo>
                    <a:lnTo>
                      <a:pt x="671" y="260"/>
                    </a:lnTo>
                    <a:lnTo>
                      <a:pt x="664" y="254"/>
                    </a:lnTo>
                    <a:lnTo>
                      <a:pt x="654" y="251"/>
                    </a:lnTo>
                    <a:lnTo>
                      <a:pt x="648" y="247"/>
                    </a:lnTo>
                    <a:lnTo>
                      <a:pt x="639" y="243"/>
                    </a:lnTo>
                    <a:lnTo>
                      <a:pt x="631" y="237"/>
                    </a:lnTo>
                    <a:lnTo>
                      <a:pt x="622" y="233"/>
                    </a:lnTo>
                    <a:lnTo>
                      <a:pt x="614" y="230"/>
                    </a:lnTo>
                    <a:lnTo>
                      <a:pt x="605" y="226"/>
                    </a:lnTo>
                    <a:lnTo>
                      <a:pt x="595" y="220"/>
                    </a:lnTo>
                    <a:lnTo>
                      <a:pt x="586" y="216"/>
                    </a:lnTo>
                    <a:lnTo>
                      <a:pt x="576" y="211"/>
                    </a:lnTo>
                    <a:lnTo>
                      <a:pt x="567" y="207"/>
                    </a:lnTo>
                    <a:lnTo>
                      <a:pt x="557" y="201"/>
                    </a:lnTo>
                    <a:lnTo>
                      <a:pt x="548" y="197"/>
                    </a:lnTo>
                    <a:lnTo>
                      <a:pt x="540" y="194"/>
                    </a:lnTo>
                    <a:lnTo>
                      <a:pt x="531" y="188"/>
                    </a:lnTo>
                    <a:lnTo>
                      <a:pt x="521" y="184"/>
                    </a:lnTo>
                    <a:lnTo>
                      <a:pt x="512" y="178"/>
                    </a:lnTo>
                    <a:lnTo>
                      <a:pt x="502" y="175"/>
                    </a:lnTo>
                    <a:lnTo>
                      <a:pt x="493" y="171"/>
                    </a:lnTo>
                    <a:lnTo>
                      <a:pt x="481" y="165"/>
                    </a:lnTo>
                    <a:lnTo>
                      <a:pt x="472" y="161"/>
                    </a:lnTo>
                    <a:lnTo>
                      <a:pt x="464" y="157"/>
                    </a:lnTo>
                    <a:lnTo>
                      <a:pt x="453" y="152"/>
                    </a:lnTo>
                    <a:lnTo>
                      <a:pt x="443" y="148"/>
                    </a:lnTo>
                    <a:lnTo>
                      <a:pt x="434" y="144"/>
                    </a:lnTo>
                    <a:lnTo>
                      <a:pt x="424" y="140"/>
                    </a:lnTo>
                    <a:lnTo>
                      <a:pt x="413" y="135"/>
                    </a:lnTo>
                    <a:lnTo>
                      <a:pt x="405" y="131"/>
                    </a:lnTo>
                    <a:lnTo>
                      <a:pt x="396" y="127"/>
                    </a:lnTo>
                    <a:lnTo>
                      <a:pt x="386" y="123"/>
                    </a:lnTo>
                    <a:lnTo>
                      <a:pt x="377" y="119"/>
                    </a:lnTo>
                    <a:lnTo>
                      <a:pt x="367" y="116"/>
                    </a:lnTo>
                    <a:lnTo>
                      <a:pt x="358" y="112"/>
                    </a:lnTo>
                    <a:lnTo>
                      <a:pt x="348" y="108"/>
                    </a:lnTo>
                    <a:lnTo>
                      <a:pt x="339" y="104"/>
                    </a:lnTo>
                    <a:lnTo>
                      <a:pt x="329" y="102"/>
                    </a:lnTo>
                    <a:lnTo>
                      <a:pt x="320" y="99"/>
                    </a:lnTo>
                    <a:lnTo>
                      <a:pt x="310" y="95"/>
                    </a:lnTo>
                    <a:lnTo>
                      <a:pt x="300" y="91"/>
                    </a:lnTo>
                    <a:lnTo>
                      <a:pt x="291" y="87"/>
                    </a:lnTo>
                    <a:lnTo>
                      <a:pt x="283" y="85"/>
                    </a:lnTo>
                    <a:lnTo>
                      <a:pt x="274" y="81"/>
                    </a:lnTo>
                    <a:lnTo>
                      <a:pt x="264" y="78"/>
                    </a:lnTo>
                    <a:lnTo>
                      <a:pt x="257" y="76"/>
                    </a:lnTo>
                    <a:lnTo>
                      <a:pt x="247" y="72"/>
                    </a:lnTo>
                    <a:lnTo>
                      <a:pt x="240" y="70"/>
                    </a:lnTo>
                    <a:lnTo>
                      <a:pt x="230" y="66"/>
                    </a:lnTo>
                    <a:lnTo>
                      <a:pt x="221" y="64"/>
                    </a:lnTo>
                    <a:lnTo>
                      <a:pt x="213" y="61"/>
                    </a:lnTo>
                    <a:lnTo>
                      <a:pt x="205" y="59"/>
                    </a:lnTo>
                    <a:lnTo>
                      <a:pt x="196" y="55"/>
                    </a:lnTo>
                    <a:lnTo>
                      <a:pt x="188" y="53"/>
                    </a:lnTo>
                    <a:lnTo>
                      <a:pt x="181" y="51"/>
                    </a:lnTo>
                    <a:lnTo>
                      <a:pt x="173" y="47"/>
                    </a:lnTo>
                    <a:lnTo>
                      <a:pt x="165" y="45"/>
                    </a:lnTo>
                    <a:lnTo>
                      <a:pt x="158" y="43"/>
                    </a:lnTo>
                    <a:lnTo>
                      <a:pt x="150" y="40"/>
                    </a:lnTo>
                    <a:lnTo>
                      <a:pt x="145" y="38"/>
                    </a:lnTo>
                    <a:lnTo>
                      <a:pt x="137" y="36"/>
                    </a:lnTo>
                    <a:lnTo>
                      <a:pt x="129" y="34"/>
                    </a:lnTo>
                    <a:lnTo>
                      <a:pt x="122" y="32"/>
                    </a:lnTo>
                    <a:lnTo>
                      <a:pt x="116" y="30"/>
                    </a:lnTo>
                    <a:lnTo>
                      <a:pt x="108" y="28"/>
                    </a:lnTo>
                    <a:lnTo>
                      <a:pt x="103" y="26"/>
                    </a:lnTo>
                    <a:lnTo>
                      <a:pt x="95" y="24"/>
                    </a:lnTo>
                    <a:lnTo>
                      <a:pt x="89" y="23"/>
                    </a:lnTo>
                    <a:lnTo>
                      <a:pt x="82" y="21"/>
                    </a:lnTo>
                    <a:lnTo>
                      <a:pt x="78" y="19"/>
                    </a:lnTo>
                    <a:lnTo>
                      <a:pt x="70" y="17"/>
                    </a:lnTo>
                    <a:lnTo>
                      <a:pt x="67" y="15"/>
                    </a:lnTo>
                    <a:lnTo>
                      <a:pt x="61" y="13"/>
                    </a:lnTo>
                    <a:lnTo>
                      <a:pt x="55" y="13"/>
                    </a:lnTo>
                    <a:lnTo>
                      <a:pt x="51" y="11"/>
                    </a:lnTo>
                    <a:lnTo>
                      <a:pt x="46" y="9"/>
                    </a:lnTo>
                    <a:lnTo>
                      <a:pt x="42" y="9"/>
                    </a:lnTo>
                    <a:lnTo>
                      <a:pt x="38" y="7"/>
                    </a:lnTo>
                    <a:lnTo>
                      <a:pt x="34" y="5"/>
                    </a:lnTo>
                    <a:lnTo>
                      <a:pt x="30" y="5"/>
                    </a:lnTo>
                    <a:lnTo>
                      <a:pt x="23" y="4"/>
                    </a:lnTo>
                    <a:lnTo>
                      <a:pt x="15" y="2"/>
                    </a:lnTo>
                    <a:lnTo>
                      <a:pt x="11" y="2"/>
                    </a:lnTo>
                    <a:lnTo>
                      <a:pt x="8" y="2"/>
                    </a:lnTo>
                    <a:lnTo>
                      <a:pt x="0" y="0"/>
                    </a:lnTo>
                    <a:lnTo>
                      <a:pt x="0" y="0"/>
                    </a:lnTo>
                    <a:lnTo>
                      <a:pt x="0" y="0"/>
                    </a:lnTo>
                    <a:close/>
                  </a:path>
                </a:pathLst>
              </a:custGeom>
              <a:solidFill>
                <a:srgbClr val="414B8B"/>
              </a:solidFill>
              <a:ln w="9525">
                <a:noFill/>
                <a:round/>
                <a:headEnd/>
                <a:tailEnd/>
              </a:ln>
            </p:spPr>
            <p:txBody>
              <a:bodyPr/>
              <a:lstStyle/>
              <a:p>
                <a:endParaRPr lang="en-US"/>
              </a:p>
            </p:txBody>
          </p:sp>
          <p:sp>
            <p:nvSpPr>
              <p:cNvPr id="31" name="Freeform 98"/>
              <p:cNvSpPr>
                <a:spLocks/>
              </p:cNvSpPr>
              <p:nvPr/>
            </p:nvSpPr>
            <p:spPr bwMode="auto">
              <a:xfrm>
                <a:off x="2893" y="2440"/>
                <a:ext cx="66" cy="64"/>
              </a:xfrm>
              <a:custGeom>
                <a:avLst/>
                <a:gdLst/>
                <a:ahLst/>
                <a:cxnLst>
                  <a:cxn ang="0">
                    <a:pos x="93" y="63"/>
                  </a:cxn>
                  <a:cxn ang="0">
                    <a:pos x="95" y="63"/>
                  </a:cxn>
                  <a:cxn ang="0">
                    <a:pos x="98" y="69"/>
                  </a:cxn>
                  <a:cxn ang="0">
                    <a:pos x="100" y="71"/>
                  </a:cxn>
                  <a:cxn ang="0">
                    <a:pos x="102" y="75"/>
                  </a:cxn>
                  <a:cxn ang="0">
                    <a:pos x="104" y="78"/>
                  </a:cxn>
                  <a:cxn ang="0">
                    <a:pos x="108" y="84"/>
                  </a:cxn>
                  <a:cxn ang="0">
                    <a:pos x="110" y="88"/>
                  </a:cxn>
                  <a:cxn ang="0">
                    <a:pos x="110" y="92"/>
                  </a:cxn>
                  <a:cxn ang="0">
                    <a:pos x="112" y="95"/>
                  </a:cxn>
                  <a:cxn ang="0">
                    <a:pos x="114" y="101"/>
                  </a:cxn>
                  <a:cxn ang="0">
                    <a:pos x="112" y="105"/>
                  </a:cxn>
                  <a:cxn ang="0">
                    <a:pos x="112" y="109"/>
                  </a:cxn>
                  <a:cxn ang="0">
                    <a:pos x="110" y="113"/>
                  </a:cxn>
                  <a:cxn ang="0">
                    <a:pos x="108" y="116"/>
                  </a:cxn>
                  <a:cxn ang="0">
                    <a:pos x="104" y="118"/>
                  </a:cxn>
                  <a:cxn ang="0">
                    <a:pos x="98" y="122"/>
                  </a:cxn>
                  <a:cxn ang="0">
                    <a:pos x="93" y="122"/>
                  </a:cxn>
                  <a:cxn ang="0">
                    <a:pos x="87" y="126"/>
                  </a:cxn>
                  <a:cxn ang="0">
                    <a:pos x="79" y="126"/>
                  </a:cxn>
                  <a:cxn ang="0">
                    <a:pos x="72" y="128"/>
                  </a:cxn>
                  <a:cxn ang="0">
                    <a:pos x="64" y="128"/>
                  </a:cxn>
                  <a:cxn ang="0">
                    <a:pos x="55" y="128"/>
                  </a:cxn>
                  <a:cxn ang="0">
                    <a:pos x="47" y="126"/>
                  </a:cxn>
                  <a:cxn ang="0">
                    <a:pos x="40" y="124"/>
                  </a:cxn>
                  <a:cxn ang="0">
                    <a:pos x="32" y="122"/>
                  </a:cxn>
                  <a:cxn ang="0">
                    <a:pos x="26" y="120"/>
                  </a:cxn>
                  <a:cxn ang="0">
                    <a:pos x="19" y="116"/>
                  </a:cxn>
                  <a:cxn ang="0">
                    <a:pos x="13" y="113"/>
                  </a:cxn>
                  <a:cxn ang="0">
                    <a:pos x="9" y="109"/>
                  </a:cxn>
                  <a:cxn ang="0">
                    <a:pos x="5" y="103"/>
                  </a:cxn>
                  <a:cxn ang="0">
                    <a:pos x="2" y="97"/>
                  </a:cxn>
                  <a:cxn ang="0">
                    <a:pos x="2" y="92"/>
                  </a:cxn>
                  <a:cxn ang="0">
                    <a:pos x="0" y="84"/>
                  </a:cxn>
                  <a:cxn ang="0">
                    <a:pos x="2" y="76"/>
                  </a:cxn>
                  <a:cxn ang="0">
                    <a:pos x="2" y="69"/>
                  </a:cxn>
                  <a:cxn ang="0">
                    <a:pos x="5" y="63"/>
                  </a:cxn>
                  <a:cxn ang="0">
                    <a:pos x="7" y="56"/>
                  </a:cxn>
                  <a:cxn ang="0">
                    <a:pos x="13" y="48"/>
                  </a:cxn>
                  <a:cxn ang="0">
                    <a:pos x="17" y="40"/>
                  </a:cxn>
                  <a:cxn ang="0">
                    <a:pos x="21" y="33"/>
                  </a:cxn>
                  <a:cxn ang="0">
                    <a:pos x="26" y="25"/>
                  </a:cxn>
                  <a:cxn ang="0">
                    <a:pos x="32" y="21"/>
                  </a:cxn>
                  <a:cxn ang="0">
                    <a:pos x="40" y="16"/>
                  </a:cxn>
                  <a:cxn ang="0">
                    <a:pos x="45" y="10"/>
                  </a:cxn>
                  <a:cxn ang="0">
                    <a:pos x="51" y="8"/>
                  </a:cxn>
                  <a:cxn ang="0">
                    <a:pos x="59" y="4"/>
                  </a:cxn>
                  <a:cxn ang="0">
                    <a:pos x="64" y="2"/>
                  </a:cxn>
                  <a:cxn ang="0">
                    <a:pos x="72" y="0"/>
                  </a:cxn>
                  <a:cxn ang="0">
                    <a:pos x="78" y="0"/>
                  </a:cxn>
                  <a:cxn ang="0">
                    <a:pos x="85" y="0"/>
                  </a:cxn>
                  <a:cxn ang="0">
                    <a:pos x="91" y="0"/>
                  </a:cxn>
                  <a:cxn ang="0">
                    <a:pos x="97" y="2"/>
                  </a:cxn>
                  <a:cxn ang="0">
                    <a:pos x="102" y="4"/>
                  </a:cxn>
                  <a:cxn ang="0">
                    <a:pos x="108" y="6"/>
                  </a:cxn>
                  <a:cxn ang="0">
                    <a:pos x="114" y="8"/>
                  </a:cxn>
                  <a:cxn ang="0">
                    <a:pos x="118" y="10"/>
                  </a:cxn>
                  <a:cxn ang="0">
                    <a:pos x="121" y="10"/>
                  </a:cxn>
                  <a:cxn ang="0">
                    <a:pos x="125" y="12"/>
                  </a:cxn>
                  <a:cxn ang="0">
                    <a:pos x="131" y="16"/>
                  </a:cxn>
                  <a:cxn ang="0">
                    <a:pos x="133" y="18"/>
                  </a:cxn>
                  <a:cxn ang="0">
                    <a:pos x="93" y="63"/>
                  </a:cxn>
                  <a:cxn ang="0">
                    <a:pos x="93" y="63"/>
                  </a:cxn>
                </a:cxnLst>
                <a:rect l="0" t="0" r="r" b="b"/>
                <a:pathLst>
                  <a:path w="133" h="128">
                    <a:moveTo>
                      <a:pt x="93" y="63"/>
                    </a:moveTo>
                    <a:lnTo>
                      <a:pt x="95" y="63"/>
                    </a:lnTo>
                    <a:lnTo>
                      <a:pt x="98" y="69"/>
                    </a:lnTo>
                    <a:lnTo>
                      <a:pt x="100" y="71"/>
                    </a:lnTo>
                    <a:lnTo>
                      <a:pt x="102" y="75"/>
                    </a:lnTo>
                    <a:lnTo>
                      <a:pt x="104" y="78"/>
                    </a:lnTo>
                    <a:lnTo>
                      <a:pt x="108" y="84"/>
                    </a:lnTo>
                    <a:lnTo>
                      <a:pt x="110" y="88"/>
                    </a:lnTo>
                    <a:lnTo>
                      <a:pt x="110" y="92"/>
                    </a:lnTo>
                    <a:lnTo>
                      <a:pt x="112" y="95"/>
                    </a:lnTo>
                    <a:lnTo>
                      <a:pt x="114" y="101"/>
                    </a:lnTo>
                    <a:lnTo>
                      <a:pt x="112" y="105"/>
                    </a:lnTo>
                    <a:lnTo>
                      <a:pt x="112" y="109"/>
                    </a:lnTo>
                    <a:lnTo>
                      <a:pt x="110" y="113"/>
                    </a:lnTo>
                    <a:lnTo>
                      <a:pt x="108" y="116"/>
                    </a:lnTo>
                    <a:lnTo>
                      <a:pt x="104" y="118"/>
                    </a:lnTo>
                    <a:lnTo>
                      <a:pt x="98" y="122"/>
                    </a:lnTo>
                    <a:lnTo>
                      <a:pt x="93" y="122"/>
                    </a:lnTo>
                    <a:lnTo>
                      <a:pt x="87" y="126"/>
                    </a:lnTo>
                    <a:lnTo>
                      <a:pt x="79" y="126"/>
                    </a:lnTo>
                    <a:lnTo>
                      <a:pt x="72" y="128"/>
                    </a:lnTo>
                    <a:lnTo>
                      <a:pt x="64" y="128"/>
                    </a:lnTo>
                    <a:lnTo>
                      <a:pt x="55" y="128"/>
                    </a:lnTo>
                    <a:lnTo>
                      <a:pt x="47" y="126"/>
                    </a:lnTo>
                    <a:lnTo>
                      <a:pt x="40" y="124"/>
                    </a:lnTo>
                    <a:lnTo>
                      <a:pt x="32" y="122"/>
                    </a:lnTo>
                    <a:lnTo>
                      <a:pt x="26" y="120"/>
                    </a:lnTo>
                    <a:lnTo>
                      <a:pt x="19" y="116"/>
                    </a:lnTo>
                    <a:lnTo>
                      <a:pt x="13" y="113"/>
                    </a:lnTo>
                    <a:lnTo>
                      <a:pt x="9" y="109"/>
                    </a:lnTo>
                    <a:lnTo>
                      <a:pt x="5" y="103"/>
                    </a:lnTo>
                    <a:lnTo>
                      <a:pt x="2" y="97"/>
                    </a:lnTo>
                    <a:lnTo>
                      <a:pt x="2" y="92"/>
                    </a:lnTo>
                    <a:lnTo>
                      <a:pt x="0" y="84"/>
                    </a:lnTo>
                    <a:lnTo>
                      <a:pt x="2" y="76"/>
                    </a:lnTo>
                    <a:lnTo>
                      <a:pt x="2" y="69"/>
                    </a:lnTo>
                    <a:lnTo>
                      <a:pt x="5" y="63"/>
                    </a:lnTo>
                    <a:lnTo>
                      <a:pt x="7" y="56"/>
                    </a:lnTo>
                    <a:lnTo>
                      <a:pt x="13" y="48"/>
                    </a:lnTo>
                    <a:lnTo>
                      <a:pt x="17" y="40"/>
                    </a:lnTo>
                    <a:lnTo>
                      <a:pt x="21" y="33"/>
                    </a:lnTo>
                    <a:lnTo>
                      <a:pt x="26" y="25"/>
                    </a:lnTo>
                    <a:lnTo>
                      <a:pt x="32" y="21"/>
                    </a:lnTo>
                    <a:lnTo>
                      <a:pt x="40" y="16"/>
                    </a:lnTo>
                    <a:lnTo>
                      <a:pt x="45" y="10"/>
                    </a:lnTo>
                    <a:lnTo>
                      <a:pt x="51" y="8"/>
                    </a:lnTo>
                    <a:lnTo>
                      <a:pt x="59" y="4"/>
                    </a:lnTo>
                    <a:lnTo>
                      <a:pt x="64" y="2"/>
                    </a:lnTo>
                    <a:lnTo>
                      <a:pt x="72" y="0"/>
                    </a:lnTo>
                    <a:lnTo>
                      <a:pt x="78" y="0"/>
                    </a:lnTo>
                    <a:lnTo>
                      <a:pt x="85" y="0"/>
                    </a:lnTo>
                    <a:lnTo>
                      <a:pt x="91" y="0"/>
                    </a:lnTo>
                    <a:lnTo>
                      <a:pt x="97" y="2"/>
                    </a:lnTo>
                    <a:lnTo>
                      <a:pt x="102" y="4"/>
                    </a:lnTo>
                    <a:lnTo>
                      <a:pt x="108" y="6"/>
                    </a:lnTo>
                    <a:lnTo>
                      <a:pt x="114" y="8"/>
                    </a:lnTo>
                    <a:lnTo>
                      <a:pt x="118" y="10"/>
                    </a:lnTo>
                    <a:lnTo>
                      <a:pt x="121" y="10"/>
                    </a:lnTo>
                    <a:lnTo>
                      <a:pt x="125" y="12"/>
                    </a:lnTo>
                    <a:lnTo>
                      <a:pt x="131" y="16"/>
                    </a:lnTo>
                    <a:lnTo>
                      <a:pt x="133" y="18"/>
                    </a:lnTo>
                    <a:lnTo>
                      <a:pt x="93" y="63"/>
                    </a:lnTo>
                    <a:lnTo>
                      <a:pt x="93" y="63"/>
                    </a:lnTo>
                    <a:close/>
                  </a:path>
                </a:pathLst>
              </a:custGeom>
              <a:solidFill>
                <a:srgbClr val="414B8B"/>
              </a:solidFill>
              <a:ln w="9525">
                <a:noFill/>
                <a:round/>
                <a:headEnd/>
                <a:tailEnd/>
              </a:ln>
            </p:spPr>
            <p:txBody>
              <a:bodyPr/>
              <a:lstStyle/>
              <a:p>
                <a:endParaRPr lang="en-US"/>
              </a:p>
            </p:txBody>
          </p:sp>
          <p:sp>
            <p:nvSpPr>
              <p:cNvPr id="32" name="Freeform 99"/>
              <p:cNvSpPr>
                <a:spLocks/>
              </p:cNvSpPr>
              <p:nvPr/>
            </p:nvSpPr>
            <p:spPr bwMode="auto">
              <a:xfrm>
                <a:off x="3145" y="2366"/>
                <a:ext cx="60" cy="83"/>
              </a:xfrm>
              <a:custGeom>
                <a:avLst/>
                <a:gdLst/>
                <a:ahLst/>
                <a:cxnLst>
                  <a:cxn ang="0">
                    <a:pos x="96" y="137"/>
                  </a:cxn>
                  <a:cxn ang="0">
                    <a:pos x="89" y="128"/>
                  </a:cxn>
                  <a:cxn ang="0">
                    <a:pos x="79" y="116"/>
                  </a:cxn>
                  <a:cxn ang="0">
                    <a:pos x="74" y="107"/>
                  </a:cxn>
                  <a:cxn ang="0">
                    <a:pos x="70" y="99"/>
                  </a:cxn>
                  <a:cxn ang="0">
                    <a:pos x="68" y="90"/>
                  </a:cxn>
                  <a:cxn ang="0">
                    <a:pos x="70" y="82"/>
                  </a:cxn>
                  <a:cxn ang="0">
                    <a:pos x="76" y="74"/>
                  </a:cxn>
                  <a:cxn ang="0">
                    <a:pos x="81" y="69"/>
                  </a:cxn>
                  <a:cxn ang="0">
                    <a:pos x="91" y="63"/>
                  </a:cxn>
                  <a:cxn ang="0">
                    <a:pos x="100" y="59"/>
                  </a:cxn>
                  <a:cxn ang="0">
                    <a:pos x="108" y="55"/>
                  </a:cxn>
                  <a:cxn ang="0">
                    <a:pos x="117" y="53"/>
                  </a:cxn>
                  <a:cxn ang="0">
                    <a:pos x="117" y="50"/>
                  </a:cxn>
                  <a:cxn ang="0">
                    <a:pos x="112" y="38"/>
                  </a:cxn>
                  <a:cxn ang="0">
                    <a:pos x="106" y="31"/>
                  </a:cxn>
                  <a:cxn ang="0">
                    <a:pos x="98" y="21"/>
                  </a:cxn>
                  <a:cxn ang="0">
                    <a:pos x="91" y="10"/>
                  </a:cxn>
                  <a:cxn ang="0">
                    <a:pos x="81" y="4"/>
                  </a:cxn>
                  <a:cxn ang="0">
                    <a:pos x="70" y="0"/>
                  </a:cxn>
                  <a:cxn ang="0">
                    <a:pos x="58" y="0"/>
                  </a:cxn>
                  <a:cxn ang="0">
                    <a:pos x="45" y="6"/>
                  </a:cxn>
                  <a:cxn ang="0">
                    <a:pos x="34" y="17"/>
                  </a:cxn>
                  <a:cxn ang="0">
                    <a:pos x="24" y="31"/>
                  </a:cxn>
                  <a:cxn ang="0">
                    <a:pos x="13" y="46"/>
                  </a:cxn>
                  <a:cxn ang="0">
                    <a:pos x="7" y="57"/>
                  </a:cxn>
                  <a:cxn ang="0">
                    <a:pos x="5" y="67"/>
                  </a:cxn>
                  <a:cxn ang="0">
                    <a:pos x="1" y="76"/>
                  </a:cxn>
                  <a:cxn ang="0">
                    <a:pos x="0" y="84"/>
                  </a:cxn>
                  <a:cxn ang="0">
                    <a:pos x="0" y="93"/>
                  </a:cxn>
                  <a:cxn ang="0">
                    <a:pos x="0" y="101"/>
                  </a:cxn>
                  <a:cxn ang="0">
                    <a:pos x="1" y="112"/>
                  </a:cxn>
                  <a:cxn ang="0">
                    <a:pos x="9" y="126"/>
                  </a:cxn>
                  <a:cxn ang="0">
                    <a:pos x="17" y="137"/>
                  </a:cxn>
                  <a:cxn ang="0">
                    <a:pos x="26" y="147"/>
                  </a:cxn>
                  <a:cxn ang="0">
                    <a:pos x="38" y="154"/>
                  </a:cxn>
                  <a:cxn ang="0">
                    <a:pos x="45" y="158"/>
                  </a:cxn>
                  <a:cxn ang="0">
                    <a:pos x="57" y="164"/>
                  </a:cxn>
                  <a:cxn ang="0">
                    <a:pos x="100" y="141"/>
                  </a:cxn>
                </a:cxnLst>
                <a:rect l="0" t="0" r="r" b="b"/>
                <a:pathLst>
                  <a:path w="119" h="166">
                    <a:moveTo>
                      <a:pt x="100" y="141"/>
                    </a:moveTo>
                    <a:lnTo>
                      <a:pt x="96" y="137"/>
                    </a:lnTo>
                    <a:lnTo>
                      <a:pt x="93" y="133"/>
                    </a:lnTo>
                    <a:lnTo>
                      <a:pt x="89" y="128"/>
                    </a:lnTo>
                    <a:lnTo>
                      <a:pt x="83" y="122"/>
                    </a:lnTo>
                    <a:lnTo>
                      <a:pt x="79" y="116"/>
                    </a:lnTo>
                    <a:lnTo>
                      <a:pt x="76" y="112"/>
                    </a:lnTo>
                    <a:lnTo>
                      <a:pt x="74" y="107"/>
                    </a:lnTo>
                    <a:lnTo>
                      <a:pt x="72" y="103"/>
                    </a:lnTo>
                    <a:lnTo>
                      <a:pt x="70" y="99"/>
                    </a:lnTo>
                    <a:lnTo>
                      <a:pt x="68" y="93"/>
                    </a:lnTo>
                    <a:lnTo>
                      <a:pt x="68" y="90"/>
                    </a:lnTo>
                    <a:lnTo>
                      <a:pt x="70" y="86"/>
                    </a:lnTo>
                    <a:lnTo>
                      <a:pt x="70" y="82"/>
                    </a:lnTo>
                    <a:lnTo>
                      <a:pt x="72" y="78"/>
                    </a:lnTo>
                    <a:lnTo>
                      <a:pt x="76" y="74"/>
                    </a:lnTo>
                    <a:lnTo>
                      <a:pt x="79" y="71"/>
                    </a:lnTo>
                    <a:lnTo>
                      <a:pt x="81" y="69"/>
                    </a:lnTo>
                    <a:lnTo>
                      <a:pt x="87" y="65"/>
                    </a:lnTo>
                    <a:lnTo>
                      <a:pt x="91" y="63"/>
                    </a:lnTo>
                    <a:lnTo>
                      <a:pt x="96" y="61"/>
                    </a:lnTo>
                    <a:lnTo>
                      <a:pt x="100" y="59"/>
                    </a:lnTo>
                    <a:lnTo>
                      <a:pt x="104" y="57"/>
                    </a:lnTo>
                    <a:lnTo>
                      <a:pt x="108" y="55"/>
                    </a:lnTo>
                    <a:lnTo>
                      <a:pt x="112" y="55"/>
                    </a:lnTo>
                    <a:lnTo>
                      <a:pt x="117" y="53"/>
                    </a:lnTo>
                    <a:lnTo>
                      <a:pt x="119" y="53"/>
                    </a:lnTo>
                    <a:lnTo>
                      <a:pt x="117" y="50"/>
                    </a:lnTo>
                    <a:lnTo>
                      <a:pt x="114" y="44"/>
                    </a:lnTo>
                    <a:lnTo>
                      <a:pt x="112" y="38"/>
                    </a:lnTo>
                    <a:lnTo>
                      <a:pt x="110" y="34"/>
                    </a:lnTo>
                    <a:lnTo>
                      <a:pt x="106" y="31"/>
                    </a:lnTo>
                    <a:lnTo>
                      <a:pt x="104" y="27"/>
                    </a:lnTo>
                    <a:lnTo>
                      <a:pt x="98" y="21"/>
                    </a:lnTo>
                    <a:lnTo>
                      <a:pt x="95" y="15"/>
                    </a:lnTo>
                    <a:lnTo>
                      <a:pt x="91" y="10"/>
                    </a:lnTo>
                    <a:lnTo>
                      <a:pt x="87" y="8"/>
                    </a:lnTo>
                    <a:lnTo>
                      <a:pt x="81" y="4"/>
                    </a:lnTo>
                    <a:lnTo>
                      <a:pt x="76" y="0"/>
                    </a:lnTo>
                    <a:lnTo>
                      <a:pt x="70" y="0"/>
                    </a:lnTo>
                    <a:lnTo>
                      <a:pt x="64" y="0"/>
                    </a:lnTo>
                    <a:lnTo>
                      <a:pt x="58" y="0"/>
                    </a:lnTo>
                    <a:lnTo>
                      <a:pt x="51" y="4"/>
                    </a:lnTo>
                    <a:lnTo>
                      <a:pt x="45" y="6"/>
                    </a:lnTo>
                    <a:lnTo>
                      <a:pt x="39" y="12"/>
                    </a:lnTo>
                    <a:lnTo>
                      <a:pt x="34" y="17"/>
                    </a:lnTo>
                    <a:lnTo>
                      <a:pt x="28" y="23"/>
                    </a:lnTo>
                    <a:lnTo>
                      <a:pt x="24" y="31"/>
                    </a:lnTo>
                    <a:lnTo>
                      <a:pt x="19" y="38"/>
                    </a:lnTo>
                    <a:lnTo>
                      <a:pt x="13" y="46"/>
                    </a:lnTo>
                    <a:lnTo>
                      <a:pt x="9" y="53"/>
                    </a:lnTo>
                    <a:lnTo>
                      <a:pt x="7" y="57"/>
                    </a:lnTo>
                    <a:lnTo>
                      <a:pt x="5" y="63"/>
                    </a:lnTo>
                    <a:lnTo>
                      <a:pt x="5" y="67"/>
                    </a:lnTo>
                    <a:lnTo>
                      <a:pt x="3" y="72"/>
                    </a:lnTo>
                    <a:lnTo>
                      <a:pt x="1" y="76"/>
                    </a:lnTo>
                    <a:lnTo>
                      <a:pt x="1" y="80"/>
                    </a:lnTo>
                    <a:lnTo>
                      <a:pt x="0" y="84"/>
                    </a:lnTo>
                    <a:lnTo>
                      <a:pt x="0" y="90"/>
                    </a:lnTo>
                    <a:lnTo>
                      <a:pt x="0" y="93"/>
                    </a:lnTo>
                    <a:lnTo>
                      <a:pt x="0" y="97"/>
                    </a:lnTo>
                    <a:lnTo>
                      <a:pt x="0" y="101"/>
                    </a:lnTo>
                    <a:lnTo>
                      <a:pt x="1" y="107"/>
                    </a:lnTo>
                    <a:lnTo>
                      <a:pt x="1" y="112"/>
                    </a:lnTo>
                    <a:lnTo>
                      <a:pt x="5" y="120"/>
                    </a:lnTo>
                    <a:lnTo>
                      <a:pt x="9" y="126"/>
                    </a:lnTo>
                    <a:lnTo>
                      <a:pt x="13" y="131"/>
                    </a:lnTo>
                    <a:lnTo>
                      <a:pt x="17" y="137"/>
                    </a:lnTo>
                    <a:lnTo>
                      <a:pt x="22" y="143"/>
                    </a:lnTo>
                    <a:lnTo>
                      <a:pt x="26" y="147"/>
                    </a:lnTo>
                    <a:lnTo>
                      <a:pt x="32" y="150"/>
                    </a:lnTo>
                    <a:lnTo>
                      <a:pt x="38" y="154"/>
                    </a:lnTo>
                    <a:lnTo>
                      <a:pt x="41" y="158"/>
                    </a:lnTo>
                    <a:lnTo>
                      <a:pt x="45" y="158"/>
                    </a:lnTo>
                    <a:lnTo>
                      <a:pt x="51" y="160"/>
                    </a:lnTo>
                    <a:lnTo>
                      <a:pt x="57" y="164"/>
                    </a:lnTo>
                    <a:lnTo>
                      <a:pt x="58" y="166"/>
                    </a:lnTo>
                    <a:lnTo>
                      <a:pt x="100" y="141"/>
                    </a:lnTo>
                    <a:lnTo>
                      <a:pt x="100" y="141"/>
                    </a:lnTo>
                    <a:close/>
                  </a:path>
                </a:pathLst>
              </a:custGeom>
              <a:solidFill>
                <a:srgbClr val="414B8B"/>
              </a:solidFill>
              <a:ln w="9525">
                <a:noFill/>
                <a:round/>
                <a:headEnd/>
                <a:tailEnd/>
              </a:ln>
            </p:spPr>
            <p:txBody>
              <a:bodyPr/>
              <a:lstStyle/>
              <a:p>
                <a:endParaRPr lang="en-US"/>
              </a:p>
            </p:txBody>
          </p:sp>
          <p:sp>
            <p:nvSpPr>
              <p:cNvPr id="33" name="Freeform 100"/>
              <p:cNvSpPr>
                <a:spLocks/>
              </p:cNvSpPr>
              <p:nvPr/>
            </p:nvSpPr>
            <p:spPr bwMode="auto">
              <a:xfrm>
                <a:off x="2975" y="2353"/>
                <a:ext cx="182" cy="132"/>
              </a:xfrm>
              <a:custGeom>
                <a:avLst/>
                <a:gdLst/>
                <a:ahLst/>
                <a:cxnLst>
                  <a:cxn ang="0">
                    <a:pos x="365" y="0"/>
                  </a:cxn>
                  <a:cxn ang="0">
                    <a:pos x="358" y="2"/>
                  </a:cxn>
                  <a:cxn ang="0">
                    <a:pos x="348" y="5"/>
                  </a:cxn>
                  <a:cxn ang="0">
                    <a:pos x="341" y="9"/>
                  </a:cxn>
                  <a:cxn ang="0">
                    <a:pos x="333" y="13"/>
                  </a:cxn>
                  <a:cxn ang="0">
                    <a:pos x="323" y="19"/>
                  </a:cxn>
                  <a:cxn ang="0">
                    <a:pos x="314" y="22"/>
                  </a:cxn>
                  <a:cxn ang="0">
                    <a:pos x="304" y="26"/>
                  </a:cxn>
                  <a:cxn ang="0">
                    <a:pos x="295" y="32"/>
                  </a:cxn>
                  <a:cxn ang="0">
                    <a:pos x="287" y="38"/>
                  </a:cxn>
                  <a:cxn ang="0">
                    <a:pos x="278" y="43"/>
                  </a:cxn>
                  <a:cxn ang="0">
                    <a:pos x="268" y="49"/>
                  </a:cxn>
                  <a:cxn ang="0">
                    <a:pos x="259" y="59"/>
                  </a:cxn>
                  <a:cxn ang="0">
                    <a:pos x="249" y="70"/>
                  </a:cxn>
                  <a:cxn ang="0">
                    <a:pos x="244" y="83"/>
                  </a:cxn>
                  <a:cxn ang="0">
                    <a:pos x="242" y="95"/>
                  </a:cxn>
                  <a:cxn ang="0">
                    <a:pos x="244" y="106"/>
                  </a:cxn>
                  <a:cxn ang="0">
                    <a:pos x="245" y="116"/>
                  </a:cxn>
                  <a:cxn ang="0">
                    <a:pos x="249" y="121"/>
                  </a:cxn>
                  <a:cxn ang="0">
                    <a:pos x="257" y="129"/>
                  </a:cxn>
                  <a:cxn ang="0">
                    <a:pos x="0" y="211"/>
                  </a:cxn>
                  <a:cxn ang="0">
                    <a:pos x="318" y="197"/>
                  </a:cxn>
                  <a:cxn ang="0">
                    <a:pos x="316" y="195"/>
                  </a:cxn>
                  <a:cxn ang="0">
                    <a:pos x="314" y="188"/>
                  </a:cxn>
                  <a:cxn ang="0">
                    <a:pos x="310" y="176"/>
                  </a:cxn>
                  <a:cxn ang="0">
                    <a:pos x="308" y="163"/>
                  </a:cxn>
                  <a:cxn ang="0">
                    <a:pos x="304" y="148"/>
                  </a:cxn>
                  <a:cxn ang="0">
                    <a:pos x="304" y="138"/>
                  </a:cxn>
                  <a:cxn ang="0">
                    <a:pos x="304" y="129"/>
                  </a:cxn>
                  <a:cxn ang="0">
                    <a:pos x="304" y="119"/>
                  </a:cxn>
                  <a:cxn ang="0">
                    <a:pos x="304" y="112"/>
                  </a:cxn>
                  <a:cxn ang="0">
                    <a:pos x="306" y="102"/>
                  </a:cxn>
                  <a:cxn ang="0">
                    <a:pos x="308" y="93"/>
                  </a:cxn>
                  <a:cxn ang="0">
                    <a:pos x="310" y="81"/>
                  </a:cxn>
                  <a:cxn ang="0">
                    <a:pos x="312" y="72"/>
                  </a:cxn>
                  <a:cxn ang="0">
                    <a:pos x="316" y="64"/>
                  </a:cxn>
                  <a:cxn ang="0">
                    <a:pos x="320" y="57"/>
                  </a:cxn>
                  <a:cxn ang="0">
                    <a:pos x="329" y="40"/>
                  </a:cxn>
                  <a:cxn ang="0">
                    <a:pos x="341" y="26"/>
                  </a:cxn>
                  <a:cxn ang="0">
                    <a:pos x="350" y="15"/>
                  </a:cxn>
                  <a:cxn ang="0">
                    <a:pos x="358" y="7"/>
                  </a:cxn>
                  <a:cxn ang="0">
                    <a:pos x="365" y="0"/>
                  </a:cxn>
                </a:cxnLst>
                <a:rect l="0" t="0" r="r" b="b"/>
                <a:pathLst>
                  <a:path w="365" h="264">
                    <a:moveTo>
                      <a:pt x="365" y="0"/>
                    </a:moveTo>
                    <a:lnTo>
                      <a:pt x="365" y="0"/>
                    </a:lnTo>
                    <a:lnTo>
                      <a:pt x="363" y="2"/>
                    </a:lnTo>
                    <a:lnTo>
                      <a:pt x="358" y="2"/>
                    </a:lnTo>
                    <a:lnTo>
                      <a:pt x="352" y="5"/>
                    </a:lnTo>
                    <a:lnTo>
                      <a:pt x="348" y="5"/>
                    </a:lnTo>
                    <a:lnTo>
                      <a:pt x="344" y="7"/>
                    </a:lnTo>
                    <a:lnTo>
                      <a:pt x="341" y="9"/>
                    </a:lnTo>
                    <a:lnTo>
                      <a:pt x="337" y="11"/>
                    </a:lnTo>
                    <a:lnTo>
                      <a:pt x="333" y="13"/>
                    </a:lnTo>
                    <a:lnTo>
                      <a:pt x="329" y="15"/>
                    </a:lnTo>
                    <a:lnTo>
                      <a:pt x="323" y="19"/>
                    </a:lnTo>
                    <a:lnTo>
                      <a:pt x="320" y="21"/>
                    </a:lnTo>
                    <a:lnTo>
                      <a:pt x="314" y="22"/>
                    </a:lnTo>
                    <a:lnTo>
                      <a:pt x="310" y="24"/>
                    </a:lnTo>
                    <a:lnTo>
                      <a:pt x="304" y="26"/>
                    </a:lnTo>
                    <a:lnTo>
                      <a:pt x="301" y="30"/>
                    </a:lnTo>
                    <a:lnTo>
                      <a:pt x="295" y="32"/>
                    </a:lnTo>
                    <a:lnTo>
                      <a:pt x="291" y="36"/>
                    </a:lnTo>
                    <a:lnTo>
                      <a:pt x="287" y="38"/>
                    </a:lnTo>
                    <a:lnTo>
                      <a:pt x="282" y="41"/>
                    </a:lnTo>
                    <a:lnTo>
                      <a:pt x="278" y="43"/>
                    </a:lnTo>
                    <a:lnTo>
                      <a:pt x="272" y="47"/>
                    </a:lnTo>
                    <a:lnTo>
                      <a:pt x="268" y="49"/>
                    </a:lnTo>
                    <a:lnTo>
                      <a:pt x="266" y="53"/>
                    </a:lnTo>
                    <a:lnTo>
                      <a:pt x="259" y="59"/>
                    </a:lnTo>
                    <a:lnTo>
                      <a:pt x="253" y="64"/>
                    </a:lnTo>
                    <a:lnTo>
                      <a:pt x="249" y="70"/>
                    </a:lnTo>
                    <a:lnTo>
                      <a:pt x="245" y="78"/>
                    </a:lnTo>
                    <a:lnTo>
                      <a:pt x="244" y="83"/>
                    </a:lnTo>
                    <a:lnTo>
                      <a:pt x="244" y="89"/>
                    </a:lnTo>
                    <a:lnTo>
                      <a:pt x="242" y="95"/>
                    </a:lnTo>
                    <a:lnTo>
                      <a:pt x="244" y="100"/>
                    </a:lnTo>
                    <a:lnTo>
                      <a:pt x="244" y="106"/>
                    </a:lnTo>
                    <a:lnTo>
                      <a:pt x="245" y="112"/>
                    </a:lnTo>
                    <a:lnTo>
                      <a:pt x="245" y="116"/>
                    </a:lnTo>
                    <a:lnTo>
                      <a:pt x="249" y="119"/>
                    </a:lnTo>
                    <a:lnTo>
                      <a:pt x="249" y="121"/>
                    </a:lnTo>
                    <a:lnTo>
                      <a:pt x="253" y="125"/>
                    </a:lnTo>
                    <a:lnTo>
                      <a:pt x="257" y="129"/>
                    </a:lnTo>
                    <a:lnTo>
                      <a:pt x="257" y="133"/>
                    </a:lnTo>
                    <a:lnTo>
                      <a:pt x="0" y="211"/>
                    </a:lnTo>
                    <a:lnTo>
                      <a:pt x="72" y="264"/>
                    </a:lnTo>
                    <a:lnTo>
                      <a:pt x="318" y="197"/>
                    </a:lnTo>
                    <a:lnTo>
                      <a:pt x="316" y="195"/>
                    </a:lnTo>
                    <a:lnTo>
                      <a:pt x="316" y="195"/>
                    </a:lnTo>
                    <a:lnTo>
                      <a:pt x="314" y="192"/>
                    </a:lnTo>
                    <a:lnTo>
                      <a:pt x="314" y="188"/>
                    </a:lnTo>
                    <a:lnTo>
                      <a:pt x="312" y="184"/>
                    </a:lnTo>
                    <a:lnTo>
                      <a:pt x="310" y="176"/>
                    </a:lnTo>
                    <a:lnTo>
                      <a:pt x="308" y="171"/>
                    </a:lnTo>
                    <a:lnTo>
                      <a:pt x="308" y="163"/>
                    </a:lnTo>
                    <a:lnTo>
                      <a:pt x="306" y="155"/>
                    </a:lnTo>
                    <a:lnTo>
                      <a:pt x="304" y="148"/>
                    </a:lnTo>
                    <a:lnTo>
                      <a:pt x="304" y="142"/>
                    </a:lnTo>
                    <a:lnTo>
                      <a:pt x="304" y="138"/>
                    </a:lnTo>
                    <a:lnTo>
                      <a:pt x="304" y="133"/>
                    </a:lnTo>
                    <a:lnTo>
                      <a:pt x="304" y="129"/>
                    </a:lnTo>
                    <a:lnTo>
                      <a:pt x="304" y="125"/>
                    </a:lnTo>
                    <a:lnTo>
                      <a:pt x="304" y="119"/>
                    </a:lnTo>
                    <a:lnTo>
                      <a:pt x="304" y="116"/>
                    </a:lnTo>
                    <a:lnTo>
                      <a:pt x="304" y="112"/>
                    </a:lnTo>
                    <a:lnTo>
                      <a:pt x="304" y="106"/>
                    </a:lnTo>
                    <a:lnTo>
                      <a:pt x="306" y="102"/>
                    </a:lnTo>
                    <a:lnTo>
                      <a:pt x="306" y="97"/>
                    </a:lnTo>
                    <a:lnTo>
                      <a:pt x="308" y="93"/>
                    </a:lnTo>
                    <a:lnTo>
                      <a:pt x="308" y="87"/>
                    </a:lnTo>
                    <a:lnTo>
                      <a:pt x="310" y="81"/>
                    </a:lnTo>
                    <a:lnTo>
                      <a:pt x="310" y="78"/>
                    </a:lnTo>
                    <a:lnTo>
                      <a:pt x="312" y="72"/>
                    </a:lnTo>
                    <a:lnTo>
                      <a:pt x="314" y="68"/>
                    </a:lnTo>
                    <a:lnTo>
                      <a:pt x="316" y="64"/>
                    </a:lnTo>
                    <a:lnTo>
                      <a:pt x="318" y="60"/>
                    </a:lnTo>
                    <a:lnTo>
                      <a:pt x="320" y="57"/>
                    </a:lnTo>
                    <a:lnTo>
                      <a:pt x="325" y="49"/>
                    </a:lnTo>
                    <a:lnTo>
                      <a:pt x="329" y="40"/>
                    </a:lnTo>
                    <a:lnTo>
                      <a:pt x="335" y="34"/>
                    </a:lnTo>
                    <a:lnTo>
                      <a:pt x="341" y="26"/>
                    </a:lnTo>
                    <a:lnTo>
                      <a:pt x="344" y="21"/>
                    </a:lnTo>
                    <a:lnTo>
                      <a:pt x="350" y="15"/>
                    </a:lnTo>
                    <a:lnTo>
                      <a:pt x="354" y="9"/>
                    </a:lnTo>
                    <a:lnTo>
                      <a:pt x="358" y="7"/>
                    </a:lnTo>
                    <a:lnTo>
                      <a:pt x="363" y="2"/>
                    </a:lnTo>
                    <a:lnTo>
                      <a:pt x="365" y="0"/>
                    </a:lnTo>
                    <a:lnTo>
                      <a:pt x="365" y="0"/>
                    </a:lnTo>
                    <a:close/>
                  </a:path>
                </a:pathLst>
              </a:custGeom>
              <a:solidFill>
                <a:srgbClr val="414B8B"/>
              </a:solidFill>
              <a:ln w="9525">
                <a:noFill/>
                <a:round/>
                <a:headEnd/>
                <a:tailEnd/>
              </a:ln>
            </p:spPr>
            <p:txBody>
              <a:bodyPr/>
              <a:lstStyle/>
              <a:p>
                <a:endParaRPr lang="en-US"/>
              </a:p>
            </p:txBody>
          </p:sp>
          <p:sp>
            <p:nvSpPr>
              <p:cNvPr id="34" name="Freeform 101"/>
              <p:cNvSpPr>
                <a:spLocks/>
              </p:cNvSpPr>
              <p:nvPr/>
            </p:nvSpPr>
            <p:spPr bwMode="auto">
              <a:xfrm>
                <a:off x="3197" y="2283"/>
                <a:ext cx="252" cy="185"/>
              </a:xfrm>
              <a:custGeom>
                <a:avLst/>
                <a:gdLst/>
                <a:ahLst/>
                <a:cxnLst>
                  <a:cxn ang="0">
                    <a:pos x="61" y="194"/>
                  </a:cxn>
                  <a:cxn ang="0">
                    <a:pos x="76" y="215"/>
                  </a:cxn>
                  <a:cxn ang="0">
                    <a:pos x="80" y="237"/>
                  </a:cxn>
                  <a:cxn ang="0">
                    <a:pos x="74" y="258"/>
                  </a:cxn>
                  <a:cxn ang="0">
                    <a:pos x="63" y="281"/>
                  </a:cxn>
                  <a:cxn ang="0">
                    <a:pos x="50" y="298"/>
                  </a:cxn>
                  <a:cxn ang="0">
                    <a:pos x="38" y="315"/>
                  </a:cxn>
                  <a:cxn ang="0">
                    <a:pos x="15" y="340"/>
                  </a:cxn>
                  <a:cxn ang="0">
                    <a:pos x="0" y="355"/>
                  </a:cxn>
                  <a:cxn ang="0">
                    <a:pos x="10" y="359"/>
                  </a:cxn>
                  <a:cxn ang="0">
                    <a:pos x="31" y="361"/>
                  </a:cxn>
                  <a:cxn ang="0">
                    <a:pos x="51" y="365"/>
                  </a:cxn>
                  <a:cxn ang="0">
                    <a:pos x="74" y="369"/>
                  </a:cxn>
                  <a:cxn ang="0">
                    <a:pos x="99" y="369"/>
                  </a:cxn>
                  <a:cxn ang="0">
                    <a:pos x="120" y="365"/>
                  </a:cxn>
                  <a:cxn ang="0">
                    <a:pos x="139" y="359"/>
                  </a:cxn>
                  <a:cxn ang="0">
                    <a:pos x="154" y="336"/>
                  </a:cxn>
                  <a:cxn ang="0">
                    <a:pos x="154" y="315"/>
                  </a:cxn>
                  <a:cxn ang="0">
                    <a:pos x="152" y="298"/>
                  </a:cxn>
                  <a:cxn ang="0">
                    <a:pos x="148" y="281"/>
                  </a:cxn>
                  <a:cxn ang="0">
                    <a:pos x="139" y="258"/>
                  </a:cxn>
                  <a:cxn ang="0">
                    <a:pos x="145" y="247"/>
                  </a:cxn>
                  <a:cxn ang="0">
                    <a:pos x="164" y="239"/>
                  </a:cxn>
                  <a:cxn ang="0">
                    <a:pos x="186" y="230"/>
                  </a:cxn>
                  <a:cxn ang="0">
                    <a:pos x="205" y="224"/>
                  </a:cxn>
                  <a:cxn ang="0">
                    <a:pos x="224" y="217"/>
                  </a:cxn>
                  <a:cxn ang="0">
                    <a:pos x="247" y="207"/>
                  </a:cxn>
                  <a:cxn ang="0">
                    <a:pos x="268" y="199"/>
                  </a:cxn>
                  <a:cxn ang="0">
                    <a:pos x="289" y="190"/>
                  </a:cxn>
                  <a:cxn ang="0">
                    <a:pos x="312" y="180"/>
                  </a:cxn>
                  <a:cxn ang="0">
                    <a:pos x="335" y="171"/>
                  </a:cxn>
                  <a:cxn ang="0">
                    <a:pos x="358" y="161"/>
                  </a:cxn>
                  <a:cxn ang="0">
                    <a:pos x="379" y="152"/>
                  </a:cxn>
                  <a:cxn ang="0">
                    <a:pos x="398" y="142"/>
                  </a:cxn>
                  <a:cxn ang="0">
                    <a:pos x="422" y="129"/>
                  </a:cxn>
                  <a:cxn ang="0">
                    <a:pos x="449" y="112"/>
                  </a:cxn>
                  <a:cxn ang="0">
                    <a:pos x="470" y="99"/>
                  </a:cxn>
                  <a:cxn ang="0">
                    <a:pos x="491" y="80"/>
                  </a:cxn>
                  <a:cxn ang="0">
                    <a:pos x="502" y="65"/>
                  </a:cxn>
                  <a:cxn ang="0">
                    <a:pos x="456" y="0"/>
                  </a:cxn>
                  <a:cxn ang="0">
                    <a:pos x="445" y="44"/>
                  </a:cxn>
                  <a:cxn ang="0">
                    <a:pos x="428" y="51"/>
                  </a:cxn>
                  <a:cxn ang="0">
                    <a:pos x="401" y="65"/>
                  </a:cxn>
                  <a:cxn ang="0">
                    <a:pos x="375" y="78"/>
                  </a:cxn>
                  <a:cxn ang="0">
                    <a:pos x="356" y="84"/>
                  </a:cxn>
                  <a:cxn ang="0">
                    <a:pos x="337" y="91"/>
                  </a:cxn>
                  <a:cxn ang="0">
                    <a:pos x="316" y="101"/>
                  </a:cxn>
                  <a:cxn ang="0">
                    <a:pos x="297" y="108"/>
                  </a:cxn>
                  <a:cxn ang="0">
                    <a:pos x="278" y="116"/>
                  </a:cxn>
                  <a:cxn ang="0">
                    <a:pos x="257" y="125"/>
                  </a:cxn>
                  <a:cxn ang="0">
                    <a:pos x="240" y="133"/>
                  </a:cxn>
                  <a:cxn ang="0">
                    <a:pos x="219" y="141"/>
                  </a:cxn>
                  <a:cxn ang="0">
                    <a:pos x="202" y="144"/>
                  </a:cxn>
                  <a:cxn ang="0">
                    <a:pos x="183" y="152"/>
                  </a:cxn>
                  <a:cxn ang="0">
                    <a:pos x="162" y="158"/>
                  </a:cxn>
                  <a:cxn ang="0">
                    <a:pos x="131" y="165"/>
                  </a:cxn>
                  <a:cxn ang="0">
                    <a:pos x="105" y="173"/>
                  </a:cxn>
                  <a:cxn ang="0">
                    <a:pos x="82" y="179"/>
                  </a:cxn>
                  <a:cxn ang="0">
                    <a:pos x="65" y="180"/>
                  </a:cxn>
                  <a:cxn ang="0">
                    <a:pos x="50" y="184"/>
                  </a:cxn>
                </a:cxnLst>
                <a:rect l="0" t="0" r="r" b="b"/>
                <a:pathLst>
                  <a:path w="504" h="369">
                    <a:moveTo>
                      <a:pt x="50" y="186"/>
                    </a:moveTo>
                    <a:lnTo>
                      <a:pt x="51" y="186"/>
                    </a:lnTo>
                    <a:lnTo>
                      <a:pt x="55" y="190"/>
                    </a:lnTo>
                    <a:lnTo>
                      <a:pt x="61" y="194"/>
                    </a:lnTo>
                    <a:lnTo>
                      <a:pt x="69" y="201"/>
                    </a:lnTo>
                    <a:lnTo>
                      <a:pt x="70" y="205"/>
                    </a:lnTo>
                    <a:lnTo>
                      <a:pt x="74" y="211"/>
                    </a:lnTo>
                    <a:lnTo>
                      <a:pt x="76" y="215"/>
                    </a:lnTo>
                    <a:lnTo>
                      <a:pt x="78" y="222"/>
                    </a:lnTo>
                    <a:lnTo>
                      <a:pt x="80" y="228"/>
                    </a:lnTo>
                    <a:lnTo>
                      <a:pt x="80" y="236"/>
                    </a:lnTo>
                    <a:lnTo>
                      <a:pt x="80" y="237"/>
                    </a:lnTo>
                    <a:lnTo>
                      <a:pt x="80" y="241"/>
                    </a:lnTo>
                    <a:lnTo>
                      <a:pt x="78" y="247"/>
                    </a:lnTo>
                    <a:lnTo>
                      <a:pt x="78" y="251"/>
                    </a:lnTo>
                    <a:lnTo>
                      <a:pt x="74" y="258"/>
                    </a:lnTo>
                    <a:lnTo>
                      <a:pt x="70" y="268"/>
                    </a:lnTo>
                    <a:lnTo>
                      <a:pt x="69" y="272"/>
                    </a:lnTo>
                    <a:lnTo>
                      <a:pt x="65" y="275"/>
                    </a:lnTo>
                    <a:lnTo>
                      <a:pt x="63" y="281"/>
                    </a:lnTo>
                    <a:lnTo>
                      <a:pt x="61" y="285"/>
                    </a:lnTo>
                    <a:lnTo>
                      <a:pt x="57" y="289"/>
                    </a:lnTo>
                    <a:lnTo>
                      <a:pt x="53" y="294"/>
                    </a:lnTo>
                    <a:lnTo>
                      <a:pt x="50" y="298"/>
                    </a:lnTo>
                    <a:lnTo>
                      <a:pt x="48" y="304"/>
                    </a:lnTo>
                    <a:lnTo>
                      <a:pt x="44" y="308"/>
                    </a:lnTo>
                    <a:lnTo>
                      <a:pt x="42" y="312"/>
                    </a:lnTo>
                    <a:lnTo>
                      <a:pt x="38" y="315"/>
                    </a:lnTo>
                    <a:lnTo>
                      <a:pt x="34" y="321"/>
                    </a:lnTo>
                    <a:lnTo>
                      <a:pt x="29" y="327"/>
                    </a:lnTo>
                    <a:lnTo>
                      <a:pt x="21" y="334"/>
                    </a:lnTo>
                    <a:lnTo>
                      <a:pt x="15" y="340"/>
                    </a:lnTo>
                    <a:lnTo>
                      <a:pt x="10" y="346"/>
                    </a:lnTo>
                    <a:lnTo>
                      <a:pt x="6" y="350"/>
                    </a:lnTo>
                    <a:lnTo>
                      <a:pt x="2" y="353"/>
                    </a:lnTo>
                    <a:lnTo>
                      <a:pt x="0" y="355"/>
                    </a:lnTo>
                    <a:lnTo>
                      <a:pt x="0" y="357"/>
                    </a:lnTo>
                    <a:lnTo>
                      <a:pt x="2" y="357"/>
                    </a:lnTo>
                    <a:lnTo>
                      <a:pt x="4" y="357"/>
                    </a:lnTo>
                    <a:lnTo>
                      <a:pt x="10" y="359"/>
                    </a:lnTo>
                    <a:lnTo>
                      <a:pt x="17" y="359"/>
                    </a:lnTo>
                    <a:lnTo>
                      <a:pt x="21" y="359"/>
                    </a:lnTo>
                    <a:lnTo>
                      <a:pt x="27" y="361"/>
                    </a:lnTo>
                    <a:lnTo>
                      <a:pt x="31" y="361"/>
                    </a:lnTo>
                    <a:lnTo>
                      <a:pt x="36" y="363"/>
                    </a:lnTo>
                    <a:lnTo>
                      <a:pt x="40" y="363"/>
                    </a:lnTo>
                    <a:lnTo>
                      <a:pt x="46" y="365"/>
                    </a:lnTo>
                    <a:lnTo>
                      <a:pt x="51" y="365"/>
                    </a:lnTo>
                    <a:lnTo>
                      <a:pt x="57" y="367"/>
                    </a:lnTo>
                    <a:lnTo>
                      <a:pt x="63" y="367"/>
                    </a:lnTo>
                    <a:lnTo>
                      <a:pt x="69" y="369"/>
                    </a:lnTo>
                    <a:lnTo>
                      <a:pt x="74" y="369"/>
                    </a:lnTo>
                    <a:lnTo>
                      <a:pt x="80" y="369"/>
                    </a:lnTo>
                    <a:lnTo>
                      <a:pt x="86" y="369"/>
                    </a:lnTo>
                    <a:lnTo>
                      <a:pt x="93" y="369"/>
                    </a:lnTo>
                    <a:lnTo>
                      <a:pt x="99" y="369"/>
                    </a:lnTo>
                    <a:lnTo>
                      <a:pt x="105" y="369"/>
                    </a:lnTo>
                    <a:lnTo>
                      <a:pt x="110" y="367"/>
                    </a:lnTo>
                    <a:lnTo>
                      <a:pt x="116" y="365"/>
                    </a:lnTo>
                    <a:lnTo>
                      <a:pt x="120" y="365"/>
                    </a:lnTo>
                    <a:lnTo>
                      <a:pt x="126" y="363"/>
                    </a:lnTo>
                    <a:lnTo>
                      <a:pt x="129" y="363"/>
                    </a:lnTo>
                    <a:lnTo>
                      <a:pt x="135" y="361"/>
                    </a:lnTo>
                    <a:lnTo>
                      <a:pt x="139" y="359"/>
                    </a:lnTo>
                    <a:lnTo>
                      <a:pt x="143" y="357"/>
                    </a:lnTo>
                    <a:lnTo>
                      <a:pt x="147" y="351"/>
                    </a:lnTo>
                    <a:lnTo>
                      <a:pt x="152" y="344"/>
                    </a:lnTo>
                    <a:lnTo>
                      <a:pt x="154" y="336"/>
                    </a:lnTo>
                    <a:lnTo>
                      <a:pt x="156" y="329"/>
                    </a:lnTo>
                    <a:lnTo>
                      <a:pt x="154" y="323"/>
                    </a:lnTo>
                    <a:lnTo>
                      <a:pt x="154" y="319"/>
                    </a:lnTo>
                    <a:lnTo>
                      <a:pt x="154" y="315"/>
                    </a:lnTo>
                    <a:lnTo>
                      <a:pt x="154" y="312"/>
                    </a:lnTo>
                    <a:lnTo>
                      <a:pt x="154" y="306"/>
                    </a:lnTo>
                    <a:lnTo>
                      <a:pt x="152" y="302"/>
                    </a:lnTo>
                    <a:lnTo>
                      <a:pt x="152" y="298"/>
                    </a:lnTo>
                    <a:lnTo>
                      <a:pt x="152" y="294"/>
                    </a:lnTo>
                    <a:lnTo>
                      <a:pt x="150" y="289"/>
                    </a:lnTo>
                    <a:lnTo>
                      <a:pt x="148" y="285"/>
                    </a:lnTo>
                    <a:lnTo>
                      <a:pt x="148" y="281"/>
                    </a:lnTo>
                    <a:lnTo>
                      <a:pt x="147" y="277"/>
                    </a:lnTo>
                    <a:lnTo>
                      <a:pt x="145" y="270"/>
                    </a:lnTo>
                    <a:lnTo>
                      <a:pt x="143" y="264"/>
                    </a:lnTo>
                    <a:lnTo>
                      <a:pt x="139" y="258"/>
                    </a:lnTo>
                    <a:lnTo>
                      <a:pt x="139" y="255"/>
                    </a:lnTo>
                    <a:lnTo>
                      <a:pt x="137" y="251"/>
                    </a:lnTo>
                    <a:lnTo>
                      <a:pt x="139" y="251"/>
                    </a:lnTo>
                    <a:lnTo>
                      <a:pt x="145" y="247"/>
                    </a:lnTo>
                    <a:lnTo>
                      <a:pt x="148" y="245"/>
                    </a:lnTo>
                    <a:lnTo>
                      <a:pt x="152" y="243"/>
                    </a:lnTo>
                    <a:lnTo>
                      <a:pt x="158" y="241"/>
                    </a:lnTo>
                    <a:lnTo>
                      <a:pt x="164" y="239"/>
                    </a:lnTo>
                    <a:lnTo>
                      <a:pt x="171" y="237"/>
                    </a:lnTo>
                    <a:lnTo>
                      <a:pt x="179" y="234"/>
                    </a:lnTo>
                    <a:lnTo>
                      <a:pt x="183" y="232"/>
                    </a:lnTo>
                    <a:lnTo>
                      <a:pt x="186" y="230"/>
                    </a:lnTo>
                    <a:lnTo>
                      <a:pt x="192" y="228"/>
                    </a:lnTo>
                    <a:lnTo>
                      <a:pt x="196" y="228"/>
                    </a:lnTo>
                    <a:lnTo>
                      <a:pt x="202" y="224"/>
                    </a:lnTo>
                    <a:lnTo>
                      <a:pt x="205" y="224"/>
                    </a:lnTo>
                    <a:lnTo>
                      <a:pt x="211" y="220"/>
                    </a:lnTo>
                    <a:lnTo>
                      <a:pt x="215" y="220"/>
                    </a:lnTo>
                    <a:lnTo>
                      <a:pt x="219" y="217"/>
                    </a:lnTo>
                    <a:lnTo>
                      <a:pt x="224" y="217"/>
                    </a:lnTo>
                    <a:lnTo>
                      <a:pt x="230" y="215"/>
                    </a:lnTo>
                    <a:lnTo>
                      <a:pt x="236" y="213"/>
                    </a:lnTo>
                    <a:lnTo>
                      <a:pt x="242" y="211"/>
                    </a:lnTo>
                    <a:lnTo>
                      <a:pt x="247" y="207"/>
                    </a:lnTo>
                    <a:lnTo>
                      <a:pt x="253" y="205"/>
                    </a:lnTo>
                    <a:lnTo>
                      <a:pt x="257" y="203"/>
                    </a:lnTo>
                    <a:lnTo>
                      <a:pt x="263" y="201"/>
                    </a:lnTo>
                    <a:lnTo>
                      <a:pt x="268" y="199"/>
                    </a:lnTo>
                    <a:lnTo>
                      <a:pt x="274" y="198"/>
                    </a:lnTo>
                    <a:lnTo>
                      <a:pt x="280" y="196"/>
                    </a:lnTo>
                    <a:lnTo>
                      <a:pt x="285" y="192"/>
                    </a:lnTo>
                    <a:lnTo>
                      <a:pt x="289" y="190"/>
                    </a:lnTo>
                    <a:lnTo>
                      <a:pt x="295" y="188"/>
                    </a:lnTo>
                    <a:lnTo>
                      <a:pt x="302" y="186"/>
                    </a:lnTo>
                    <a:lnTo>
                      <a:pt x="306" y="182"/>
                    </a:lnTo>
                    <a:lnTo>
                      <a:pt x="312" y="180"/>
                    </a:lnTo>
                    <a:lnTo>
                      <a:pt x="318" y="179"/>
                    </a:lnTo>
                    <a:lnTo>
                      <a:pt x="323" y="177"/>
                    </a:lnTo>
                    <a:lnTo>
                      <a:pt x="329" y="173"/>
                    </a:lnTo>
                    <a:lnTo>
                      <a:pt x="335" y="171"/>
                    </a:lnTo>
                    <a:lnTo>
                      <a:pt x="340" y="169"/>
                    </a:lnTo>
                    <a:lnTo>
                      <a:pt x="346" y="165"/>
                    </a:lnTo>
                    <a:lnTo>
                      <a:pt x="350" y="163"/>
                    </a:lnTo>
                    <a:lnTo>
                      <a:pt x="358" y="161"/>
                    </a:lnTo>
                    <a:lnTo>
                      <a:pt x="361" y="160"/>
                    </a:lnTo>
                    <a:lnTo>
                      <a:pt x="367" y="158"/>
                    </a:lnTo>
                    <a:lnTo>
                      <a:pt x="373" y="154"/>
                    </a:lnTo>
                    <a:lnTo>
                      <a:pt x="379" y="152"/>
                    </a:lnTo>
                    <a:lnTo>
                      <a:pt x="382" y="150"/>
                    </a:lnTo>
                    <a:lnTo>
                      <a:pt x="388" y="148"/>
                    </a:lnTo>
                    <a:lnTo>
                      <a:pt x="392" y="144"/>
                    </a:lnTo>
                    <a:lnTo>
                      <a:pt x="398" y="142"/>
                    </a:lnTo>
                    <a:lnTo>
                      <a:pt x="401" y="141"/>
                    </a:lnTo>
                    <a:lnTo>
                      <a:pt x="407" y="139"/>
                    </a:lnTo>
                    <a:lnTo>
                      <a:pt x="413" y="135"/>
                    </a:lnTo>
                    <a:lnTo>
                      <a:pt x="422" y="129"/>
                    </a:lnTo>
                    <a:lnTo>
                      <a:pt x="428" y="125"/>
                    </a:lnTo>
                    <a:lnTo>
                      <a:pt x="436" y="120"/>
                    </a:lnTo>
                    <a:lnTo>
                      <a:pt x="441" y="116"/>
                    </a:lnTo>
                    <a:lnTo>
                      <a:pt x="449" y="112"/>
                    </a:lnTo>
                    <a:lnTo>
                      <a:pt x="453" y="108"/>
                    </a:lnTo>
                    <a:lnTo>
                      <a:pt x="460" y="104"/>
                    </a:lnTo>
                    <a:lnTo>
                      <a:pt x="464" y="101"/>
                    </a:lnTo>
                    <a:lnTo>
                      <a:pt x="470" y="99"/>
                    </a:lnTo>
                    <a:lnTo>
                      <a:pt x="474" y="93"/>
                    </a:lnTo>
                    <a:lnTo>
                      <a:pt x="477" y="91"/>
                    </a:lnTo>
                    <a:lnTo>
                      <a:pt x="483" y="85"/>
                    </a:lnTo>
                    <a:lnTo>
                      <a:pt x="491" y="80"/>
                    </a:lnTo>
                    <a:lnTo>
                      <a:pt x="494" y="76"/>
                    </a:lnTo>
                    <a:lnTo>
                      <a:pt x="496" y="72"/>
                    </a:lnTo>
                    <a:lnTo>
                      <a:pt x="500" y="68"/>
                    </a:lnTo>
                    <a:lnTo>
                      <a:pt x="502" y="65"/>
                    </a:lnTo>
                    <a:lnTo>
                      <a:pt x="504" y="61"/>
                    </a:lnTo>
                    <a:lnTo>
                      <a:pt x="504" y="61"/>
                    </a:lnTo>
                    <a:lnTo>
                      <a:pt x="489" y="13"/>
                    </a:lnTo>
                    <a:lnTo>
                      <a:pt x="456" y="0"/>
                    </a:lnTo>
                    <a:lnTo>
                      <a:pt x="456" y="40"/>
                    </a:lnTo>
                    <a:lnTo>
                      <a:pt x="453" y="40"/>
                    </a:lnTo>
                    <a:lnTo>
                      <a:pt x="449" y="42"/>
                    </a:lnTo>
                    <a:lnTo>
                      <a:pt x="445" y="44"/>
                    </a:lnTo>
                    <a:lnTo>
                      <a:pt x="443" y="46"/>
                    </a:lnTo>
                    <a:lnTo>
                      <a:pt x="437" y="47"/>
                    </a:lnTo>
                    <a:lnTo>
                      <a:pt x="434" y="49"/>
                    </a:lnTo>
                    <a:lnTo>
                      <a:pt x="428" y="51"/>
                    </a:lnTo>
                    <a:lnTo>
                      <a:pt x="422" y="55"/>
                    </a:lnTo>
                    <a:lnTo>
                      <a:pt x="415" y="57"/>
                    </a:lnTo>
                    <a:lnTo>
                      <a:pt x="409" y="61"/>
                    </a:lnTo>
                    <a:lnTo>
                      <a:pt x="401" y="65"/>
                    </a:lnTo>
                    <a:lnTo>
                      <a:pt x="394" y="68"/>
                    </a:lnTo>
                    <a:lnTo>
                      <a:pt x="386" y="70"/>
                    </a:lnTo>
                    <a:lnTo>
                      <a:pt x="379" y="76"/>
                    </a:lnTo>
                    <a:lnTo>
                      <a:pt x="375" y="78"/>
                    </a:lnTo>
                    <a:lnTo>
                      <a:pt x="369" y="78"/>
                    </a:lnTo>
                    <a:lnTo>
                      <a:pt x="365" y="80"/>
                    </a:lnTo>
                    <a:lnTo>
                      <a:pt x="359" y="82"/>
                    </a:lnTo>
                    <a:lnTo>
                      <a:pt x="356" y="84"/>
                    </a:lnTo>
                    <a:lnTo>
                      <a:pt x="350" y="85"/>
                    </a:lnTo>
                    <a:lnTo>
                      <a:pt x="346" y="87"/>
                    </a:lnTo>
                    <a:lnTo>
                      <a:pt x="340" y="89"/>
                    </a:lnTo>
                    <a:lnTo>
                      <a:pt x="337" y="91"/>
                    </a:lnTo>
                    <a:lnTo>
                      <a:pt x="331" y="93"/>
                    </a:lnTo>
                    <a:lnTo>
                      <a:pt x="327" y="95"/>
                    </a:lnTo>
                    <a:lnTo>
                      <a:pt x="321" y="99"/>
                    </a:lnTo>
                    <a:lnTo>
                      <a:pt x="316" y="101"/>
                    </a:lnTo>
                    <a:lnTo>
                      <a:pt x="312" y="103"/>
                    </a:lnTo>
                    <a:lnTo>
                      <a:pt x="306" y="104"/>
                    </a:lnTo>
                    <a:lnTo>
                      <a:pt x="302" y="106"/>
                    </a:lnTo>
                    <a:lnTo>
                      <a:pt x="297" y="108"/>
                    </a:lnTo>
                    <a:lnTo>
                      <a:pt x="291" y="110"/>
                    </a:lnTo>
                    <a:lnTo>
                      <a:pt x="287" y="112"/>
                    </a:lnTo>
                    <a:lnTo>
                      <a:pt x="283" y="116"/>
                    </a:lnTo>
                    <a:lnTo>
                      <a:pt x="278" y="116"/>
                    </a:lnTo>
                    <a:lnTo>
                      <a:pt x="272" y="120"/>
                    </a:lnTo>
                    <a:lnTo>
                      <a:pt x="268" y="122"/>
                    </a:lnTo>
                    <a:lnTo>
                      <a:pt x="263" y="123"/>
                    </a:lnTo>
                    <a:lnTo>
                      <a:pt x="257" y="125"/>
                    </a:lnTo>
                    <a:lnTo>
                      <a:pt x="253" y="127"/>
                    </a:lnTo>
                    <a:lnTo>
                      <a:pt x="249" y="129"/>
                    </a:lnTo>
                    <a:lnTo>
                      <a:pt x="243" y="131"/>
                    </a:lnTo>
                    <a:lnTo>
                      <a:pt x="240" y="133"/>
                    </a:lnTo>
                    <a:lnTo>
                      <a:pt x="234" y="135"/>
                    </a:lnTo>
                    <a:lnTo>
                      <a:pt x="230" y="137"/>
                    </a:lnTo>
                    <a:lnTo>
                      <a:pt x="224" y="139"/>
                    </a:lnTo>
                    <a:lnTo>
                      <a:pt x="219" y="141"/>
                    </a:lnTo>
                    <a:lnTo>
                      <a:pt x="215" y="141"/>
                    </a:lnTo>
                    <a:lnTo>
                      <a:pt x="211" y="142"/>
                    </a:lnTo>
                    <a:lnTo>
                      <a:pt x="205" y="144"/>
                    </a:lnTo>
                    <a:lnTo>
                      <a:pt x="202" y="144"/>
                    </a:lnTo>
                    <a:lnTo>
                      <a:pt x="196" y="148"/>
                    </a:lnTo>
                    <a:lnTo>
                      <a:pt x="192" y="148"/>
                    </a:lnTo>
                    <a:lnTo>
                      <a:pt x="188" y="150"/>
                    </a:lnTo>
                    <a:lnTo>
                      <a:pt x="183" y="152"/>
                    </a:lnTo>
                    <a:lnTo>
                      <a:pt x="179" y="154"/>
                    </a:lnTo>
                    <a:lnTo>
                      <a:pt x="173" y="154"/>
                    </a:lnTo>
                    <a:lnTo>
                      <a:pt x="169" y="156"/>
                    </a:lnTo>
                    <a:lnTo>
                      <a:pt x="162" y="158"/>
                    </a:lnTo>
                    <a:lnTo>
                      <a:pt x="154" y="161"/>
                    </a:lnTo>
                    <a:lnTo>
                      <a:pt x="147" y="161"/>
                    </a:lnTo>
                    <a:lnTo>
                      <a:pt x="139" y="165"/>
                    </a:lnTo>
                    <a:lnTo>
                      <a:pt x="131" y="165"/>
                    </a:lnTo>
                    <a:lnTo>
                      <a:pt x="124" y="169"/>
                    </a:lnTo>
                    <a:lnTo>
                      <a:pt x="118" y="171"/>
                    </a:lnTo>
                    <a:lnTo>
                      <a:pt x="110" y="171"/>
                    </a:lnTo>
                    <a:lnTo>
                      <a:pt x="105" y="173"/>
                    </a:lnTo>
                    <a:lnTo>
                      <a:pt x="99" y="175"/>
                    </a:lnTo>
                    <a:lnTo>
                      <a:pt x="93" y="177"/>
                    </a:lnTo>
                    <a:lnTo>
                      <a:pt x="88" y="177"/>
                    </a:lnTo>
                    <a:lnTo>
                      <a:pt x="82" y="179"/>
                    </a:lnTo>
                    <a:lnTo>
                      <a:pt x="78" y="179"/>
                    </a:lnTo>
                    <a:lnTo>
                      <a:pt x="72" y="179"/>
                    </a:lnTo>
                    <a:lnTo>
                      <a:pt x="69" y="180"/>
                    </a:lnTo>
                    <a:lnTo>
                      <a:pt x="65" y="180"/>
                    </a:lnTo>
                    <a:lnTo>
                      <a:pt x="63" y="182"/>
                    </a:lnTo>
                    <a:lnTo>
                      <a:pt x="55" y="182"/>
                    </a:lnTo>
                    <a:lnTo>
                      <a:pt x="51" y="184"/>
                    </a:lnTo>
                    <a:lnTo>
                      <a:pt x="50" y="184"/>
                    </a:lnTo>
                    <a:lnTo>
                      <a:pt x="50" y="186"/>
                    </a:lnTo>
                    <a:lnTo>
                      <a:pt x="50" y="186"/>
                    </a:lnTo>
                    <a:close/>
                  </a:path>
                </a:pathLst>
              </a:custGeom>
              <a:solidFill>
                <a:srgbClr val="414B8B"/>
              </a:solidFill>
              <a:ln w="9525">
                <a:noFill/>
                <a:round/>
                <a:headEnd/>
                <a:tailEnd/>
              </a:ln>
            </p:spPr>
            <p:txBody>
              <a:bodyPr/>
              <a:lstStyle/>
              <a:p>
                <a:endParaRPr lang="en-US"/>
              </a:p>
            </p:txBody>
          </p:sp>
          <p:sp>
            <p:nvSpPr>
              <p:cNvPr id="35" name="Freeform 102"/>
              <p:cNvSpPr>
                <a:spLocks/>
              </p:cNvSpPr>
              <p:nvPr/>
            </p:nvSpPr>
            <p:spPr bwMode="auto">
              <a:xfrm>
                <a:off x="2526" y="2633"/>
                <a:ext cx="120" cy="196"/>
              </a:xfrm>
              <a:custGeom>
                <a:avLst/>
                <a:gdLst/>
                <a:ahLst/>
                <a:cxnLst>
                  <a:cxn ang="0">
                    <a:pos x="195" y="6"/>
                  </a:cxn>
                  <a:cxn ang="0">
                    <a:pos x="188" y="19"/>
                  </a:cxn>
                  <a:cxn ang="0">
                    <a:pos x="178" y="38"/>
                  </a:cxn>
                  <a:cxn ang="0">
                    <a:pos x="171" y="50"/>
                  </a:cxn>
                  <a:cxn ang="0">
                    <a:pos x="163" y="63"/>
                  </a:cxn>
                  <a:cxn ang="0">
                    <a:pos x="156" y="78"/>
                  </a:cxn>
                  <a:cxn ang="0">
                    <a:pos x="146" y="93"/>
                  </a:cxn>
                  <a:cxn ang="0">
                    <a:pos x="137" y="110"/>
                  </a:cxn>
                  <a:cxn ang="0">
                    <a:pos x="125" y="127"/>
                  </a:cxn>
                  <a:cxn ang="0">
                    <a:pos x="116" y="145"/>
                  </a:cxn>
                  <a:cxn ang="0">
                    <a:pos x="104" y="162"/>
                  </a:cxn>
                  <a:cxn ang="0">
                    <a:pos x="95" y="179"/>
                  </a:cxn>
                  <a:cxn ang="0">
                    <a:pos x="85" y="194"/>
                  </a:cxn>
                  <a:cxn ang="0">
                    <a:pos x="74" y="211"/>
                  </a:cxn>
                  <a:cxn ang="0">
                    <a:pos x="64" y="230"/>
                  </a:cxn>
                  <a:cxn ang="0">
                    <a:pos x="64" y="234"/>
                  </a:cxn>
                  <a:cxn ang="0">
                    <a:pos x="78" y="240"/>
                  </a:cxn>
                  <a:cxn ang="0">
                    <a:pos x="95" y="251"/>
                  </a:cxn>
                  <a:cxn ang="0">
                    <a:pos x="110" y="264"/>
                  </a:cxn>
                  <a:cxn ang="0">
                    <a:pos x="121" y="281"/>
                  </a:cxn>
                  <a:cxn ang="0">
                    <a:pos x="119" y="297"/>
                  </a:cxn>
                  <a:cxn ang="0">
                    <a:pos x="104" y="312"/>
                  </a:cxn>
                  <a:cxn ang="0">
                    <a:pos x="81" y="325"/>
                  </a:cxn>
                  <a:cxn ang="0">
                    <a:pos x="59" y="335"/>
                  </a:cxn>
                  <a:cxn ang="0">
                    <a:pos x="41" y="342"/>
                  </a:cxn>
                  <a:cxn ang="0">
                    <a:pos x="34" y="346"/>
                  </a:cxn>
                  <a:cxn ang="0">
                    <a:pos x="3" y="359"/>
                  </a:cxn>
                  <a:cxn ang="0">
                    <a:pos x="11" y="371"/>
                  </a:cxn>
                  <a:cxn ang="0">
                    <a:pos x="24" y="382"/>
                  </a:cxn>
                  <a:cxn ang="0">
                    <a:pos x="43" y="390"/>
                  </a:cxn>
                  <a:cxn ang="0">
                    <a:pos x="59" y="392"/>
                  </a:cxn>
                  <a:cxn ang="0">
                    <a:pos x="72" y="390"/>
                  </a:cxn>
                  <a:cxn ang="0">
                    <a:pos x="87" y="384"/>
                  </a:cxn>
                  <a:cxn ang="0">
                    <a:pos x="102" y="374"/>
                  </a:cxn>
                  <a:cxn ang="0">
                    <a:pos x="118" y="365"/>
                  </a:cxn>
                  <a:cxn ang="0">
                    <a:pos x="133" y="354"/>
                  </a:cxn>
                  <a:cxn ang="0">
                    <a:pos x="148" y="344"/>
                  </a:cxn>
                  <a:cxn ang="0">
                    <a:pos x="159" y="333"/>
                  </a:cxn>
                  <a:cxn ang="0">
                    <a:pos x="178" y="317"/>
                  </a:cxn>
                  <a:cxn ang="0">
                    <a:pos x="188" y="306"/>
                  </a:cxn>
                  <a:cxn ang="0">
                    <a:pos x="190" y="298"/>
                  </a:cxn>
                  <a:cxn ang="0">
                    <a:pos x="188" y="285"/>
                  </a:cxn>
                  <a:cxn ang="0">
                    <a:pos x="186" y="272"/>
                  </a:cxn>
                  <a:cxn ang="0">
                    <a:pos x="182" y="255"/>
                  </a:cxn>
                  <a:cxn ang="0">
                    <a:pos x="176" y="238"/>
                  </a:cxn>
                  <a:cxn ang="0">
                    <a:pos x="167" y="224"/>
                  </a:cxn>
                  <a:cxn ang="0">
                    <a:pos x="152" y="205"/>
                  </a:cxn>
                  <a:cxn ang="0">
                    <a:pos x="137" y="194"/>
                  </a:cxn>
                  <a:cxn ang="0">
                    <a:pos x="199" y="0"/>
                  </a:cxn>
                </a:cxnLst>
                <a:rect l="0" t="0" r="r" b="b"/>
                <a:pathLst>
                  <a:path w="239" h="392">
                    <a:moveTo>
                      <a:pt x="199" y="0"/>
                    </a:moveTo>
                    <a:lnTo>
                      <a:pt x="199" y="2"/>
                    </a:lnTo>
                    <a:lnTo>
                      <a:pt x="195" y="6"/>
                    </a:lnTo>
                    <a:lnTo>
                      <a:pt x="194" y="10"/>
                    </a:lnTo>
                    <a:lnTo>
                      <a:pt x="190" y="13"/>
                    </a:lnTo>
                    <a:lnTo>
                      <a:pt x="188" y="19"/>
                    </a:lnTo>
                    <a:lnTo>
                      <a:pt x="186" y="25"/>
                    </a:lnTo>
                    <a:lnTo>
                      <a:pt x="182" y="31"/>
                    </a:lnTo>
                    <a:lnTo>
                      <a:pt x="178" y="38"/>
                    </a:lnTo>
                    <a:lnTo>
                      <a:pt x="175" y="42"/>
                    </a:lnTo>
                    <a:lnTo>
                      <a:pt x="173" y="46"/>
                    </a:lnTo>
                    <a:lnTo>
                      <a:pt x="171" y="50"/>
                    </a:lnTo>
                    <a:lnTo>
                      <a:pt x="169" y="55"/>
                    </a:lnTo>
                    <a:lnTo>
                      <a:pt x="167" y="59"/>
                    </a:lnTo>
                    <a:lnTo>
                      <a:pt x="163" y="63"/>
                    </a:lnTo>
                    <a:lnTo>
                      <a:pt x="161" y="67"/>
                    </a:lnTo>
                    <a:lnTo>
                      <a:pt x="157" y="72"/>
                    </a:lnTo>
                    <a:lnTo>
                      <a:pt x="156" y="78"/>
                    </a:lnTo>
                    <a:lnTo>
                      <a:pt x="152" y="82"/>
                    </a:lnTo>
                    <a:lnTo>
                      <a:pt x="150" y="88"/>
                    </a:lnTo>
                    <a:lnTo>
                      <a:pt x="146" y="93"/>
                    </a:lnTo>
                    <a:lnTo>
                      <a:pt x="142" y="99"/>
                    </a:lnTo>
                    <a:lnTo>
                      <a:pt x="140" y="105"/>
                    </a:lnTo>
                    <a:lnTo>
                      <a:pt x="137" y="110"/>
                    </a:lnTo>
                    <a:lnTo>
                      <a:pt x="133" y="116"/>
                    </a:lnTo>
                    <a:lnTo>
                      <a:pt x="129" y="120"/>
                    </a:lnTo>
                    <a:lnTo>
                      <a:pt x="125" y="127"/>
                    </a:lnTo>
                    <a:lnTo>
                      <a:pt x="121" y="133"/>
                    </a:lnTo>
                    <a:lnTo>
                      <a:pt x="119" y="139"/>
                    </a:lnTo>
                    <a:lnTo>
                      <a:pt x="116" y="145"/>
                    </a:lnTo>
                    <a:lnTo>
                      <a:pt x="112" y="150"/>
                    </a:lnTo>
                    <a:lnTo>
                      <a:pt x="108" y="156"/>
                    </a:lnTo>
                    <a:lnTo>
                      <a:pt x="104" y="162"/>
                    </a:lnTo>
                    <a:lnTo>
                      <a:pt x="100" y="167"/>
                    </a:lnTo>
                    <a:lnTo>
                      <a:pt x="99" y="173"/>
                    </a:lnTo>
                    <a:lnTo>
                      <a:pt x="95" y="179"/>
                    </a:lnTo>
                    <a:lnTo>
                      <a:pt x="91" y="184"/>
                    </a:lnTo>
                    <a:lnTo>
                      <a:pt x="87" y="190"/>
                    </a:lnTo>
                    <a:lnTo>
                      <a:pt x="85" y="194"/>
                    </a:lnTo>
                    <a:lnTo>
                      <a:pt x="81" y="200"/>
                    </a:lnTo>
                    <a:lnTo>
                      <a:pt x="80" y="203"/>
                    </a:lnTo>
                    <a:lnTo>
                      <a:pt x="74" y="211"/>
                    </a:lnTo>
                    <a:lnTo>
                      <a:pt x="70" y="219"/>
                    </a:lnTo>
                    <a:lnTo>
                      <a:pt x="66" y="224"/>
                    </a:lnTo>
                    <a:lnTo>
                      <a:pt x="64" y="230"/>
                    </a:lnTo>
                    <a:lnTo>
                      <a:pt x="62" y="232"/>
                    </a:lnTo>
                    <a:lnTo>
                      <a:pt x="62" y="232"/>
                    </a:lnTo>
                    <a:lnTo>
                      <a:pt x="64" y="234"/>
                    </a:lnTo>
                    <a:lnTo>
                      <a:pt x="68" y="234"/>
                    </a:lnTo>
                    <a:lnTo>
                      <a:pt x="74" y="238"/>
                    </a:lnTo>
                    <a:lnTo>
                      <a:pt x="78" y="240"/>
                    </a:lnTo>
                    <a:lnTo>
                      <a:pt x="81" y="243"/>
                    </a:lnTo>
                    <a:lnTo>
                      <a:pt x="89" y="247"/>
                    </a:lnTo>
                    <a:lnTo>
                      <a:pt x="95" y="251"/>
                    </a:lnTo>
                    <a:lnTo>
                      <a:pt x="100" y="255"/>
                    </a:lnTo>
                    <a:lnTo>
                      <a:pt x="106" y="260"/>
                    </a:lnTo>
                    <a:lnTo>
                      <a:pt x="110" y="264"/>
                    </a:lnTo>
                    <a:lnTo>
                      <a:pt x="116" y="270"/>
                    </a:lnTo>
                    <a:lnTo>
                      <a:pt x="119" y="276"/>
                    </a:lnTo>
                    <a:lnTo>
                      <a:pt x="121" y="281"/>
                    </a:lnTo>
                    <a:lnTo>
                      <a:pt x="123" y="285"/>
                    </a:lnTo>
                    <a:lnTo>
                      <a:pt x="123" y="293"/>
                    </a:lnTo>
                    <a:lnTo>
                      <a:pt x="119" y="297"/>
                    </a:lnTo>
                    <a:lnTo>
                      <a:pt x="116" y="302"/>
                    </a:lnTo>
                    <a:lnTo>
                      <a:pt x="112" y="306"/>
                    </a:lnTo>
                    <a:lnTo>
                      <a:pt x="104" y="312"/>
                    </a:lnTo>
                    <a:lnTo>
                      <a:pt x="97" y="316"/>
                    </a:lnTo>
                    <a:lnTo>
                      <a:pt x="89" y="321"/>
                    </a:lnTo>
                    <a:lnTo>
                      <a:pt x="81" y="325"/>
                    </a:lnTo>
                    <a:lnTo>
                      <a:pt x="76" y="329"/>
                    </a:lnTo>
                    <a:lnTo>
                      <a:pt x="66" y="333"/>
                    </a:lnTo>
                    <a:lnTo>
                      <a:pt x="59" y="335"/>
                    </a:lnTo>
                    <a:lnTo>
                      <a:pt x="51" y="338"/>
                    </a:lnTo>
                    <a:lnTo>
                      <a:pt x="45" y="340"/>
                    </a:lnTo>
                    <a:lnTo>
                      <a:pt x="41" y="342"/>
                    </a:lnTo>
                    <a:lnTo>
                      <a:pt x="38" y="344"/>
                    </a:lnTo>
                    <a:lnTo>
                      <a:pt x="34" y="344"/>
                    </a:lnTo>
                    <a:lnTo>
                      <a:pt x="34" y="346"/>
                    </a:lnTo>
                    <a:lnTo>
                      <a:pt x="0" y="352"/>
                    </a:lnTo>
                    <a:lnTo>
                      <a:pt x="0" y="354"/>
                    </a:lnTo>
                    <a:lnTo>
                      <a:pt x="3" y="359"/>
                    </a:lnTo>
                    <a:lnTo>
                      <a:pt x="5" y="361"/>
                    </a:lnTo>
                    <a:lnTo>
                      <a:pt x="7" y="367"/>
                    </a:lnTo>
                    <a:lnTo>
                      <a:pt x="11" y="371"/>
                    </a:lnTo>
                    <a:lnTo>
                      <a:pt x="15" y="376"/>
                    </a:lnTo>
                    <a:lnTo>
                      <a:pt x="19" y="378"/>
                    </a:lnTo>
                    <a:lnTo>
                      <a:pt x="24" y="382"/>
                    </a:lnTo>
                    <a:lnTo>
                      <a:pt x="30" y="386"/>
                    </a:lnTo>
                    <a:lnTo>
                      <a:pt x="38" y="390"/>
                    </a:lnTo>
                    <a:lnTo>
                      <a:pt x="43" y="390"/>
                    </a:lnTo>
                    <a:lnTo>
                      <a:pt x="51" y="392"/>
                    </a:lnTo>
                    <a:lnTo>
                      <a:pt x="55" y="392"/>
                    </a:lnTo>
                    <a:lnTo>
                      <a:pt x="59" y="392"/>
                    </a:lnTo>
                    <a:lnTo>
                      <a:pt x="64" y="392"/>
                    </a:lnTo>
                    <a:lnTo>
                      <a:pt x="68" y="392"/>
                    </a:lnTo>
                    <a:lnTo>
                      <a:pt x="72" y="390"/>
                    </a:lnTo>
                    <a:lnTo>
                      <a:pt x="78" y="388"/>
                    </a:lnTo>
                    <a:lnTo>
                      <a:pt x="81" y="386"/>
                    </a:lnTo>
                    <a:lnTo>
                      <a:pt x="87" y="384"/>
                    </a:lnTo>
                    <a:lnTo>
                      <a:pt x="91" y="380"/>
                    </a:lnTo>
                    <a:lnTo>
                      <a:pt x="97" y="378"/>
                    </a:lnTo>
                    <a:lnTo>
                      <a:pt x="102" y="374"/>
                    </a:lnTo>
                    <a:lnTo>
                      <a:pt x="106" y="373"/>
                    </a:lnTo>
                    <a:lnTo>
                      <a:pt x="112" y="369"/>
                    </a:lnTo>
                    <a:lnTo>
                      <a:pt x="118" y="365"/>
                    </a:lnTo>
                    <a:lnTo>
                      <a:pt x="121" y="361"/>
                    </a:lnTo>
                    <a:lnTo>
                      <a:pt x="127" y="357"/>
                    </a:lnTo>
                    <a:lnTo>
                      <a:pt x="133" y="354"/>
                    </a:lnTo>
                    <a:lnTo>
                      <a:pt x="137" y="352"/>
                    </a:lnTo>
                    <a:lnTo>
                      <a:pt x="142" y="348"/>
                    </a:lnTo>
                    <a:lnTo>
                      <a:pt x="148" y="344"/>
                    </a:lnTo>
                    <a:lnTo>
                      <a:pt x="152" y="340"/>
                    </a:lnTo>
                    <a:lnTo>
                      <a:pt x="156" y="336"/>
                    </a:lnTo>
                    <a:lnTo>
                      <a:pt x="159" y="333"/>
                    </a:lnTo>
                    <a:lnTo>
                      <a:pt x="165" y="329"/>
                    </a:lnTo>
                    <a:lnTo>
                      <a:pt x="171" y="323"/>
                    </a:lnTo>
                    <a:lnTo>
                      <a:pt x="178" y="317"/>
                    </a:lnTo>
                    <a:lnTo>
                      <a:pt x="182" y="312"/>
                    </a:lnTo>
                    <a:lnTo>
                      <a:pt x="186" y="308"/>
                    </a:lnTo>
                    <a:lnTo>
                      <a:pt x="188" y="306"/>
                    </a:lnTo>
                    <a:lnTo>
                      <a:pt x="190" y="306"/>
                    </a:lnTo>
                    <a:lnTo>
                      <a:pt x="190" y="302"/>
                    </a:lnTo>
                    <a:lnTo>
                      <a:pt x="190" y="298"/>
                    </a:lnTo>
                    <a:lnTo>
                      <a:pt x="188" y="295"/>
                    </a:lnTo>
                    <a:lnTo>
                      <a:pt x="188" y="291"/>
                    </a:lnTo>
                    <a:lnTo>
                      <a:pt x="188" y="285"/>
                    </a:lnTo>
                    <a:lnTo>
                      <a:pt x="188" y="281"/>
                    </a:lnTo>
                    <a:lnTo>
                      <a:pt x="186" y="276"/>
                    </a:lnTo>
                    <a:lnTo>
                      <a:pt x="186" y="272"/>
                    </a:lnTo>
                    <a:lnTo>
                      <a:pt x="184" y="266"/>
                    </a:lnTo>
                    <a:lnTo>
                      <a:pt x="182" y="260"/>
                    </a:lnTo>
                    <a:lnTo>
                      <a:pt x="182" y="255"/>
                    </a:lnTo>
                    <a:lnTo>
                      <a:pt x="180" y="249"/>
                    </a:lnTo>
                    <a:lnTo>
                      <a:pt x="178" y="243"/>
                    </a:lnTo>
                    <a:lnTo>
                      <a:pt x="176" y="238"/>
                    </a:lnTo>
                    <a:lnTo>
                      <a:pt x="173" y="234"/>
                    </a:lnTo>
                    <a:lnTo>
                      <a:pt x="169" y="228"/>
                    </a:lnTo>
                    <a:lnTo>
                      <a:pt x="167" y="224"/>
                    </a:lnTo>
                    <a:lnTo>
                      <a:pt x="165" y="221"/>
                    </a:lnTo>
                    <a:lnTo>
                      <a:pt x="157" y="213"/>
                    </a:lnTo>
                    <a:lnTo>
                      <a:pt x="152" y="205"/>
                    </a:lnTo>
                    <a:lnTo>
                      <a:pt x="144" y="200"/>
                    </a:lnTo>
                    <a:lnTo>
                      <a:pt x="140" y="196"/>
                    </a:lnTo>
                    <a:lnTo>
                      <a:pt x="137" y="194"/>
                    </a:lnTo>
                    <a:lnTo>
                      <a:pt x="137" y="194"/>
                    </a:lnTo>
                    <a:lnTo>
                      <a:pt x="239" y="21"/>
                    </a:lnTo>
                    <a:lnTo>
                      <a:pt x="199" y="0"/>
                    </a:lnTo>
                    <a:lnTo>
                      <a:pt x="199" y="0"/>
                    </a:lnTo>
                    <a:close/>
                  </a:path>
                </a:pathLst>
              </a:custGeom>
              <a:solidFill>
                <a:srgbClr val="414B8B"/>
              </a:solidFill>
              <a:ln w="9525">
                <a:noFill/>
                <a:round/>
                <a:headEnd/>
                <a:tailEnd/>
              </a:ln>
            </p:spPr>
            <p:txBody>
              <a:bodyPr/>
              <a:lstStyle/>
              <a:p>
                <a:endParaRPr lang="en-US"/>
              </a:p>
            </p:txBody>
          </p:sp>
          <p:sp>
            <p:nvSpPr>
              <p:cNvPr id="36" name="Freeform 103"/>
              <p:cNvSpPr>
                <a:spLocks/>
              </p:cNvSpPr>
              <p:nvPr/>
            </p:nvSpPr>
            <p:spPr bwMode="auto">
              <a:xfrm>
                <a:off x="2605" y="2650"/>
                <a:ext cx="104" cy="123"/>
              </a:xfrm>
              <a:custGeom>
                <a:avLst/>
                <a:gdLst/>
                <a:ahLst/>
                <a:cxnLst>
                  <a:cxn ang="0">
                    <a:pos x="151" y="0"/>
                  </a:cxn>
                  <a:cxn ang="0">
                    <a:pos x="0" y="192"/>
                  </a:cxn>
                  <a:cxn ang="0">
                    <a:pos x="14" y="245"/>
                  </a:cxn>
                  <a:cxn ang="0">
                    <a:pos x="210" y="46"/>
                  </a:cxn>
                  <a:cxn ang="0">
                    <a:pos x="151" y="0"/>
                  </a:cxn>
                  <a:cxn ang="0">
                    <a:pos x="151" y="0"/>
                  </a:cxn>
                </a:cxnLst>
                <a:rect l="0" t="0" r="r" b="b"/>
                <a:pathLst>
                  <a:path w="210" h="245">
                    <a:moveTo>
                      <a:pt x="151" y="0"/>
                    </a:moveTo>
                    <a:lnTo>
                      <a:pt x="0" y="192"/>
                    </a:lnTo>
                    <a:lnTo>
                      <a:pt x="14" y="245"/>
                    </a:lnTo>
                    <a:lnTo>
                      <a:pt x="210" y="46"/>
                    </a:lnTo>
                    <a:lnTo>
                      <a:pt x="151" y="0"/>
                    </a:lnTo>
                    <a:lnTo>
                      <a:pt x="151" y="0"/>
                    </a:lnTo>
                    <a:close/>
                  </a:path>
                </a:pathLst>
              </a:custGeom>
              <a:solidFill>
                <a:srgbClr val="414B8B"/>
              </a:solidFill>
              <a:ln w="9525">
                <a:noFill/>
                <a:round/>
                <a:headEnd/>
                <a:tailEnd/>
              </a:ln>
            </p:spPr>
            <p:txBody>
              <a:bodyPr/>
              <a:lstStyle/>
              <a:p>
                <a:endParaRPr lang="en-US"/>
              </a:p>
            </p:txBody>
          </p:sp>
          <p:sp>
            <p:nvSpPr>
              <p:cNvPr id="37" name="Freeform 104"/>
              <p:cNvSpPr>
                <a:spLocks/>
              </p:cNvSpPr>
              <p:nvPr/>
            </p:nvSpPr>
            <p:spPr bwMode="auto">
              <a:xfrm>
                <a:off x="2734" y="2485"/>
                <a:ext cx="264" cy="165"/>
              </a:xfrm>
              <a:custGeom>
                <a:avLst/>
                <a:gdLst/>
                <a:ahLst/>
                <a:cxnLst>
                  <a:cxn ang="0">
                    <a:pos x="173" y="2"/>
                  </a:cxn>
                  <a:cxn ang="0">
                    <a:pos x="150" y="7"/>
                  </a:cxn>
                  <a:cxn ang="0">
                    <a:pos x="131" y="15"/>
                  </a:cxn>
                  <a:cxn ang="0">
                    <a:pos x="114" y="21"/>
                  </a:cxn>
                  <a:cxn ang="0">
                    <a:pos x="95" y="28"/>
                  </a:cxn>
                  <a:cxn ang="0">
                    <a:pos x="76" y="38"/>
                  </a:cxn>
                  <a:cxn ang="0">
                    <a:pos x="59" y="45"/>
                  </a:cxn>
                  <a:cxn ang="0">
                    <a:pos x="34" y="61"/>
                  </a:cxn>
                  <a:cxn ang="0">
                    <a:pos x="13" y="78"/>
                  </a:cxn>
                  <a:cxn ang="0">
                    <a:pos x="0" y="91"/>
                  </a:cxn>
                  <a:cxn ang="0">
                    <a:pos x="76" y="218"/>
                  </a:cxn>
                  <a:cxn ang="0">
                    <a:pos x="93" y="220"/>
                  </a:cxn>
                  <a:cxn ang="0">
                    <a:pos x="116" y="222"/>
                  </a:cxn>
                  <a:cxn ang="0">
                    <a:pos x="143" y="226"/>
                  </a:cxn>
                  <a:cxn ang="0">
                    <a:pos x="171" y="232"/>
                  </a:cxn>
                  <a:cxn ang="0">
                    <a:pos x="188" y="233"/>
                  </a:cxn>
                  <a:cxn ang="0">
                    <a:pos x="207" y="237"/>
                  </a:cxn>
                  <a:cxn ang="0">
                    <a:pos x="228" y="241"/>
                  </a:cxn>
                  <a:cxn ang="0">
                    <a:pos x="247" y="247"/>
                  </a:cxn>
                  <a:cxn ang="0">
                    <a:pos x="268" y="252"/>
                  </a:cxn>
                  <a:cxn ang="0">
                    <a:pos x="291" y="256"/>
                  </a:cxn>
                  <a:cxn ang="0">
                    <a:pos x="314" y="264"/>
                  </a:cxn>
                  <a:cxn ang="0">
                    <a:pos x="337" y="270"/>
                  </a:cxn>
                  <a:cxn ang="0">
                    <a:pos x="359" y="277"/>
                  </a:cxn>
                  <a:cxn ang="0">
                    <a:pos x="380" y="283"/>
                  </a:cxn>
                  <a:cxn ang="0">
                    <a:pos x="403" y="289"/>
                  </a:cxn>
                  <a:cxn ang="0">
                    <a:pos x="424" y="296"/>
                  </a:cxn>
                  <a:cxn ang="0">
                    <a:pos x="443" y="302"/>
                  </a:cxn>
                  <a:cxn ang="0">
                    <a:pos x="462" y="308"/>
                  </a:cxn>
                  <a:cxn ang="0">
                    <a:pos x="481" y="315"/>
                  </a:cxn>
                  <a:cxn ang="0">
                    <a:pos x="508" y="323"/>
                  </a:cxn>
                  <a:cxn ang="0">
                    <a:pos x="527" y="328"/>
                  </a:cxn>
                  <a:cxn ang="0">
                    <a:pos x="519" y="325"/>
                  </a:cxn>
                  <a:cxn ang="0">
                    <a:pos x="502" y="317"/>
                  </a:cxn>
                  <a:cxn ang="0">
                    <a:pos x="477" y="304"/>
                  </a:cxn>
                  <a:cxn ang="0">
                    <a:pos x="451" y="290"/>
                  </a:cxn>
                  <a:cxn ang="0">
                    <a:pos x="434" y="283"/>
                  </a:cxn>
                  <a:cxn ang="0">
                    <a:pos x="415" y="273"/>
                  </a:cxn>
                  <a:cxn ang="0">
                    <a:pos x="397" y="266"/>
                  </a:cxn>
                  <a:cxn ang="0">
                    <a:pos x="378" y="256"/>
                  </a:cxn>
                  <a:cxn ang="0">
                    <a:pos x="358" y="249"/>
                  </a:cxn>
                  <a:cxn ang="0">
                    <a:pos x="339" y="239"/>
                  </a:cxn>
                  <a:cxn ang="0">
                    <a:pos x="318" y="230"/>
                  </a:cxn>
                  <a:cxn ang="0">
                    <a:pos x="299" y="222"/>
                  </a:cxn>
                  <a:cxn ang="0">
                    <a:pos x="278" y="214"/>
                  </a:cxn>
                  <a:cxn ang="0">
                    <a:pos x="259" y="207"/>
                  </a:cxn>
                  <a:cxn ang="0">
                    <a:pos x="240" y="201"/>
                  </a:cxn>
                  <a:cxn ang="0">
                    <a:pos x="223" y="195"/>
                  </a:cxn>
                  <a:cxn ang="0">
                    <a:pos x="202" y="188"/>
                  </a:cxn>
                  <a:cxn ang="0">
                    <a:pos x="173" y="180"/>
                  </a:cxn>
                  <a:cxn ang="0">
                    <a:pos x="146" y="173"/>
                  </a:cxn>
                  <a:cxn ang="0">
                    <a:pos x="126" y="167"/>
                  </a:cxn>
                  <a:cxn ang="0">
                    <a:pos x="108" y="165"/>
                  </a:cxn>
                  <a:cxn ang="0">
                    <a:pos x="181" y="0"/>
                  </a:cxn>
                </a:cxnLst>
                <a:rect l="0" t="0" r="r" b="b"/>
                <a:pathLst>
                  <a:path w="529" h="330">
                    <a:moveTo>
                      <a:pt x="181" y="0"/>
                    </a:moveTo>
                    <a:lnTo>
                      <a:pt x="179" y="0"/>
                    </a:lnTo>
                    <a:lnTo>
                      <a:pt x="177" y="0"/>
                    </a:lnTo>
                    <a:lnTo>
                      <a:pt x="173" y="2"/>
                    </a:lnTo>
                    <a:lnTo>
                      <a:pt x="169" y="4"/>
                    </a:lnTo>
                    <a:lnTo>
                      <a:pt x="164" y="4"/>
                    </a:lnTo>
                    <a:lnTo>
                      <a:pt x="158" y="5"/>
                    </a:lnTo>
                    <a:lnTo>
                      <a:pt x="150" y="7"/>
                    </a:lnTo>
                    <a:lnTo>
                      <a:pt x="143" y="11"/>
                    </a:lnTo>
                    <a:lnTo>
                      <a:pt x="139" y="11"/>
                    </a:lnTo>
                    <a:lnTo>
                      <a:pt x="135" y="13"/>
                    </a:lnTo>
                    <a:lnTo>
                      <a:pt x="131" y="15"/>
                    </a:lnTo>
                    <a:lnTo>
                      <a:pt x="126" y="17"/>
                    </a:lnTo>
                    <a:lnTo>
                      <a:pt x="122" y="19"/>
                    </a:lnTo>
                    <a:lnTo>
                      <a:pt x="118" y="21"/>
                    </a:lnTo>
                    <a:lnTo>
                      <a:pt x="114" y="21"/>
                    </a:lnTo>
                    <a:lnTo>
                      <a:pt x="110" y="24"/>
                    </a:lnTo>
                    <a:lnTo>
                      <a:pt x="105" y="24"/>
                    </a:lnTo>
                    <a:lnTo>
                      <a:pt x="101" y="26"/>
                    </a:lnTo>
                    <a:lnTo>
                      <a:pt x="95" y="28"/>
                    </a:lnTo>
                    <a:lnTo>
                      <a:pt x="91" y="30"/>
                    </a:lnTo>
                    <a:lnTo>
                      <a:pt x="86" y="32"/>
                    </a:lnTo>
                    <a:lnTo>
                      <a:pt x="82" y="36"/>
                    </a:lnTo>
                    <a:lnTo>
                      <a:pt x="76" y="38"/>
                    </a:lnTo>
                    <a:lnTo>
                      <a:pt x="72" y="40"/>
                    </a:lnTo>
                    <a:lnTo>
                      <a:pt x="69" y="42"/>
                    </a:lnTo>
                    <a:lnTo>
                      <a:pt x="63" y="43"/>
                    </a:lnTo>
                    <a:lnTo>
                      <a:pt x="59" y="45"/>
                    </a:lnTo>
                    <a:lnTo>
                      <a:pt x="55" y="47"/>
                    </a:lnTo>
                    <a:lnTo>
                      <a:pt x="50" y="53"/>
                    </a:lnTo>
                    <a:lnTo>
                      <a:pt x="42" y="57"/>
                    </a:lnTo>
                    <a:lnTo>
                      <a:pt x="34" y="61"/>
                    </a:lnTo>
                    <a:lnTo>
                      <a:pt x="29" y="66"/>
                    </a:lnTo>
                    <a:lnTo>
                      <a:pt x="23" y="70"/>
                    </a:lnTo>
                    <a:lnTo>
                      <a:pt x="19" y="74"/>
                    </a:lnTo>
                    <a:lnTo>
                      <a:pt x="13" y="78"/>
                    </a:lnTo>
                    <a:lnTo>
                      <a:pt x="10" y="81"/>
                    </a:lnTo>
                    <a:lnTo>
                      <a:pt x="6" y="83"/>
                    </a:lnTo>
                    <a:lnTo>
                      <a:pt x="4" y="87"/>
                    </a:lnTo>
                    <a:lnTo>
                      <a:pt x="0" y="91"/>
                    </a:lnTo>
                    <a:lnTo>
                      <a:pt x="0" y="93"/>
                    </a:lnTo>
                    <a:lnTo>
                      <a:pt x="69" y="218"/>
                    </a:lnTo>
                    <a:lnTo>
                      <a:pt x="72" y="218"/>
                    </a:lnTo>
                    <a:lnTo>
                      <a:pt x="76" y="218"/>
                    </a:lnTo>
                    <a:lnTo>
                      <a:pt x="82" y="220"/>
                    </a:lnTo>
                    <a:lnTo>
                      <a:pt x="86" y="220"/>
                    </a:lnTo>
                    <a:lnTo>
                      <a:pt x="89" y="220"/>
                    </a:lnTo>
                    <a:lnTo>
                      <a:pt x="93" y="220"/>
                    </a:lnTo>
                    <a:lnTo>
                      <a:pt x="99" y="222"/>
                    </a:lnTo>
                    <a:lnTo>
                      <a:pt x="105" y="222"/>
                    </a:lnTo>
                    <a:lnTo>
                      <a:pt x="110" y="222"/>
                    </a:lnTo>
                    <a:lnTo>
                      <a:pt x="116" y="222"/>
                    </a:lnTo>
                    <a:lnTo>
                      <a:pt x="122" y="224"/>
                    </a:lnTo>
                    <a:lnTo>
                      <a:pt x="129" y="224"/>
                    </a:lnTo>
                    <a:lnTo>
                      <a:pt x="135" y="226"/>
                    </a:lnTo>
                    <a:lnTo>
                      <a:pt x="143" y="226"/>
                    </a:lnTo>
                    <a:lnTo>
                      <a:pt x="150" y="228"/>
                    </a:lnTo>
                    <a:lnTo>
                      <a:pt x="158" y="230"/>
                    </a:lnTo>
                    <a:lnTo>
                      <a:pt x="167" y="232"/>
                    </a:lnTo>
                    <a:lnTo>
                      <a:pt x="171" y="232"/>
                    </a:lnTo>
                    <a:lnTo>
                      <a:pt x="175" y="232"/>
                    </a:lnTo>
                    <a:lnTo>
                      <a:pt x="181" y="232"/>
                    </a:lnTo>
                    <a:lnTo>
                      <a:pt x="185" y="233"/>
                    </a:lnTo>
                    <a:lnTo>
                      <a:pt x="188" y="233"/>
                    </a:lnTo>
                    <a:lnTo>
                      <a:pt x="194" y="235"/>
                    </a:lnTo>
                    <a:lnTo>
                      <a:pt x="198" y="235"/>
                    </a:lnTo>
                    <a:lnTo>
                      <a:pt x="202" y="237"/>
                    </a:lnTo>
                    <a:lnTo>
                      <a:pt x="207" y="237"/>
                    </a:lnTo>
                    <a:lnTo>
                      <a:pt x="213" y="239"/>
                    </a:lnTo>
                    <a:lnTo>
                      <a:pt x="217" y="239"/>
                    </a:lnTo>
                    <a:lnTo>
                      <a:pt x="223" y="241"/>
                    </a:lnTo>
                    <a:lnTo>
                      <a:pt x="228" y="241"/>
                    </a:lnTo>
                    <a:lnTo>
                      <a:pt x="232" y="243"/>
                    </a:lnTo>
                    <a:lnTo>
                      <a:pt x="238" y="243"/>
                    </a:lnTo>
                    <a:lnTo>
                      <a:pt x="242" y="245"/>
                    </a:lnTo>
                    <a:lnTo>
                      <a:pt x="247" y="247"/>
                    </a:lnTo>
                    <a:lnTo>
                      <a:pt x="253" y="249"/>
                    </a:lnTo>
                    <a:lnTo>
                      <a:pt x="259" y="249"/>
                    </a:lnTo>
                    <a:lnTo>
                      <a:pt x="264" y="252"/>
                    </a:lnTo>
                    <a:lnTo>
                      <a:pt x="268" y="252"/>
                    </a:lnTo>
                    <a:lnTo>
                      <a:pt x="274" y="254"/>
                    </a:lnTo>
                    <a:lnTo>
                      <a:pt x="280" y="254"/>
                    </a:lnTo>
                    <a:lnTo>
                      <a:pt x="285" y="256"/>
                    </a:lnTo>
                    <a:lnTo>
                      <a:pt x="291" y="256"/>
                    </a:lnTo>
                    <a:lnTo>
                      <a:pt x="297" y="260"/>
                    </a:lnTo>
                    <a:lnTo>
                      <a:pt x="302" y="260"/>
                    </a:lnTo>
                    <a:lnTo>
                      <a:pt x="308" y="262"/>
                    </a:lnTo>
                    <a:lnTo>
                      <a:pt x="314" y="264"/>
                    </a:lnTo>
                    <a:lnTo>
                      <a:pt x="320" y="266"/>
                    </a:lnTo>
                    <a:lnTo>
                      <a:pt x="325" y="266"/>
                    </a:lnTo>
                    <a:lnTo>
                      <a:pt x="331" y="270"/>
                    </a:lnTo>
                    <a:lnTo>
                      <a:pt x="337" y="270"/>
                    </a:lnTo>
                    <a:lnTo>
                      <a:pt x="342" y="271"/>
                    </a:lnTo>
                    <a:lnTo>
                      <a:pt x="348" y="273"/>
                    </a:lnTo>
                    <a:lnTo>
                      <a:pt x="354" y="275"/>
                    </a:lnTo>
                    <a:lnTo>
                      <a:pt x="359" y="277"/>
                    </a:lnTo>
                    <a:lnTo>
                      <a:pt x="365" y="277"/>
                    </a:lnTo>
                    <a:lnTo>
                      <a:pt x="369" y="279"/>
                    </a:lnTo>
                    <a:lnTo>
                      <a:pt x="375" y="281"/>
                    </a:lnTo>
                    <a:lnTo>
                      <a:pt x="380" y="283"/>
                    </a:lnTo>
                    <a:lnTo>
                      <a:pt x="386" y="285"/>
                    </a:lnTo>
                    <a:lnTo>
                      <a:pt x="392" y="285"/>
                    </a:lnTo>
                    <a:lnTo>
                      <a:pt x="397" y="289"/>
                    </a:lnTo>
                    <a:lnTo>
                      <a:pt x="403" y="289"/>
                    </a:lnTo>
                    <a:lnTo>
                      <a:pt x="407" y="290"/>
                    </a:lnTo>
                    <a:lnTo>
                      <a:pt x="413" y="292"/>
                    </a:lnTo>
                    <a:lnTo>
                      <a:pt x="418" y="294"/>
                    </a:lnTo>
                    <a:lnTo>
                      <a:pt x="424" y="296"/>
                    </a:lnTo>
                    <a:lnTo>
                      <a:pt x="428" y="298"/>
                    </a:lnTo>
                    <a:lnTo>
                      <a:pt x="434" y="298"/>
                    </a:lnTo>
                    <a:lnTo>
                      <a:pt x="439" y="302"/>
                    </a:lnTo>
                    <a:lnTo>
                      <a:pt x="443" y="302"/>
                    </a:lnTo>
                    <a:lnTo>
                      <a:pt x="449" y="304"/>
                    </a:lnTo>
                    <a:lnTo>
                      <a:pt x="453" y="306"/>
                    </a:lnTo>
                    <a:lnTo>
                      <a:pt x="458" y="306"/>
                    </a:lnTo>
                    <a:lnTo>
                      <a:pt x="462" y="308"/>
                    </a:lnTo>
                    <a:lnTo>
                      <a:pt x="466" y="309"/>
                    </a:lnTo>
                    <a:lnTo>
                      <a:pt x="470" y="309"/>
                    </a:lnTo>
                    <a:lnTo>
                      <a:pt x="475" y="311"/>
                    </a:lnTo>
                    <a:lnTo>
                      <a:pt x="481" y="315"/>
                    </a:lnTo>
                    <a:lnTo>
                      <a:pt x="489" y="317"/>
                    </a:lnTo>
                    <a:lnTo>
                      <a:pt x="496" y="319"/>
                    </a:lnTo>
                    <a:lnTo>
                      <a:pt x="504" y="321"/>
                    </a:lnTo>
                    <a:lnTo>
                      <a:pt x="508" y="323"/>
                    </a:lnTo>
                    <a:lnTo>
                      <a:pt x="513" y="325"/>
                    </a:lnTo>
                    <a:lnTo>
                      <a:pt x="517" y="327"/>
                    </a:lnTo>
                    <a:lnTo>
                      <a:pt x="521" y="327"/>
                    </a:lnTo>
                    <a:lnTo>
                      <a:pt x="527" y="328"/>
                    </a:lnTo>
                    <a:lnTo>
                      <a:pt x="529" y="330"/>
                    </a:lnTo>
                    <a:lnTo>
                      <a:pt x="527" y="328"/>
                    </a:lnTo>
                    <a:lnTo>
                      <a:pt x="523" y="327"/>
                    </a:lnTo>
                    <a:lnTo>
                      <a:pt x="519" y="325"/>
                    </a:lnTo>
                    <a:lnTo>
                      <a:pt x="515" y="323"/>
                    </a:lnTo>
                    <a:lnTo>
                      <a:pt x="512" y="321"/>
                    </a:lnTo>
                    <a:lnTo>
                      <a:pt x="508" y="319"/>
                    </a:lnTo>
                    <a:lnTo>
                      <a:pt x="502" y="317"/>
                    </a:lnTo>
                    <a:lnTo>
                      <a:pt x="496" y="313"/>
                    </a:lnTo>
                    <a:lnTo>
                      <a:pt x="491" y="309"/>
                    </a:lnTo>
                    <a:lnTo>
                      <a:pt x="485" y="308"/>
                    </a:lnTo>
                    <a:lnTo>
                      <a:pt x="477" y="304"/>
                    </a:lnTo>
                    <a:lnTo>
                      <a:pt x="470" y="300"/>
                    </a:lnTo>
                    <a:lnTo>
                      <a:pt x="462" y="296"/>
                    </a:lnTo>
                    <a:lnTo>
                      <a:pt x="456" y="292"/>
                    </a:lnTo>
                    <a:lnTo>
                      <a:pt x="451" y="290"/>
                    </a:lnTo>
                    <a:lnTo>
                      <a:pt x="447" y="289"/>
                    </a:lnTo>
                    <a:lnTo>
                      <a:pt x="441" y="285"/>
                    </a:lnTo>
                    <a:lnTo>
                      <a:pt x="437" y="285"/>
                    </a:lnTo>
                    <a:lnTo>
                      <a:pt x="434" y="283"/>
                    </a:lnTo>
                    <a:lnTo>
                      <a:pt x="428" y="281"/>
                    </a:lnTo>
                    <a:lnTo>
                      <a:pt x="424" y="277"/>
                    </a:lnTo>
                    <a:lnTo>
                      <a:pt x="420" y="277"/>
                    </a:lnTo>
                    <a:lnTo>
                      <a:pt x="415" y="273"/>
                    </a:lnTo>
                    <a:lnTo>
                      <a:pt x="411" y="271"/>
                    </a:lnTo>
                    <a:lnTo>
                      <a:pt x="407" y="270"/>
                    </a:lnTo>
                    <a:lnTo>
                      <a:pt x="401" y="268"/>
                    </a:lnTo>
                    <a:lnTo>
                      <a:pt x="397" y="266"/>
                    </a:lnTo>
                    <a:lnTo>
                      <a:pt x="392" y="264"/>
                    </a:lnTo>
                    <a:lnTo>
                      <a:pt x="388" y="260"/>
                    </a:lnTo>
                    <a:lnTo>
                      <a:pt x="382" y="260"/>
                    </a:lnTo>
                    <a:lnTo>
                      <a:pt x="378" y="256"/>
                    </a:lnTo>
                    <a:lnTo>
                      <a:pt x="373" y="254"/>
                    </a:lnTo>
                    <a:lnTo>
                      <a:pt x="367" y="252"/>
                    </a:lnTo>
                    <a:lnTo>
                      <a:pt x="363" y="251"/>
                    </a:lnTo>
                    <a:lnTo>
                      <a:pt x="358" y="249"/>
                    </a:lnTo>
                    <a:lnTo>
                      <a:pt x="354" y="245"/>
                    </a:lnTo>
                    <a:lnTo>
                      <a:pt x="348" y="243"/>
                    </a:lnTo>
                    <a:lnTo>
                      <a:pt x="344" y="241"/>
                    </a:lnTo>
                    <a:lnTo>
                      <a:pt x="339" y="239"/>
                    </a:lnTo>
                    <a:lnTo>
                      <a:pt x="333" y="235"/>
                    </a:lnTo>
                    <a:lnTo>
                      <a:pt x="327" y="233"/>
                    </a:lnTo>
                    <a:lnTo>
                      <a:pt x="323" y="232"/>
                    </a:lnTo>
                    <a:lnTo>
                      <a:pt x="318" y="230"/>
                    </a:lnTo>
                    <a:lnTo>
                      <a:pt x="314" y="228"/>
                    </a:lnTo>
                    <a:lnTo>
                      <a:pt x="308" y="226"/>
                    </a:lnTo>
                    <a:lnTo>
                      <a:pt x="304" y="226"/>
                    </a:lnTo>
                    <a:lnTo>
                      <a:pt x="299" y="222"/>
                    </a:lnTo>
                    <a:lnTo>
                      <a:pt x="293" y="220"/>
                    </a:lnTo>
                    <a:lnTo>
                      <a:pt x="287" y="218"/>
                    </a:lnTo>
                    <a:lnTo>
                      <a:pt x="283" y="216"/>
                    </a:lnTo>
                    <a:lnTo>
                      <a:pt x="278" y="214"/>
                    </a:lnTo>
                    <a:lnTo>
                      <a:pt x="274" y="213"/>
                    </a:lnTo>
                    <a:lnTo>
                      <a:pt x="268" y="211"/>
                    </a:lnTo>
                    <a:lnTo>
                      <a:pt x="264" y="209"/>
                    </a:lnTo>
                    <a:lnTo>
                      <a:pt x="259" y="207"/>
                    </a:lnTo>
                    <a:lnTo>
                      <a:pt x="255" y="205"/>
                    </a:lnTo>
                    <a:lnTo>
                      <a:pt x="249" y="205"/>
                    </a:lnTo>
                    <a:lnTo>
                      <a:pt x="245" y="203"/>
                    </a:lnTo>
                    <a:lnTo>
                      <a:pt x="240" y="201"/>
                    </a:lnTo>
                    <a:lnTo>
                      <a:pt x="236" y="199"/>
                    </a:lnTo>
                    <a:lnTo>
                      <a:pt x="232" y="197"/>
                    </a:lnTo>
                    <a:lnTo>
                      <a:pt x="228" y="197"/>
                    </a:lnTo>
                    <a:lnTo>
                      <a:pt x="223" y="195"/>
                    </a:lnTo>
                    <a:lnTo>
                      <a:pt x="219" y="194"/>
                    </a:lnTo>
                    <a:lnTo>
                      <a:pt x="215" y="192"/>
                    </a:lnTo>
                    <a:lnTo>
                      <a:pt x="211" y="192"/>
                    </a:lnTo>
                    <a:lnTo>
                      <a:pt x="202" y="188"/>
                    </a:lnTo>
                    <a:lnTo>
                      <a:pt x="194" y="186"/>
                    </a:lnTo>
                    <a:lnTo>
                      <a:pt x="186" y="184"/>
                    </a:lnTo>
                    <a:lnTo>
                      <a:pt x="179" y="182"/>
                    </a:lnTo>
                    <a:lnTo>
                      <a:pt x="173" y="180"/>
                    </a:lnTo>
                    <a:lnTo>
                      <a:pt x="166" y="178"/>
                    </a:lnTo>
                    <a:lnTo>
                      <a:pt x="160" y="176"/>
                    </a:lnTo>
                    <a:lnTo>
                      <a:pt x="152" y="175"/>
                    </a:lnTo>
                    <a:lnTo>
                      <a:pt x="146" y="173"/>
                    </a:lnTo>
                    <a:lnTo>
                      <a:pt x="141" y="171"/>
                    </a:lnTo>
                    <a:lnTo>
                      <a:pt x="135" y="171"/>
                    </a:lnTo>
                    <a:lnTo>
                      <a:pt x="131" y="169"/>
                    </a:lnTo>
                    <a:lnTo>
                      <a:pt x="126" y="167"/>
                    </a:lnTo>
                    <a:lnTo>
                      <a:pt x="122" y="167"/>
                    </a:lnTo>
                    <a:lnTo>
                      <a:pt x="116" y="165"/>
                    </a:lnTo>
                    <a:lnTo>
                      <a:pt x="112" y="165"/>
                    </a:lnTo>
                    <a:lnTo>
                      <a:pt x="108" y="165"/>
                    </a:lnTo>
                    <a:lnTo>
                      <a:pt x="108" y="165"/>
                    </a:lnTo>
                    <a:lnTo>
                      <a:pt x="78" y="106"/>
                    </a:lnTo>
                    <a:lnTo>
                      <a:pt x="181" y="0"/>
                    </a:lnTo>
                    <a:lnTo>
                      <a:pt x="181" y="0"/>
                    </a:lnTo>
                    <a:close/>
                  </a:path>
                </a:pathLst>
              </a:custGeom>
              <a:solidFill>
                <a:srgbClr val="414B8B"/>
              </a:solidFill>
              <a:ln w="9525">
                <a:noFill/>
                <a:round/>
                <a:headEnd/>
                <a:tailEnd/>
              </a:ln>
            </p:spPr>
            <p:txBody>
              <a:bodyPr/>
              <a:lstStyle/>
              <a:p>
                <a:endParaRPr lang="en-US"/>
              </a:p>
            </p:txBody>
          </p:sp>
          <p:sp>
            <p:nvSpPr>
              <p:cNvPr id="38" name="Freeform 105"/>
              <p:cNvSpPr>
                <a:spLocks/>
              </p:cNvSpPr>
              <p:nvPr/>
            </p:nvSpPr>
            <p:spPr bwMode="auto">
              <a:xfrm>
                <a:off x="2788" y="2505"/>
                <a:ext cx="273" cy="76"/>
              </a:xfrm>
              <a:custGeom>
                <a:avLst/>
                <a:gdLst/>
                <a:ahLst/>
                <a:cxnLst>
                  <a:cxn ang="0">
                    <a:pos x="6" y="106"/>
                  </a:cxn>
                  <a:cxn ang="0">
                    <a:pos x="21" y="97"/>
                  </a:cxn>
                  <a:cxn ang="0">
                    <a:pos x="42" y="81"/>
                  </a:cxn>
                  <a:cxn ang="0">
                    <a:pos x="56" y="76"/>
                  </a:cxn>
                  <a:cxn ang="0">
                    <a:pos x="69" y="68"/>
                  </a:cxn>
                  <a:cxn ang="0">
                    <a:pos x="86" y="60"/>
                  </a:cxn>
                  <a:cxn ang="0">
                    <a:pos x="103" y="53"/>
                  </a:cxn>
                  <a:cxn ang="0">
                    <a:pos x="120" y="45"/>
                  </a:cxn>
                  <a:cxn ang="0">
                    <a:pos x="137" y="38"/>
                  </a:cxn>
                  <a:cxn ang="0">
                    <a:pos x="154" y="32"/>
                  </a:cxn>
                  <a:cxn ang="0">
                    <a:pos x="173" y="26"/>
                  </a:cxn>
                  <a:cxn ang="0">
                    <a:pos x="191" y="21"/>
                  </a:cxn>
                  <a:cxn ang="0">
                    <a:pos x="206" y="17"/>
                  </a:cxn>
                  <a:cxn ang="0">
                    <a:pos x="219" y="13"/>
                  </a:cxn>
                  <a:cxn ang="0">
                    <a:pos x="232" y="9"/>
                  </a:cxn>
                  <a:cxn ang="0">
                    <a:pos x="244" y="7"/>
                  </a:cxn>
                  <a:cxn ang="0">
                    <a:pos x="250" y="9"/>
                  </a:cxn>
                  <a:cxn ang="0">
                    <a:pos x="259" y="17"/>
                  </a:cxn>
                  <a:cxn ang="0">
                    <a:pos x="274" y="28"/>
                  </a:cxn>
                  <a:cxn ang="0">
                    <a:pos x="293" y="40"/>
                  </a:cxn>
                  <a:cxn ang="0">
                    <a:pos x="314" y="53"/>
                  </a:cxn>
                  <a:cxn ang="0">
                    <a:pos x="337" y="66"/>
                  </a:cxn>
                  <a:cxn ang="0">
                    <a:pos x="362" y="78"/>
                  </a:cxn>
                  <a:cxn ang="0">
                    <a:pos x="383" y="87"/>
                  </a:cxn>
                  <a:cxn ang="0">
                    <a:pos x="407" y="95"/>
                  </a:cxn>
                  <a:cxn ang="0">
                    <a:pos x="428" y="98"/>
                  </a:cxn>
                  <a:cxn ang="0">
                    <a:pos x="447" y="98"/>
                  </a:cxn>
                  <a:cxn ang="0">
                    <a:pos x="463" y="91"/>
                  </a:cxn>
                  <a:cxn ang="0">
                    <a:pos x="476" y="83"/>
                  </a:cxn>
                  <a:cxn ang="0">
                    <a:pos x="485" y="70"/>
                  </a:cxn>
                  <a:cxn ang="0">
                    <a:pos x="495" y="57"/>
                  </a:cxn>
                  <a:cxn ang="0">
                    <a:pos x="501" y="43"/>
                  </a:cxn>
                  <a:cxn ang="0">
                    <a:pos x="506" y="30"/>
                  </a:cxn>
                  <a:cxn ang="0">
                    <a:pos x="512" y="7"/>
                  </a:cxn>
                  <a:cxn ang="0">
                    <a:pos x="514" y="0"/>
                  </a:cxn>
                  <a:cxn ang="0">
                    <a:pos x="544" y="43"/>
                  </a:cxn>
                  <a:cxn ang="0">
                    <a:pos x="544" y="60"/>
                  </a:cxn>
                  <a:cxn ang="0">
                    <a:pos x="544" y="79"/>
                  </a:cxn>
                  <a:cxn ang="0">
                    <a:pos x="542" y="95"/>
                  </a:cxn>
                  <a:cxn ang="0">
                    <a:pos x="537" y="108"/>
                  </a:cxn>
                  <a:cxn ang="0">
                    <a:pos x="527" y="121"/>
                  </a:cxn>
                  <a:cxn ang="0">
                    <a:pos x="516" y="131"/>
                  </a:cxn>
                  <a:cxn ang="0">
                    <a:pos x="501" y="140"/>
                  </a:cxn>
                  <a:cxn ang="0">
                    <a:pos x="480" y="144"/>
                  </a:cxn>
                  <a:cxn ang="0">
                    <a:pos x="466" y="144"/>
                  </a:cxn>
                  <a:cxn ang="0">
                    <a:pos x="453" y="144"/>
                  </a:cxn>
                  <a:cxn ang="0">
                    <a:pos x="438" y="142"/>
                  </a:cxn>
                  <a:cxn ang="0">
                    <a:pos x="421" y="140"/>
                  </a:cxn>
                  <a:cxn ang="0">
                    <a:pos x="404" y="136"/>
                  </a:cxn>
                  <a:cxn ang="0">
                    <a:pos x="386" y="133"/>
                  </a:cxn>
                  <a:cxn ang="0">
                    <a:pos x="371" y="129"/>
                  </a:cxn>
                  <a:cxn ang="0">
                    <a:pos x="354" y="125"/>
                  </a:cxn>
                  <a:cxn ang="0">
                    <a:pos x="335" y="119"/>
                  </a:cxn>
                  <a:cxn ang="0">
                    <a:pos x="318" y="116"/>
                  </a:cxn>
                  <a:cxn ang="0">
                    <a:pos x="301" y="110"/>
                  </a:cxn>
                  <a:cxn ang="0">
                    <a:pos x="286" y="104"/>
                  </a:cxn>
                  <a:cxn ang="0">
                    <a:pos x="270" y="98"/>
                  </a:cxn>
                  <a:cxn ang="0">
                    <a:pos x="255" y="95"/>
                  </a:cxn>
                  <a:cxn ang="0">
                    <a:pos x="242" y="89"/>
                  </a:cxn>
                  <a:cxn ang="0">
                    <a:pos x="232" y="85"/>
                  </a:cxn>
                  <a:cxn ang="0">
                    <a:pos x="212" y="78"/>
                  </a:cxn>
                  <a:cxn ang="0">
                    <a:pos x="200" y="72"/>
                  </a:cxn>
                  <a:cxn ang="0">
                    <a:pos x="0" y="114"/>
                  </a:cxn>
                </a:cxnLst>
                <a:rect l="0" t="0" r="r" b="b"/>
                <a:pathLst>
                  <a:path w="546" h="152">
                    <a:moveTo>
                      <a:pt x="0" y="114"/>
                    </a:moveTo>
                    <a:lnTo>
                      <a:pt x="2" y="110"/>
                    </a:lnTo>
                    <a:lnTo>
                      <a:pt x="6" y="106"/>
                    </a:lnTo>
                    <a:lnTo>
                      <a:pt x="10" y="102"/>
                    </a:lnTo>
                    <a:lnTo>
                      <a:pt x="14" y="100"/>
                    </a:lnTo>
                    <a:lnTo>
                      <a:pt x="21" y="97"/>
                    </a:lnTo>
                    <a:lnTo>
                      <a:pt x="27" y="93"/>
                    </a:lnTo>
                    <a:lnTo>
                      <a:pt x="35" y="87"/>
                    </a:lnTo>
                    <a:lnTo>
                      <a:pt x="42" y="81"/>
                    </a:lnTo>
                    <a:lnTo>
                      <a:pt x="46" y="79"/>
                    </a:lnTo>
                    <a:lnTo>
                      <a:pt x="50" y="78"/>
                    </a:lnTo>
                    <a:lnTo>
                      <a:pt x="56" y="76"/>
                    </a:lnTo>
                    <a:lnTo>
                      <a:pt x="61" y="72"/>
                    </a:lnTo>
                    <a:lnTo>
                      <a:pt x="65" y="70"/>
                    </a:lnTo>
                    <a:lnTo>
                      <a:pt x="69" y="68"/>
                    </a:lnTo>
                    <a:lnTo>
                      <a:pt x="75" y="64"/>
                    </a:lnTo>
                    <a:lnTo>
                      <a:pt x="80" y="62"/>
                    </a:lnTo>
                    <a:lnTo>
                      <a:pt x="86" y="60"/>
                    </a:lnTo>
                    <a:lnTo>
                      <a:pt x="92" y="57"/>
                    </a:lnTo>
                    <a:lnTo>
                      <a:pt x="97" y="55"/>
                    </a:lnTo>
                    <a:lnTo>
                      <a:pt x="103" y="53"/>
                    </a:lnTo>
                    <a:lnTo>
                      <a:pt x="107" y="49"/>
                    </a:lnTo>
                    <a:lnTo>
                      <a:pt x="115" y="47"/>
                    </a:lnTo>
                    <a:lnTo>
                      <a:pt x="120" y="45"/>
                    </a:lnTo>
                    <a:lnTo>
                      <a:pt x="126" y="43"/>
                    </a:lnTo>
                    <a:lnTo>
                      <a:pt x="130" y="40"/>
                    </a:lnTo>
                    <a:lnTo>
                      <a:pt x="137" y="38"/>
                    </a:lnTo>
                    <a:lnTo>
                      <a:pt x="143" y="36"/>
                    </a:lnTo>
                    <a:lnTo>
                      <a:pt x="149" y="34"/>
                    </a:lnTo>
                    <a:lnTo>
                      <a:pt x="154" y="32"/>
                    </a:lnTo>
                    <a:lnTo>
                      <a:pt x="160" y="30"/>
                    </a:lnTo>
                    <a:lnTo>
                      <a:pt x="168" y="26"/>
                    </a:lnTo>
                    <a:lnTo>
                      <a:pt x="173" y="26"/>
                    </a:lnTo>
                    <a:lnTo>
                      <a:pt x="179" y="22"/>
                    </a:lnTo>
                    <a:lnTo>
                      <a:pt x="185" y="22"/>
                    </a:lnTo>
                    <a:lnTo>
                      <a:pt x="191" y="21"/>
                    </a:lnTo>
                    <a:lnTo>
                      <a:pt x="196" y="19"/>
                    </a:lnTo>
                    <a:lnTo>
                      <a:pt x="202" y="17"/>
                    </a:lnTo>
                    <a:lnTo>
                      <a:pt x="206" y="17"/>
                    </a:lnTo>
                    <a:lnTo>
                      <a:pt x="212" y="15"/>
                    </a:lnTo>
                    <a:lnTo>
                      <a:pt x="215" y="13"/>
                    </a:lnTo>
                    <a:lnTo>
                      <a:pt x="219" y="13"/>
                    </a:lnTo>
                    <a:lnTo>
                      <a:pt x="225" y="11"/>
                    </a:lnTo>
                    <a:lnTo>
                      <a:pt x="229" y="9"/>
                    </a:lnTo>
                    <a:lnTo>
                      <a:pt x="232" y="9"/>
                    </a:lnTo>
                    <a:lnTo>
                      <a:pt x="236" y="7"/>
                    </a:lnTo>
                    <a:lnTo>
                      <a:pt x="242" y="7"/>
                    </a:lnTo>
                    <a:lnTo>
                      <a:pt x="244" y="7"/>
                    </a:lnTo>
                    <a:lnTo>
                      <a:pt x="246" y="7"/>
                    </a:lnTo>
                    <a:lnTo>
                      <a:pt x="246" y="7"/>
                    </a:lnTo>
                    <a:lnTo>
                      <a:pt x="250" y="9"/>
                    </a:lnTo>
                    <a:lnTo>
                      <a:pt x="251" y="13"/>
                    </a:lnTo>
                    <a:lnTo>
                      <a:pt x="255" y="15"/>
                    </a:lnTo>
                    <a:lnTo>
                      <a:pt x="259" y="17"/>
                    </a:lnTo>
                    <a:lnTo>
                      <a:pt x="265" y="21"/>
                    </a:lnTo>
                    <a:lnTo>
                      <a:pt x="269" y="24"/>
                    </a:lnTo>
                    <a:lnTo>
                      <a:pt x="274" y="28"/>
                    </a:lnTo>
                    <a:lnTo>
                      <a:pt x="280" y="30"/>
                    </a:lnTo>
                    <a:lnTo>
                      <a:pt x="286" y="36"/>
                    </a:lnTo>
                    <a:lnTo>
                      <a:pt x="293" y="40"/>
                    </a:lnTo>
                    <a:lnTo>
                      <a:pt x="299" y="43"/>
                    </a:lnTo>
                    <a:lnTo>
                      <a:pt x="307" y="49"/>
                    </a:lnTo>
                    <a:lnTo>
                      <a:pt x="314" y="53"/>
                    </a:lnTo>
                    <a:lnTo>
                      <a:pt x="322" y="57"/>
                    </a:lnTo>
                    <a:lnTo>
                      <a:pt x="329" y="62"/>
                    </a:lnTo>
                    <a:lnTo>
                      <a:pt x="337" y="66"/>
                    </a:lnTo>
                    <a:lnTo>
                      <a:pt x="345" y="70"/>
                    </a:lnTo>
                    <a:lnTo>
                      <a:pt x="352" y="74"/>
                    </a:lnTo>
                    <a:lnTo>
                      <a:pt x="362" y="78"/>
                    </a:lnTo>
                    <a:lnTo>
                      <a:pt x="369" y="81"/>
                    </a:lnTo>
                    <a:lnTo>
                      <a:pt x="377" y="85"/>
                    </a:lnTo>
                    <a:lnTo>
                      <a:pt x="383" y="87"/>
                    </a:lnTo>
                    <a:lnTo>
                      <a:pt x="392" y="91"/>
                    </a:lnTo>
                    <a:lnTo>
                      <a:pt x="400" y="93"/>
                    </a:lnTo>
                    <a:lnTo>
                      <a:pt x="407" y="95"/>
                    </a:lnTo>
                    <a:lnTo>
                      <a:pt x="415" y="97"/>
                    </a:lnTo>
                    <a:lnTo>
                      <a:pt x="421" y="98"/>
                    </a:lnTo>
                    <a:lnTo>
                      <a:pt x="428" y="98"/>
                    </a:lnTo>
                    <a:lnTo>
                      <a:pt x="436" y="100"/>
                    </a:lnTo>
                    <a:lnTo>
                      <a:pt x="442" y="98"/>
                    </a:lnTo>
                    <a:lnTo>
                      <a:pt x="447" y="98"/>
                    </a:lnTo>
                    <a:lnTo>
                      <a:pt x="453" y="97"/>
                    </a:lnTo>
                    <a:lnTo>
                      <a:pt x="459" y="95"/>
                    </a:lnTo>
                    <a:lnTo>
                      <a:pt x="463" y="91"/>
                    </a:lnTo>
                    <a:lnTo>
                      <a:pt x="468" y="89"/>
                    </a:lnTo>
                    <a:lnTo>
                      <a:pt x="472" y="85"/>
                    </a:lnTo>
                    <a:lnTo>
                      <a:pt x="476" y="83"/>
                    </a:lnTo>
                    <a:lnTo>
                      <a:pt x="480" y="78"/>
                    </a:lnTo>
                    <a:lnTo>
                      <a:pt x="483" y="74"/>
                    </a:lnTo>
                    <a:lnTo>
                      <a:pt x="485" y="70"/>
                    </a:lnTo>
                    <a:lnTo>
                      <a:pt x="489" y="66"/>
                    </a:lnTo>
                    <a:lnTo>
                      <a:pt x="493" y="60"/>
                    </a:lnTo>
                    <a:lnTo>
                      <a:pt x="495" y="57"/>
                    </a:lnTo>
                    <a:lnTo>
                      <a:pt x="497" y="51"/>
                    </a:lnTo>
                    <a:lnTo>
                      <a:pt x="501" y="47"/>
                    </a:lnTo>
                    <a:lnTo>
                      <a:pt x="501" y="43"/>
                    </a:lnTo>
                    <a:lnTo>
                      <a:pt x="502" y="40"/>
                    </a:lnTo>
                    <a:lnTo>
                      <a:pt x="504" y="34"/>
                    </a:lnTo>
                    <a:lnTo>
                      <a:pt x="506" y="30"/>
                    </a:lnTo>
                    <a:lnTo>
                      <a:pt x="508" y="21"/>
                    </a:lnTo>
                    <a:lnTo>
                      <a:pt x="510" y="13"/>
                    </a:lnTo>
                    <a:lnTo>
                      <a:pt x="512" y="7"/>
                    </a:lnTo>
                    <a:lnTo>
                      <a:pt x="512" y="3"/>
                    </a:lnTo>
                    <a:lnTo>
                      <a:pt x="512" y="2"/>
                    </a:lnTo>
                    <a:lnTo>
                      <a:pt x="514" y="0"/>
                    </a:lnTo>
                    <a:lnTo>
                      <a:pt x="544" y="40"/>
                    </a:lnTo>
                    <a:lnTo>
                      <a:pt x="544" y="40"/>
                    </a:lnTo>
                    <a:lnTo>
                      <a:pt x="544" y="43"/>
                    </a:lnTo>
                    <a:lnTo>
                      <a:pt x="544" y="47"/>
                    </a:lnTo>
                    <a:lnTo>
                      <a:pt x="546" y="55"/>
                    </a:lnTo>
                    <a:lnTo>
                      <a:pt x="544" y="60"/>
                    </a:lnTo>
                    <a:lnTo>
                      <a:pt x="544" y="70"/>
                    </a:lnTo>
                    <a:lnTo>
                      <a:pt x="544" y="74"/>
                    </a:lnTo>
                    <a:lnTo>
                      <a:pt x="544" y="79"/>
                    </a:lnTo>
                    <a:lnTo>
                      <a:pt x="542" y="83"/>
                    </a:lnTo>
                    <a:lnTo>
                      <a:pt x="542" y="89"/>
                    </a:lnTo>
                    <a:lnTo>
                      <a:pt x="542" y="95"/>
                    </a:lnTo>
                    <a:lnTo>
                      <a:pt x="540" y="98"/>
                    </a:lnTo>
                    <a:lnTo>
                      <a:pt x="539" y="102"/>
                    </a:lnTo>
                    <a:lnTo>
                      <a:pt x="537" y="108"/>
                    </a:lnTo>
                    <a:lnTo>
                      <a:pt x="533" y="112"/>
                    </a:lnTo>
                    <a:lnTo>
                      <a:pt x="531" y="116"/>
                    </a:lnTo>
                    <a:lnTo>
                      <a:pt x="527" y="121"/>
                    </a:lnTo>
                    <a:lnTo>
                      <a:pt x="525" y="125"/>
                    </a:lnTo>
                    <a:lnTo>
                      <a:pt x="521" y="127"/>
                    </a:lnTo>
                    <a:lnTo>
                      <a:pt x="516" y="131"/>
                    </a:lnTo>
                    <a:lnTo>
                      <a:pt x="510" y="135"/>
                    </a:lnTo>
                    <a:lnTo>
                      <a:pt x="506" y="136"/>
                    </a:lnTo>
                    <a:lnTo>
                      <a:pt x="501" y="140"/>
                    </a:lnTo>
                    <a:lnTo>
                      <a:pt x="495" y="142"/>
                    </a:lnTo>
                    <a:lnTo>
                      <a:pt x="487" y="144"/>
                    </a:lnTo>
                    <a:lnTo>
                      <a:pt x="480" y="144"/>
                    </a:lnTo>
                    <a:lnTo>
                      <a:pt x="476" y="144"/>
                    </a:lnTo>
                    <a:lnTo>
                      <a:pt x="472" y="144"/>
                    </a:lnTo>
                    <a:lnTo>
                      <a:pt x="466" y="144"/>
                    </a:lnTo>
                    <a:lnTo>
                      <a:pt x="463" y="144"/>
                    </a:lnTo>
                    <a:lnTo>
                      <a:pt x="457" y="144"/>
                    </a:lnTo>
                    <a:lnTo>
                      <a:pt x="453" y="144"/>
                    </a:lnTo>
                    <a:lnTo>
                      <a:pt x="447" y="144"/>
                    </a:lnTo>
                    <a:lnTo>
                      <a:pt x="444" y="144"/>
                    </a:lnTo>
                    <a:lnTo>
                      <a:pt x="438" y="142"/>
                    </a:lnTo>
                    <a:lnTo>
                      <a:pt x="432" y="142"/>
                    </a:lnTo>
                    <a:lnTo>
                      <a:pt x="426" y="140"/>
                    </a:lnTo>
                    <a:lnTo>
                      <a:pt x="421" y="140"/>
                    </a:lnTo>
                    <a:lnTo>
                      <a:pt x="415" y="138"/>
                    </a:lnTo>
                    <a:lnTo>
                      <a:pt x="409" y="138"/>
                    </a:lnTo>
                    <a:lnTo>
                      <a:pt x="404" y="136"/>
                    </a:lnTo>
                    <a:lnTo>
                      <a:pt x="400" y="136"/>
                    </a:lnTo>
                    <a:lnTo>
                      <a:pt x="392" y="135"/>
                    </a:lnTo>
                    <a:lnTo>
                      <a:pt x="386" y="133"/>
                    </a:lnTo>
                    <a:lnTo>
                      <a:pt x="381" y="131"/>
                    </a:lnTo>
                    <a:lnTo>
                      <a:pt x="375" y="131"/>
                    </a:lnTo>
                    <a:lnTo>
                      <a:pt x="371" y="129"/>
                    </a:lnTo>
                    <a:lnTo>
                      <a:pt x="366" y="127"/>
                    </a:lnTo>
                    <a:lnTo>
                      <a:pt x="358" y="125"/>
                    </a:lnTo>
                    <a:lnTo>
                      <a:pt x="354" y="125"/>
                    </a:lnTo>
                    <a:lnTo>
                      <a:pt x="347" y="123"/>
                    </a:lnTo>
                    <a:lnTo>
                      <a:pt x="341" y="121"/>
                    </a:lnTo>
                    <a:lnTo>
                      <a:pt x="335" y="119"/>
                    </a:lnTo>
                    <a:lnTo>
                      <a:pt x="329" y="119"/>
                    </a:lnTo>
                    <a:lnTo>
                      <a:pt x="324" y="117"/>
                    </a:lnTo>
                    <a:lnTo>
                      <a:pt x="318" y="116"/>
                    </a:lnTo>
                    <a:lnTo>
                      <a:pt x="312" y="114"/>
                    </a:lnTo>
                    <a:lnTo>
                      <a:pt x="307" y="112"/>
                    </a:lnTo>
                    <a:lnTo>
                      <a:pt x="301" y="110"/>
                    </a:lnTo>
                    <a:lnTo>
                      <a:pt x="295" y="108"/>
                    </a:lnTo>
                    <a:lnTo>
                      <a:pt x="289" y="106"/>
                    </a:lnTo>
                    <a:lnTo>
                      <a:pt x="286" y="104"/>
                    </a:lnTo>
                    <a:lnTo>
                      <a:pt x="280" y="102"/>
                    </a:lnTo>
                    <a:lnTo>
                      <a:pt x="274" y="100"/>
                    </a:lnTo>
                    <a:lnTo>
                      <a:pt x="270" y="98"/>
                    </a:lnTo>
                    <a:lnTo>
                      <a:pt x="265" y="98"/>
                    </a:lnTo>
                    <a:lnTo>
                      <a:pt x="259" y="95"/>
                    </a:lnTo>
                    <a:lnTo>
                      <a:pt x="255" y="95"/>
                    </a:lnTo>
                    <a:lnTo>
                      <a:pt x="251" y="93"/>
                    </a:lnTo>
                    <a:lnTo>
                      <a:pt x="248" y="91"/>
                    </a:lnTo>
                    <a:lnTo>
                      <a:pt x="242" y="89"/>
                    </a:lnTo>
                    <a:lnTo>
                      <a:pt x="238" y="87"/>
                    </a:lnTo>
                    <a:lnTo>
                      <a:pt x="234" y="85"/>
                    </a:lnTo>
                    <a:lnTo>
                      <a:pt x="232" y="85"/>
                    </a:lnTo>
                    <a:lnTo>
                      <a:pt x="225" y="81"/>
                    </a:lnTo>
                    <a:lnTo>
                      <a:pt x="217" y="79"/>
                    </a:lnTo>
                    <a:lnTo>
                      <a:pt x="212" y="78"/>
                    </a:lnTo>
                    <a:lnTo>
                      <a:pt x="208" y="76"/>
                    </a:lnTo>
                    <a:lnTo>
                      <a:pt x="202" y="72"/>
                    </a:lnTo>
                    <a:lnTo>
                      <a:pt x="200" y="72"/>
                    </a:lnTo>
                    <a:lnTo>
                      <a:pt x="59" y="152"/>
                    </a:lnTo>
                    <a:lnTo>
                      <a:pt x="0" y="114"/>
                    </a:lnTo>
                    <a:lnTo>
                      <a:pt x="0" y="114"/>
                    </a:lnTo>
                    <a:close/>
                  </a:path>
                </a:pathLst>
              </a:custGeom>
              <a:solidFill>
                <a:srgbClr val="414B8B"/>
              </a:solidFill>
              <a:ln w="9525">
                <a:noFill/>
                <a:round/>
                <a:headEnd/>
                <a:tailEnd/>
              </a:ln>
            </p:spPr>
            <p:txBody>
              <a:bodyPr/>
              <a:lstStyle/>
              <a:p>
                <a:endParaRPr lang="en-US"/>
              </a:p>
            </p:txBody>
          </p:sp>
          <p:sp>
            <p:nvSpPr>
              <p:cNvPr id="39" name="Freeform 106"/>
              <p:cNvSpPr>
                <a:spLocks/>
              </p:cNvSpPr>
              <p:nvPr/>
            </p:nvSpPr>
            <p:spPr bwMode="auto">
              <a:xfrm>
                <a:off x="2998" y="2359"/>
                <a:ext cx="424" cy="278"/>
              </a:xfrm>
              <a:custGeom>
                <a:avLst/>
                <a:gdLst/>
                <a:ahLst/>
                <a:cxnLst>
                  <a:cxn ang="0">
                    <a:pos x="9" y="538"/>
                  </a:cxn>
                  <a:cxn ang="0">
                    <a:pos x="30" y="521"/>
                  </a:cxn>
                  <a:cxn ang="0">
                    <a:pos x="55" y="500"/>
                  </a:cxn>
                  <a:cxn ang="0">
                    <a:pos x="72" y="486"/>
                  </a:cxn>
                  <a:cxn ang="0">
                    <a:pos x="89" y="471"/>
                  </a:cxn>
                  <a:cxn ang="0">
                    <a:pos x="108" y="456"/>
                  </a:cxn>
                  <a:cxn ang="0">
                    <a:pos x="133" y="439"/>
                  </a:cxn>
                  <a:cxn ang="0">
                    <a:pos x="159" y="420"/>
                  </a:cxn>
                  <a:cxn ang="0">
                    <a:pos x="186" y="401"/>
                  </a:cxn>
                  <a:cxn ang="0">
                    <a:pos x="215" y="380"/>
                  </a:cxn>
                  <a:cxn ang="0">
                    <a:pos x="247" y="359"/>
                  </a:cxn>
                  <a:cxn ang="0">
                    <a:pos x="283" y="338"/>
                  </a:cxn>
                  <a:cxn ang="0">
                    <a:pos x="317" y="313"/>
                  </a:cxn>
                  <a:cxn ang="0">
                    <a:pos x="355" y="291"/>
                  </a:cxn>
                  <a:cxn ang="0">
                    <a:pos x="395" y="266"/>
                  </a:cxn>
                  <a:cxn ang="0">
                    <a:pos x="435" y="241"/>
                  </a:cxn>
                  <a:cxn ang="0">
                    <a:pos x="473" y="218"/>
                  </a:cxn>
                  <a:cxn ang="0">
                    <a:pos x="513" y="196"/>
                  </a:cxn>
                  <a:cxn ang="0">
                    <a:pos x="551" y="173"/>
                  </a:cxn>
                  <a:cxn ang="0">
                    <a:pos x="585" y="154"/>
                  </a:cxn>
                  <a:cxn ang="0">
                    <a:pos x="620" y="135"/>
                  </a:cxn>
                  <a:cxn ang="0">
                    <a:pos x="652" y="116"/>
                  </a:cxn>
                  <a:cxn ang="0">
                    <a:pos x="679" y="101"/>
                  </a:cxn>
                  <a:cxn ang="0">
                    <a:pos x="701" y="87"/>
                  </a:cxn>
                  <a:cxn ang="0">
                    <a:pos x="720" y="78"/>
                  </a:cxn>
                  <a:cxn ang="0">
                    <a:pos x="737" y="68"/>
                  </a:cxn>
                  <a:cxn ang="0">
                    <a:pos x="848" y="0"/>
                  </a:cxn>
                  <a:cxn ang="0">
                    <a:pos x="776" y="89"/>
                  </a:cxn>
                  <a:cxn ang="0">
                    <a:pos x="756" y="99"/>
                  </a:cxn>
                  <a:cxn ang="0">
                    <a:pos x="732" y="112"/>
                  </a:cxn>
                  <a:cxn ang="0">
                    <a:pos x="703" y="127"/>
                  </a:cxn>
                  <a:cxn ang="0">
                    <a:pos x="684" y="137"/>
                  </a:cxn>
                  <a:cxn ang="0">
                    <a:pos x="667" y="146"/>
                  </a:cxn>
                  <a:cxn ang="0">
                    <a:pos x="646" y="158"/>
                  </a:cxn>
                  <a:cxn ang="0">
                    <a:pos x="625" y="171"/>
                  </a:cxn>
                  <a:cxn ang="0">
                    <a:pos x="602" y="182"/>
                  </a:cxn>
                  <a:cxn ang="0">
                    <a:pos x="582" y="194"/>
                  </a:cxn>
                  <a:cxn ang="0">
                    <a:pos x="561" y="207"/>
                  </a:cxn>
                  <a:cxn ang="0">
                    <a:pos x="538" y="220"/>
                  </a:cxn>
                  <a:cxn ang="0">
                    <a:pos x="515" y="234"/>
                  </a:cxn>
                  <a:cxn ang="0">
                    <a:pos x="490" y="249"/>
                  </a:cxn>
                  <a:cxn ang="0">
                    <a:pos x="469" y="262"/>
                  </a:cxn>
                  <a:cxn ang="0">
                    <a:pos x="447" y="275"/>
                  </a:cxn>
                  <a:cxn ang="0">
                    <a:pos x="424" y="291"/>
                  </a:cxn>
                  <a:cxn ang="0">
                    <a:pos x="403" y="304"/>
                  </a:cxn>
                  <a:cxn ang="0">
                    <a:pos x="380" y="317"/>
                  </a:cxn>
                  <a:cxn ang="0">
                    <a:pos x="359" y="331"/>
                  </a:cxn>
                  <a:cxn ang="0">
                    <a:pos x="338" y="344"/>
                  </a:cxn>
                  <a:cxn ang="0">
                    <a:pos x="317" y="359"/>
                  </a:cxn>
                  <a:cxn ang="0">
                    <a:pos x="298" y="372"/>
                  </a:cxn>
                  <a:cxn ang="0">
                    <a:pos x="277" y="386"/>
                  </a:cxn>
                  <a:cxn ang="0">
                    <a:pos x="258" y="399"/>
                  </a:cxn>
                  <a:cxn ang="0">
                    <a:pos x="239" y="412"/>
                  </a:cxn>
                  <a:cxn ang="0">
                    <a:pos x="218" y="429"/>
                  </a:cxn>
                  <a:cxn ang="0">
                    <a:pos x="196" y="445"/>
                  </a:cxn>
                  <a:cxn ang="0">
                    <a:pos x="171" y="465"/>
                  </a:cxn>
                  <a:cxn ang="0">
                    <a:pos x="142" y="486"/>
                  </a:cxn>
                  <a:cxn ang="0">
                    <a:pos x="118" y="507"/>
                  </a:cxn>
                  <a:cxn ang="0">
                    <a:pos x="97" y="524"/>
                  </a:cxn>
                  <a:cxn ang="0">
                    <a:pos x="78" y="540"/>
                  </a:cxn>
                  <a:cxn ang="0">
                    <a:pos x="64" y="553"/>
                  </a:cxn>
                </a:cxnLst>
                <a:rect l="0" t="0" r="r" b="b"/>
                <a:pathLst>
                  <a:path w="848" h="555">
                    <a:moveTo>
                      <a:pt x="0" y="547"/>
                    </a:moveTo>
                    <a:lnTo>
                      <a:pt x="0" y="545"/>
                    </a:lnTo>
                    <a:lnTo>
                      <a:pt x="3" y="543"/>
                    </a:lnTo>
                    <a:lnTo>
                      <a:pt x="9" y="538"/>
                    </a:lnTo>
                    <a:lnTo>
                      <a:pt x="17" y="532"/>
                    </a:lnTo>
                    <a:lnTo>
                      <a:pt x="21" y="528"/>
                    </a:lnTo>
                    <a:lnTo>
                      <a:pt x="24" y="524"/>
                    </a:lnTo>
                    <a:lnTo>
                      <a:pt x="30" y="521"/>
                    </a:lnTo>
                    <a:lnTo>
                      <a:pt x="38" y="515"/>
                    </a:lnTo>
                    <a:lnTo>
                      <a:pt x="43" y="509"/>
                    </a:lnTo>
                    <a:lnTo>
                      <a:pt x="51" y="503"/>
                    </a:lnTo>
                    <a:lnTo>
                      <a:pt x="55" y="500"/>
                    </a:lnTo>
                    <a:lnTo>
                      <a:pt x="59" y="498"/>
                    </a:lnTo>
                    <a:lnTo>
                      <a:pt x="62" y="494"/>
                    </a:lnTo>
                    <a:lnTo>
                      <a:pt x="68" y="490"/>
                    </a:lnTo>
                    <a:lnTo>
                      <a:pt x="72" y="486"/>
                    </a:lnTo>
                    <a:lnTo>
                      <a:pt x="74" y="483"/>
                    </a:lnTo>
                    <a:lnTo>
                      <a:pt x="80" y="479"/>
                    </a:lnTo>
                    <a:lnTo>
                      <a:pt x="83" y="477"/>
                    </a:lnTo>
                    <a:lnTo>
                      <a:pt x="89" y="471"/>
                    </a:lnTo>
                    <a:lnTo>
                      <a:pt x="93" y="469"/>
                    </a:lnTo>
                    <a:lnTo>
                      <a:pt x="99" y="464"/>
                    </a:lnTo>
                    <a:lnTo>
                      <a:pt x="104" y="460"/>
                    </a:lnTo>
                    <a:lnTo>
                      <a:pt x="108" y="456"/>
                    </a:lnTo>
                    <a:lnTo>
                      <a:pt x="116" y="452"/>
                    </a:lnTo>
                    <a:lnTo>
                      <a:pt x="121" y="448"/>
                    </a:lnTo>
                    <a:lnTo>
                      <a:pt x="127" y="443"/>
                    </a:lnTo>
                    <a:lnTo>
                      <a:pt x="133" y="439"/>
                    </a:lnTo>
                    <a:lnTo>
                      <a:pt x="138" y="435"/>
                    </a:lnTo>
                    <a:lnTo>
                      <a:pt x="146" y="429"/>
                    </a:lnTo>
                    <a:lnTo>
                      <a:pt x="152" y="426"/>
                    </a:lnTo>
                    <a:lnTo>
                      <a:pt x="159" y="420"/>
                    </a:lnTo>
                    <a:lnTo>
                      <a:pt x="165" y="416"/>
                    </a:lnTo>
                    <a:lnTo>
                      <a:pt x="173" y="412"/>
                    </a:lnTo>
                    <a:lnTo>
                      <a:pt x="178" y="407"/>
                    </a:lnTo>
                    <a:lnTo>
                      <a:pt x="186" y="401"/>
                    </a:lnTo>
                    <a:lnTo>
                      <a:pt x="194" y="397"/>
                    </a:lnTo>
                    <a:lnTo>
                      <a:pt x="199" y="391"/>
                    </a:lnTo>
                    <a:lnTo>
                      <a:pt x="209" y="388"/>
                    </a:lnTo>
                    <a:lnTo>
                      <a:pt x="215" y="380"/>
                    </a:lnTo>
                    <a:lnTo>
                      <a:pt x="222" y="376"/>
                    </a:lnTo>
                    <a:lnTo>
                      <a:pt x="230" y="370"/>
                    </a:lnTo>
                    <a:lnTo>
                      <a:pt x="239" y="365"/>
                    </a:lnTo>
                    <a:lnTo>
                      <a:pt x="247" y="359"/>
                    </a:lnTo>
                    <a:lnTo>
                      <a:pt x="256" y="355"/>
                    </a:lnTo>
                    <a:lnTo>
                      <a:pt x="264" y="348"/>
                    </a:lnTo>
                    <a:lnTo>
                      <a:pt x="274" y="344"/>
                    </a:lnTo>
                    <a:lnTo>
                      <a:pt x="283" y="338"/>
                    </a:lnTo>
                    <a:lnTo>
                      <a:pt x="291" y="331"/>
                    </a:lnTo>
                    <a:lnTo>
                      <a:pt x="300" y="325"/>
                    </a:lnTo>
                    <a:lnTo>
                      <a:pt x="310" y="319"/>
                    </a:lnTo>
                    <a:lnTo>
                      <a:pt x="317" y="313"/>
                    </a:lnTo>
                    <a:lnTo>
                      <a:pt x="327" y="308"/>
                    </a:lnTo>
                    <a:lnTo>
                      <a:pt x="336" y="300"/>
                    </a:lnTo>
                    <a:lnTo>
                      <a:pt x="348" y="296"/>
                    </a:lnTo>
                    <a:lnTo>
                      <a:pt x="355" y="291"/>
                    </a:lnTo>
                    <a:lnTo>
                      <a:pt x="365" y="283"/>
                    </a:lnTo>
                    <a:lnTo>
                      <a:pt x="376" y="277"/>
                    </a:lnTo>
                    <a:lnTo>
                      <a:pt x="386" y="272"/>
                    </a:lnTo>
                    <a:lnTo>
                      <a:pt x="395" y="266"/>
                    </a:lnTo>
                    <a:lnTo>
                      <a:pt x="407" y="260"/>
                    </a:lnTo>
                    <a:lnTo>
                      <a:pt x="414" y="255"/>
                    </a:lnTo>
                    <a:lnTo>
                      <a:pt x="426" y="249"/>
                    </a:lnTo>
                    <a:lnTo>
                      <a:pt x="435" y="241"/>
                    </a:lnTo>
                    <a:lnTo>
                      <a:pt x="445" y="237"/>
                    </a:lnTo>
                    <a:lnTo>
                      <a:pt x="454" y="230"/>
                    </a:lnTo>
                    <a:lnTo>
                      <a:pt x="466" y="224"/>
                    </a:lnTo>
                    <a:lnTo>
                      <a:pt x="473" y="218"/>
                    </a:lnTo>
                    <a:lnTo>
                      <a:pt x="485" y="213"/>
                    </a:lnTo>
                    <a:lnTo>
                      <a:pt x="494" y="207"/>
                    </a:lnTo>
                    <a:lnTo>
                      <a:pt x="504" y="201"/>
                    </a:lnTo>
                    <a:lnTo>
                      <a:pt x="513" y="196"/>
                    </a:lnTo>
                    <a:lnTo>
                      <a:pt x="523" y="190"/>
                    </a:lnTo>
                    <a:lnTo>
                      <a:pt x="532" y="184"/>
                    </a:lnTo>
                    <a:lnTo>
                      <a:pt x="542" y="179"/>
                    </a:lnTo>
                    <a:lnTo>
                      <a:pt x="551" y="173"/>
                    </a:lnTo>
                    <a:lnTo>
                      <a:pt x="561" y="169"/>
                    </a:lnTo>
                    <a:lnTo>
                      <a:pt x="570" y="165"/>
                    </a:lnTo>
                    <a:lnTo>
                      <a:pt x="578" y="160"/>
                    </a:lnTo>
                    <a:lnTo>
                      <a:pt x="585" y="154"/>
                    </a:lnTo>
                    <a:lnTo>
                      <a:pt x="595" y="148"/>
                    </a:lnTo>
                    <a:lnTo>
                      <a:pt x="602" y="144"/>
                    </a:lnTo>
                    <a:lnTo>
                      <a:pt x="612" y="139"/>
                    </a:lnTo>
                    <a:lnTo>
                      <a:pt x="620" y="135"/>
                    </a:lnTo>
                    <a:lnTo>
                      <a:pt x="629" y="129"/>
                    </a:lnTo>
                    <a:lnTo>
                      <a:pt x="637" y="125"/>
                    </a:lnTo>
                    <a:lnTo>
                      <a:pt x="644" y="122"/>
                    </a:lnTo>
                    <a:lnTo>
                      <a:pt x="652" y="116"/>
                    </a:lnTo>
                    <a:lnTo>
                      <a:pt x="658" y="112"/>
                    </a:lnTo>
                    <a:lnTo>
                      <a:pt x="665" y="108"/>
                    </a:lnTo>
                    <a:lnTo>
                      <a:pt x="673" y="104"/>
                    </a:lnTo>
                    <a:lnTo>
                      <a:pt x="679" y="101"/>
                    </a:lnTo>
                    <a:lnTo>
                      <a:pt x="684" y="99"/>
                    </a:lnTo>
                    <a:lnTo>
                      <a:pt x="690" y="93"/>
                    </a:lnTo>
                    <a:lnTo>
                      <a:pt x="698" y="91"/>
                    </a:lnTo>
                    <a:lnTo>
                      <a:pt x="701" y="87"/>
                    </a:lnTo>
                    <a:lnTo>
                      <a:pt x="707" y="85"/>
                    </a:lnTo>
                    <a:lnTo>
                      <a:pt x="713" y="82"/>
                    </a:lnTo>
                    <a:lnTo>
                      <a:pt x="717" y="80"/>
                    </a:lnTo>
                    <a:lnTo>
                      <a:pt x="720" y="78"/>
                    </a:lnTo>
                    <a:lnTo>
                      <a:pt x="724" y="76"/>
                    </a:lnTo>
                    <a:lnTo>
                      <a:pt x="728" y="74"/>
                    </a:lnTo>
                    <a:lnTo>
                      <a:pt x="732" y="72"/>
                    </a:lnTo>
                    <a:lnTo>
                      <a:pt x="737" y="68"/>
                    </a:lnTo>
                    <a:lnTo>
                      <a:pt x="741" y="68"/>
                    </a:lnTo>
                    <a:lnTo>
                      <a:pt x="743" y="66"/>
                    </a:lnTo>
                    <a:lnTo>
                      <a:pt x="745" y="66"/>
                    </a:lnTo>
                    <a:lnTo>
                      <a:pt x="848" y="0"/>
                    </a:lnTo>
                    <a:lnTo>
                      <a:pt x="783" y="85"/>
                    </a:lnTo>
                    <a:lnTo>
                      <a:pt x="781" y="85"/>
                    </a:lnTo>
                    <a:lnTo>
                      <a:pt x="777" y="89"/>
                    </a:lnTo>
                    <a:lnTo>
                      <a:pt x="776" y="89"/>
                    </a:lnTo>
                    <a:lnTo>
                      <a:pt x="772" y="91"/>
                    </a:lnTo>
                    <a:lnTo>
                      <a:pt x="766" y="93"/>
                    </a:lnTo>
                    <a:lnTo>
                      <a:pt x="762" y="97"/>
                    </a:lnTo>
                    <a:lnTo>
                      <a:pt x="756" y="99"/>
                    </a:lnTo>
                    <a:lnTo>
                      <a:pt x="751" y="101"/>
                    </a:lnTo>
                    <a:lnTo>
                      <a:pt x="745" y="104"/>
                    </a:lnTo>
                    <a:lnTo>
                      <a:pt x="739" y="108"/>
                    </a:lnTo>
                    <a:lnTo>
                      <a:pt x="732" y="112"/>
                    </a:lnTo>
                    <a:lnTo>
                      <a:pt x="724" y="116"/>
                    </a:lnTo>
                    <a:lnTo>
                      <a:pt x="717" y="120"/>
                    </a:lnTo>
                    <a:lnTo>
                      <a:pt x="707" y="125"/>
                    </a:lnTo>
                    <a:lnTo>
                      <a:pt x="703" y="127"/>
                    </a:lnTo>
                    <a:lnTo>
                      <a:pt x="699" y="129"/>
                    </a:lnTo>
                    <a:lnTo>
                      <a:pt x="694" y="131"/>
                    </a:lnTo>
                    <a:lnTo>
                      <a:pt x="690" y="135"/>
                    </a:lnTo>
                    <a:lnTo>
                      <a:pt x="684" y="137"/>
                    </a:lnTo>
                    <a:lnTo>
                      <a:pt x="680" y="139"/>
                    </a:lnTo>
                    <a:lnTo>
                      <a:pt x="677" y="141"/>
                    </a:lnTo>
                    <a:lnTo>
                      <a:pt x="673" y="144"/>
                    </a:lnTo>
                    <a:lnTo>
                      <a:pt x="667" y="146"/>
                    </a:lnTo>
                    <a:lnTo>
                      <a:pt x="661" y="148"/>
                    </a:lnTo>
                    <a:lnTo>
                      <a:pt x="656" y="152"/>
                    </a:lnTo>
                    <a:lnTo>
                      <a:pt x="652" y="156"/>
                    </a:lnTo>
                    <a:lnTo>
                      <a:pt x="646" y="158"/>
                    </a:lnTo>
                    <a:lnTo>
                      <a:pt x="640" y="161"/>
                    </a:lnTo>
                    <a:lnTo>
                      <a:pt x="637" y="163"/>
                    </a:lnTo>
                    <a:lnTo>
                      <a:pt x="631" y="167"/>
                    </a:lnTo>
                    <a:lnTo>
                      <a:pt x="625" y="171"/>
                    </a:lnTo>
                    <a:lnTo>
                      <a:pt x="620" y="173"/>
                    </a:lnTo>
                    <a:lnTo>
                      <a:pt x="614" y="175"/>
                    </a:lnTo>
                    <a:lnTo>
                      <a:pt x="610" y="179"/>
                    </a:lnTo>
                    <a:lnTo>
                      <a:pt x="602" y="182"/>
                    </a:lnTo>
                    <a:lnTo>
                      <a:pt x="599" y="184"/>
                    </a:lnTo>
                    <a:lnTo>
                      <a:pt x="593" y="188"/>
                    </a:lnTo>
                    <a:lnTo>
                      <a:pt x="587" y="192"/>
                    </a:lnTo>
                    <a:lnTo>
                      <a:pt x="582" y="194"/>
                    </a:lnTo>
                    <a:lnTo>
                      <a:pt x="576" y="198"/>
                    </a:lnTo>
                    <a:lnTo>
                      <a:pt x="570" y="201"/>
                    </a:lnTo>
                    <a:lnTo>
                      <a:pt x="564" y="205"/>
                    </a:lnTo>
                    <a:lnTo>
                      <a:pt x="561" y="207"/>
                    </a:lnTo>
                    <a:lnTo>
                      <a:pt x="555" y="211"/>
                    </a:lnTo>
                    <a:lnTo>
                      <a:pt x="549" y="215"/>
                    </a:lnTo>
                    <a:lnTo>
                      <a:pt x="544" y="218"/>
                    </a:lnTo>
                    <a:lnTo>
                      <a:pt x="538" y="220"/>
                    </a:lnTo>
                    <a:lnTo>
                      <a:pt x="532" y="224"/>
                    </a:lnTo>
                    <a:lnTo>
                      <a:pt x="526" y="228"/>
                    </a:lnTo>
                    <a:lnTo>
                      <a:pt x="521" y="232"/>
                    </a:lnTo>
                    <a:lnTo>
                      <a:pt x="515" y="234"/>
                    </a:lnTo>
                    <a:lnTo>
                      <a:pt x="509" y="237"/>
                    </a:lnTo>
                    <a:lnTo>
                      <a:pt x="502" y="241"/>
                    </a:lnTo>
                    <a:lnTo>
                      <a:pt x="498" y="245"/>
                    </a:lnTo>
                    <a:lnTo>
                      <a:pt x="490" y="249"/>
                    </a:lnTo>
                    <a:lnTo>
                      <a:pt x="486" y="253"/>
                    </a:lnTo>
                    <a:lnTo>
                      <a:pt x="479" y="255"/>
                    </a:lnTo>
                    <a:lnTo>
                      <a:pt x="475" y="258"/>
                    </a:lnTo>
                    <a:lnTo>
                      <a:pt x="469" y="262"/>
                    </a:lnTo>
                    <a:lnTo>
                      <a:pt x="464" y="266"/>
                    </a:lnTo>
                    <a:lnTo>
                      <a:pt x="456" y="270"/>
                    </a:lnTo>
                    <a:lnTo>
                      <a:pt x="452" y="274"/>
                    </a:lnTo>
                    <a:lnTo>
                      <a:pt x="447" y="275"/>
                    </a:lnTo>
                    <a:lnTo>
                      <a:pt x="441" y="279"/>
                    </a:lnTo>
                    <a:lnTo>
                      <a:pt x="435" y="283"/>
                    </a:lnTo>
                    <a:lnTo>
                      <a:pt x="429" y="287"/>
                    </a:lnTo>
                    <a:lnTo>
                      <a:pt x="424" y="291"/>
                    </a:lnTo>
                    <a:lnTo>
                      <a:pt x="420" y="293"/>
                    </a:lnTo>
                    <a:lnTo>
                      <a:pt x="412" y="296"/>
                    </a:lnTo>
                    <a:lnTo>
                      <a:pt x="409" y="300"/>
                    </a:lnTo>
                    <a:lnTo>
                      <a:pt x="403" y="304"/>
                    </a:lnTo>
                    <a:lnTo>
                      <a:pt x="397" y="308"/>
                    </a:lnTo>
                    <a:lnTo>
                      <a:pt x="391" y="310"/>
                    </a:lnTo>
                    <a:lnTo>
                      <a:pt x="386" y="313"/>
                    </a:lnTo>
                    <a:lnTo>
                      <a:pt x="380" y="317"/>
                    </a:lnTo>
                    <a:lnTo>
                      <a:pt x="374" y="321"/>
                    </a:lnTo>
                    <a:lnTo>
                      <a:pt x="369" y="325"/>
                    </a:lnTo>
                    <a:lnTo>
                      <a:pt x="365" y="329"/>
                    </a:lnTo>
                    <a:lnTo>
                      <a:pt x="359" y="331"/>
                    </a:lnTo>
                    <a:lnTo>
                      <a:pt x="353" y="334"/>
                    </a:lnTo>
                    <a:lnTo>
                      <a:pt x="348" y="338"/>
                    </a:lnTo>
                    <a:lnTo>
                      <a:pt x="344" y="342"/>
                    </a:lnTo>
                    <a:lnTo>
                      <a:pt x="338" y="344"/>
                    </a:lnTo>
                    <a:lnTo>
                      <a:pt x="332" y="348"/>
                    </a:lnTo>
                    <a:lnTo>
                      <a:pt x="327" y="351"/>
                    </a:lnTo>
                    <a:lnTo>
                      <a:pt x="321" y="355"/>
                    </a:lnTo>
                    <a:lnTo>
                      <a:pt x="317" y="359"/>
                    </a:lnTo>
                    <a:lnTo>
                      <a:pt x="313" y="363"/>
                    </a:lnTo>
                    <a:lnTo>
                      <a:pt x="308" y="365"/>
                    </a:lnTo>
                    <a:lnTo>
                      <a:pt x="302" y="369"/>
                    </a:lnTo>
                    <a:lnTo>
                      <a:pt x="298" y="372"/>
                    </a:lnTo>
                    <a:lnTo>
                      <a:pt x="293" y="376"/>
                    </a:lnTo>
                    <a:lnTo>
                      <a:pt x="289" y="380"/>
                    </a:lnTo>
                    <a:lnTo>
                      <a:pt x="283" y="384"/>
                    </a:lnTo>
                    <a:lnTo>
                      <a:pt x="277" y="386"/>
                    </a:lnTo>
                    <a:lnTo>
                      <a:pt x="274" y="389"/>
                    </a:lnTo>
                    <a:lnTo>
                      <a:pt x="268" y="393"/>
                    </a:lnTo>
                    <a:lnTo>
                      <a:pt x="264" y="397"/>
                    </a:lnTo>
                    <a:lnTo>
                      <a:pt x="258" y="399"/>
                    </a:lnTo>
                    <a:lnTo>
                      <a:pt x="254" y="403"/>
                    </a:lnTo>
                    <a:lnTo>
                      <a:pt x="249" y="407"/>
                    </a:lnTo>
                    <a:lnTo>
                      <a:pt x="245" y="410"/>
                    </a:lnTo>
                    <a:lnTo>
                      <a:pt x="239" y="412"/>
                    </a:lnTo>
                    <a:lnTo>
                      <a:pt x="235" y="416"/>
                    </a:lnTo>
                    <a:lnTo>
                      <a:pt x="230" y="418"/>
                    </a:lnTo>
                    <a:lnTo>
                      <a:pt x="226" y="422"/>
                    </a:lnTo>
                    <a:lnTo>
                      <a:pt x="218" y="429"/>
                    </a:lnTo>
                    <a:lnTo>
                      <a:pt x="209" y="435"/>
                    </a:lnTo>
                    <a:lnTo>
                      <a:pt x="205" y="439"/>
                    </a:lnTo>
                    <a:lnTo>
                      <a:pt x="201" y="441"/>
                    </a:lnTo>
                    <a:lnTo>
                      <a:pt x="196" y="445"/>
                    </a:lnTo>
                    <a:lnTo>
                      <a:pt x="194" y="448"/>
                    </a:lnTo>
                    <a:lnTo>
                      <a:pt x="184" y="454"/>
                    </a:lnTo>
                    <a:lnTo>
                      <a:pt x="178" y="460"/>
                    </a:lnTo>
                    <a:lnTo>
                      <a:pt x="171" y="465"/>
                    </a:lnTo>
                    <a:lnTo>
                      <a:pt x="163" y="471"/>
                    </a:lnTo>
                    <a:lnTo>
                      <a:pt x="156" y="477"/>
                    </a:lnTo>
                    <a:lnTo>
                      <a:pt x="150" y="483"/>
                    </a:lnTo>
                    <a:lnTo>
                      <a:pt x="142" y="486"/>
                    </a:lnTo>
                    <a:lnTo>
                      <a:pt x="135" y="492"/>
                    </a:lnTo>
                    <a:lnTo>
                      <a:pt x="129" y="498"/>
                    </a:lnTo>
                    <a:lnTo>
                      <a:pt x="123" y="503"/>
                    </a:lnTo>
                    <a:lnTo>
                      <a:pt x="118" y="507"/>
                    </a:lnTo>
                    <a:lnTo>
                      <a:pt x="112" y="511"/>
                    </a:lnTo>
                    <a:lnTo>
                      <a:pt x="108" y="517"/>
                    </a:lnTo>
                    <a:lnTo>
                      <a:pt x="102" y="521"/>
                    </a:lnTo>
                    <a:lnTo>
                      <a:pt x="97" y="524"/>
                    </a:lnTo>
                    <a:lnTo>
                      <a:pt x="93" y="528"/>
                    </a:lnTo>
                    <a:lnTo>
                      <a:pt x="89" y="532"/>
                    </a:lnTo>
                    <a:lnTo>
                      <a:pt x="85" y="536"/>
                    </a:lnTo>
                    <a:lnTo>
                      <a:pt x="78" y="540"/>
                    </a:lnTo>
                    <a:lnTo>
                      <a:pt x="74" y="545"/>
                    </a:lnTo>
                    <a:lnTo>
                      <a:pt x="68" y="549"/>
                    </a:lnTo>
                    <a:lnTo>
                      <a:pt x="66" y="553"/>
                    </a:lnTo>
                    <a:lnTo>
                      <a:pt x="64" y="553"/>
                    </a:lnTo>
                    <a:lnTo>
                      <a:pt x="64" y="555"/>
                    </a:lnTo>
                    <a:lnTo>
                      <a:pt x="0" y="547"/>
                    </a:lnTo>
                    <a:lnTo>
                      <a:pt x="0" y="547"/>
                    </a:lnTo>
                    <a:close/>
                  </a:path>
                </a:pathLst>
              </a:custGeom>
              <a:solidFill>
                <a:srgbClr val="414B8B"/>
              </a:solidFill>
              <a:ln w="9525">
                <a:noFill/>
                <a:round/>
                <a:headEnd/>
                <a:tailEnd/>
              </a:ln>
            </p:spPr>
            <p:txBody>
              <a:bodyPr/>
              <a:lstStyle/>
              <a:p>
                <a:endParaRPr lang="en-US"/>
              </a:p>
            </p:txBody>
          </p:sp>
          <p:sp>
            <p:nvSpPr>
              <p:cNvPr id="40" name="Freeform 107"/>
              <p:cNvSpPr>
                <a:spLocks/>
              </p:cNvSpPr>
              <p:nvPr/>
            </p:nvSpPr>
            <p:spPr bwMode="auto">
              <a:xfrm>
                <a:off x="3042" y="2563"/>
                <a:ext cx="126" cy="84"/>
              </a:xfrm>
              <a:custGeom>
                <a:avLst/>
                <a:gdLst/>
                <a:ahLst/>
                <a:cxnLst>
                  <a:cxn ang="0">
                    <a:pos x="2" y="167"/>
                  </a:cxn>
                  <a:cxn ang="0">
                    <a:pos x="10" y="159"/>
                  </a:cxn>
                  <a:cxn ang="0">
                    <a:pos x="19" y="148"/>
                  </a:cxn>
                  <a:cxn ang="0">
                    <a:pos x="27" y="138"/>
                  </a:cxn>
                  <a:cxn ang="0">
                    <a:pos x="36" y="129"/>
                  </a:cxn>
                  <a:cxn ang="0">
                    <a:pos x="48" y="119"/>
                  </a:cxn>
                  <a:cxn ang="0">
                    <a:pos x="57" y="108"/>
                  </a:cxn>
                  <a:cxn ang="0">
                    <a:pos x="69" y="96"/>
                  </a:cxn>
                  <a:cxn ang="0">
                    <a:pos x="82" y="85"/>
                  </a:cxn>
                  <a:cxn ang="0">
                    <a:pos x="93" y="74"/>
                  </a:cxn>
                  <a:cxn ang="0">
                    <a:pos x="107" y="62"/>
                  </a:cxn>
                  <a:cxn ang="0">
                    <a:pos x="118" y="51"/>
                  </a:cxn>
                  <a:cxn ang="0">
                    <a:pos x="129" y="41"/>
                  </a:cxn>
                  <a:cxn ang="0">
                    <a:pos x="143" y="32"/>
                  </a:cxn>
                  <a:cxn ang="0">
                    <a:pos x="152" y="24"/>
                  </a:cxn>
                  <a:cxn ang="0">
                    <a:pos x="162" y="17"/>
                  </a:cxn>
                  <a:cxn ang="0">
                    <a:pos x="171" y="11"/>
                  </a:cxn>
                  <a:cxn ang="0">
                    <a:pos x="181" y="7"/>
                  </a:cxn>
                  <a:cxn ang="0">
                    <a:pos x="192" y="3"/>
                  </a:cxn>
                  <a:cxn ang="0">
                    <a:pos x="206" y="0"/>
                  </a:cxn>
                  <a:cxn ang="0">
                    <a:pos x="215" y="0"/>
                  </a:cxn>
                  <a:cxn ang="0">
                    <a:pos x="223" y="0"/>
                  </a:cxn>
                  <a:cxn ang="0">
                    <a:pos x="230" y="1"/>
                  </a:cxn>
                  <a:cxn ang="0">
                    <a:pos x="251" y="41"/>
                  </a:cxn>
                  <a:cxn ang="0">
                    <a:pos x="247" y="43"/>
                  </a:cxn>
                  <a:cxn ang="0">
                    <a:pos x="238" y="49"/>
                  </a:cxn>
                  <a:cxn ang="0">
                    <a:pos x="230" y="53"/>
                  </a:cxn>
                  <a:cxn ang="0">
                    <a:pos x="223" y="58"/>
                  </a:cxn>
                  <a:cxn ang="0">
                    <a:pos x="215" y="62"/>
                  </a:cxn>
                  <a:cxn ang="0">
                    <a:pos x="206" y="70"/>
                  </a:cxn>
                  <a:cxn ang="0">
                    <a:pos x="194" y="76"/>
                  </a:cxn>
                  <a:cxn ang="0">
                    <a:pos x="185" y="81"/>
                  </a:cxn>
                  <a:cxn ang="0">
                    <a:pos x="175" y="89"/>
                  </a:cxn>
                  <a:cxn ang="0">
                    <a:pos x="164" y="96"/>
                  </a:cxn>
                  <a:cxn ang="0">
                    <a:pos x="154" y="102"/>
                  </a:cxn>
                  <a:cxn ang="0">
                    <a:pos x="145" y="110"/>
                  </a:cxn>
                  <a:cxn ang="0">
                    <a:pos x="135" y="115"/>
                  </a:cxn>
                  <a:cxn ang="0">
                    <a:pos x="128" y="121"/>
                  </a:cxn>
                  <a:cxn ang="0">
                    <a:pos x="114" y="131"/>
                  </a:cxn>
                  <a:cxn ang="0">
                    <a:pos x="103" y="142"/>
                  </a:cxn>
                  <a:cxn ang="0">
                    <a:pos x="93" y="150"/>
                  </a:cxn>
                  <a:cxn ang="0">
                    <a:pos x="88" y="155"/>
                  </a:cxn>
                  <a:cxn ang="0">
                    <a:pos x="80" y="165"/>
                  </a:cxn>
                  <a:cxn ang="0">
                    <a:pos x="80" y="169"/>
                  </a:cxn>
                  <a:cxn ang="0">
                    <a:pos x="0" y="169"/>
                  </a:cxn>
                </a:cxnLst>
                <a:rect l="0" t="0" r="r" b="b"/>
                <a:pathLst>
                  <a:path w="251" h="169">
                    <a:moveTo>
                      <a:pt x="0" y="169"/>
                    </a:moveTo>
                    <a:lnTo>
                      <a:pt x="2" y="167"/>
                    </a:lnTo>
                    <a:lnTo>
                      <a:pt x="4" y="163"/>
                    </a:lnTo>
                    <a:lnTo>
                      <a:pt x="10" y="159"/>
                    </a:lnTo>
                    <a:lnTo>
                      <a:pt x="15" y="152"/>
                    </a:lnTo>
                    <a:lnTo>
                      <a:pt x="19" y="148"/>
                    </a:lnTo>
                    <a:lnTo>
                      <a:pt x="23" y="142"/>
                    </a:lnTo>
                    <a:lnTo>
                      <a:pt x="27" y="138"/>
                    </a:lnTo>
                    <a:lnTo>
                      <a:pt x="32" y="134"/>
                    </a:lnTo>
                    <a:lnTo>
                      <a:pt x="36" y="129"/>
                    </a:lnTo>
                    <a:lnTo>
                      <a:pt x="42" y="125"/>
                    </a:lnTo>
                    <a:lnTo>
                      <a:pt x="48" y="119"/>
                    </a:lnTo>
                    <a:lnTo>
                      <a:pt x="53" y="114"/>
                    </a:lnTo>
                    <a:lnTo>
                      <a:pt x="57" y="108"/>
                    </a:lnTo>
                    <a:lnTo>
                      <a:pt x="63" y="102"/>
                    </a:lnTo>
                    <a:lnTo>
                      <a:pt x="69" y="96"/>
                    </a:lnTo>
                    <a:lnTo>
                      <a:pt x="76" y="91"/>
                    </a:lnTo>
                    <a:lnTo>
                      <a:pt x="82" y="85"/>
                    </a:lnTo>
                    <a:lnTo>
                      <a:pt x="88" y="79"/>
                    </a:lnTo>
                    <a:lnTo>
                      <a:pt x="93" y="74"/>
                    </a:lnTo>
                    <a:lnTo>
                      <a:pt x="101" y="68"/>
                    </a:lnTo>
                    <a:lnTo>
                      <a:pt x="107" y="62"/>
                    </a:lnTo>
                    <a:lnTo>
                      <a:pt x="112" y="57"/>
                    </a:lnTo>
                    <a:lnTo>
                      <a:pt x="118" y="51"/>
                    </a:lnTo>
                    <a:lnTo>
                      <a:pt x="124" y="45"/>
                    </a:lnTo>
                    <a:lnTo>
                      <a:pt x="129" y="41"/>
                    </a:lnTo>
                    <a:lnTo>
                      <a:pt x="135" y="36"/>
                    </a:lnTo>
                    <a:lnTo>
                      <a:pt x="143" y="32"/>
                    </a:lnTo>
                    <a:lnTo>
                      <a:pt x="148" y="28"/>
                    </a:lnTo>
                    <a:lnTo>
                      <a:pt x="152" y="24"/>
                    </a:lnTo>
                    <a:lnTo>
                      <a:pt x="158" y="20"/>
                    </a:lnTo>
                    <a:lnTo>
                      <a:pt x="162" y="17"/>
                    </a:lnTo>
                    <a:lnTo>
                      <a:pt x="167" y="15"/>
                    </a:lnTo>
                    <a:lnTo>
                      <a:pt x="171" y="11"/>
                    </a:lnTo>
                    <a:lnTo>
                      <a:pt x="177" y="9"/>
                    </a:lnTo>
                    <a:lnTo>
                      <a:pt x="181" y="7"/>
                    </a:lnTo>
                    <a:lnTo>
                      <a:pt x="185" y="7"/>
                    </a:lnTo>
                    <a:lnTo>
                      <a:pt x="192" y="3"/>
                    </a:lnTo>
                    <a:lnTo>
                      <a:pt x="198" y="1"/>
                    </a:lnTo>
                    <a:lnTo>
                      <a:pt x="206" y="0"/>
                    </a:lnTo>
                    <a:lnTo>
                      <a:pt x="211" y="0"/>
                    </a:lnTo>
                    <a:lnTo>
                      <a:pt x="215" y="0"/>
                    </a:lnTo>
                    <a:lnTo>
                      <a:pt x="219" y="0"/>
                    </a:lnTo>
                    <a:lnTo>
                      <a:pt x="223" y="0"/>
                    </a:lnTo>
                    <a:lnTo>
                      <a:pt x="226" y="1"/>
                    </a:lnTo>
                    <a:lnTo>
                      <a:pt x="230" y="1"/>
                    </a:lnTo>
                    <a:lnTo>
                      <a:pt x="230" y="3"/>
                    </a:lnTo>
                    <a:lnTo>
                      <a:pt x="251" y="41"/>
                    </a:lnTo>
                    <a:lnTo>
                      <a:pt x="249" y="41"/>
                    </a:lnTo>
                    <a:lnTo>
                      <a:pt x="247" y="43"/>
                    </a:lnTo>
                    <a:lnTo>
                      <a:pt x="244" y="45"/>
                    </a:lnTo>
                    <a:lnTo>
                      <a:pt x="238" y="49"/>
                    </a:lnTo>
                    <a:lnTo>
                      <a:pt x="234" y="51"/>
                    </a:lnTo>
                    <a:lnTo>
                      <a:pt x="230" y="53"/>
                    </a:lnTo>
                    <a:lnTo>
                      <a:pt x="226" y="55"/>
                    </a:lnTo>
                    <a:lnTo>
                      <a:pt x="223" y="58"/>
                    </a:lnTo>
                    <a:lnTo>
                      <a:pt x="219" y="60"/>
                    </a:lnTo>
                    <a:lnTo>
                      <a:pt x="215" y="62"/>
                    </a:lnTo>
                    <a:lnTo>
                      <a:pt x="209" y="66"/>
                    </a:lnTo>
                    <a:lnTo>
                      <a:pt x="206" y="70"/>
                    </a:lnTo>
                    <a:lnTo>
                      <a:pt x="200" y="72"/>
                    </a:lnTo>
                    <a:lnTo>
                      <a:pt x="194" y="76"/>
                    </a:lnTo>
                    <a:lnTo>
                      <a:pt x="190" y="79"/>
                    </a:lnTo>
                    <a:lnTo>
                      <a:pt x="185" y="81"/>
                    </a:lnTo>
                    <a:lnTo>
                      <a:pt x="179" y="85"/>
                    </a:lnTo>
                    <a:lnTo>
                      <a:pt x="175" y="89"/>
                    </a:lnTo>
                    <a:lnTo>
                      <a:pt x="169" y="93"/>
                    </a:lnTo>
                    <a:lnTo>
                      <a:pt x="164" y="96"/>
                    </a:lnTo>
                    <a:lnTo>
                      <a:pt x="160" y="98"/>
                    </a:lnTo>
                    <a:lnTo>
                      <a:pt x="154" y="102"/>
                    </a:lnTo>
                    <a:lnTo>
                      <a:pt x="150" y="104"/>
                    </a:lnTo>
                    <a:lnTo>
                      <a:pt x="145" y="110"/>
                    </a:lnTo>
                    <a:lnTo>
                      <a:pt x="141" y="112"/>
                    </a:lnTo>
                    <a:lnTo>
                      <a:pt x="135" y="115"/>
                    </a:lnTo>
                    <a:lnTo>
                      <a:pt x="131" y="117"/>
                    </a:lnTo>
                    <a:lnTo>
                      <a:pt x="128" y="121"/>
                    </a:lnTo>
                    <a:lnTo>
                      <a:pt x="120" y="127"/>
                    </a:lnTo>
                    <a:lnTo>
                      <a:pt x="114" y="131"/>
                    </a:lnTo>
                    <a:lnTo>
                      <a:pt x="107" y="136"/>
                    </a:lnTo>
                    <a:lnTo>
                      <a:pt x="103" y="142"/>
                    </a:lnTo>
                    <a:lnTo>
                      <a:pt x="97" y="146"/>
                    </a:lnTo>
                    <a:lnTo>
                      <a:pt x="93" y="150"/>
                    </a:lnTo>
                    <a:lnTo>
                      <a:pt x="90" y="152"/>
                    </a:lnTo>
                    <a:lnTo>
                      <a:pt x="88" y="155"/>
                    </a:lnTo>
                    <a:lnTo>
                      <a:pt x="84" y="161"/>
                    </a:lnTo>
                    <a:lnTo>
                      <a:pt x="80" y="165"/>
                    </a:lnTo>
                    <a:lnTo>
                      <a:pt x="80" y="167"/>
                    </a:lnTo>
                    <a:lnTo>
                      <a:pt x="80" y="169"/>
                    </a:lnTo>
                    <a:lnTo>
                      <a:pt x="0" y="169"/>
                    </a:lnTo>
                    <a:lnTo>
                      <a:pt x="0" y="169"/>
                    </a:lnTo>
                    <a:close/>
                  </a:path>
                </a:pathLst>
              </a:custGeom>
              <a:solidFill>
                <a:srgbClr val="414B8B"/>
              </a:solidFill>
              <a:ln w="9525">
                <a:noFill/>
                <a:round/>
                <a:headEnd/>
                <a:tailEnd/>
              </a:ln>
            </p:spPr>
            <p:txBody>
              <a:bodyPr/>
              <a:lstStyle/>
              <a:p>
                <a:endParaRPr lang="en-US"/>
              </a:p>
            </p:txBody>
          </p:sp>
          <p:sp>
            <p:nvSpPr>
              <p:cNvPr id="41" name="Freeform 108"/>
              <p:cNvSpPr>
                <a:spLocks/>
              </p:cNvSpPr>
              <p:nvPr/>
            </p:nvSpPr>
            <p:spPr bwMode="auto">
              <a:xfrm>
                <a:off x="3202" y="2475"/>
                <a:ext cx="125" cy="90"/>
              </a:xfrm>
              <a:custGeom>
                <a:avLst/>
                <a:gdLst/>
                <a:ahLst/>
                <a:cxnLst>
                  <a:cxn ang="0">
                    <a:pos x="0" y="171"/>
                  </a:cxn>
                  <a:cxn ang="0">
                    <a:pos x="3" y="163"/>
                  </a:cxn>
                  <a:cxn ang="0">
                    <a:pos x="11" y="154"/>
                  </a:cxn>
                  <a:cxn ang="0">
                    <a:pos x="15" y="146"/>
                  </a:cxn>
                  <a:cxn ang="0">
                    <a:pos x="21" y="138"/>
                  </a:cxn>
                  <a:cxn ang="0">
                    <a:pos x="28" y="129"/>
                  </a:cxn>
                  <a:cxn ang="0">
                    <a:pos x="36" y="119"/>
                  </a:cxn>
                  <a:cxn ang="0">
                    <a:pos x="43" y="108"/>
                  </a:cxn>
                  <a:cxn ang="0">
                    <a:pos x="53" y="99"/>
                  </a:cxn>
                  <a:cxn ang="0">
                    <a:pos x="62" y="87"/>
                  </a:cxn>
                  <a:cxn ang="0">
                    <a:pos x="70" y="78"/>
                  </a:cxn>
                  <a:cxn ang="0">
                    <a:pos x="81" y="68"/>
                  </a:cxn>
                  <a:cxn ang="0">
                    <a:pos x="91" y="59"/>
                  </a:cxn>
                  <a:cxn ang="0">
                    <a:pos x="102" y="49"/>
                  </a:cxn>
                  <a:cxn ang="0">
                    <a:pos x="112" y="42"/>
                  </a:cxn>
                  <a:cxn ang="0">
                    <a:pos x="121" y="34"/>
                  </a:cxn>
                  <a:cxn ang="0">
                    <a:pos x="133" y="26"/>
                  </a:cxn>
                  <a:cxn ang="0">
                    <a:pos x="142" y="23"/>
                  </a:cxn>
                  <a:cxn ang="0">
                    <a:pos x="152" y="17"/>
                  </a:cxn>
                  <a:cxn ang="0">
                    <a:pos x="161" y="13"/>
                  </a:cxn>
                  <a:cxn ang="0">
                    <a:pos x="171" y="9"/>
                  </a:cxn>
                  <a:cxn ang="0">
                    <a:pos x="178" y="7"/>
                  </a:cxn>
                  <a:cxn ang="0">
                    <a:pos x="192" y="4"/>
                  </a:cxn>
                  <a:cxn ang="0">
                    <a:pos x="205" y="2"/>
                  </a:cxn>
                  <a:cxn ang="0">
                    <a:pos x="214" y="0"/>
                  </a:cxn>
                  <a:cxn ang="0">
                    <a:pos x="218" y="0"/>
                  </a:cxn>
                  <a:cxn ang="0">
                    <a:pos x="251" y="32"/>
                  </a:cxn>
                  <a:cxn ang="0">
                    <a:pos x="241" y="40"/>
                  </a:cxn>
                  <a:cxn ang="0">
                    <a:pos x="230" y="45"/>
                  </a:cxn>
                  <a:cxn ang="0">
                    <a:pos x="218" y="55"/>
                  </a:cxn>
                  <a:cxn ang="0">
                    <a:pos x="201" y="64"/>
                  </a:cxn>
                  <a:cxn ang="0">
                    <a:pos x="186" y="78"/>
                  </a:cxn>
                  <a:cxn ang="0">
                    <a:pos x="176" y="85"/>
                  </a:cxn>
                  <a:cxn ang="0">
                    <a:pos x="167" y="91"/>
                  </a:cxn>
                  <a:cxn ang="0">
                    <a:pos x="159" y="99"/>
                  </a:cxn>
                  <a:cxn ang="0">
                    <a:pos x="152" y="106"/>
                  </a:cxn>
                  <a:cxn ang="0">
                    <a:pos x="142" y="112"/>
                  </a:cxn>
                  <a:cxn ang="0">
                    <a:pos x="135" y="118"/>
                  </a:cxn>
                  <a:cxn ang="0">
                    <a:pos x="118" y="131"/>
                  </a:cxn>
                  <a:cxn ang="0">
                    <a:pos x="102" y="144"/>
                  </a:cxn>
                  <a:cxn ang="0">
                    <a:pos x="89" y="156"/>
                  </a:cxn>
                  <a:cxn ang="0">
                    <a:pos x="78" y="165"/>
                  </a:cxn>
                  <a:cxn ang="0">
                    <a:pos x="70" y="171"/>
                  </a:cxn>
                  <a:cxn ang="0">
                    <a:pos x="62" y="178"/>
                  </a:cxn>
                  <a:cxn ang="0">
                    <a:pos x="0" y="173"/>
                  </a:cxn>
                </a:cxnLst>
                <a:rect l="0" t="0" r="r" b="b"/>
                <a:pathLst>
                  <a:path w="251" h="178">
                    <a:moveTo>
                      <a:pt x="0" y="173"/>
                    </a:moveTo>
                    <a:lnTo>
                      <a:pt x="0" y="171"/>
                    </a:lnTo>
                    <a:lnTo>
                      <a:pt x="2" y="169"/>
                    </a:lnTo>
                    <a:lnTo>
                      <a:pt x="3" y="163"/>
                    </a:lnTo>
                    <a:lnTo>
                      <a:pt x="7" y="157"/>
                    </a:lnTo>
                    <a:lnTo>
                      <a:pt x="11" y="154"/>
                    </a:lnTo>
                    <a:lnTo>
                      <a:pt x="13" y="150"/>
                    </a:lnTo>
                    <a:lnTo>
                      <a:pt x="15" y="146"/>
                    </a:lnTo>
                    <a:lnTo>
                      <a:pt x="19" y="142"/>
                    </a:lnTo>
                    <a:lnTo>
                      <a:pt x="21" y="138"/>
                    </a:lnTo>
                    <a:lnTo>
                      <a:pt x="24" y="133"/>
                    </a:lnTo>
                    <a:lnTo>
                      <a:pt x="28" y="129"/>
                    </a:lnTo>
                    <a:lnTo>
                      <a:pt x="32" y="125"/>
                    </a:lnTo>
                    <a:lnTo>
                      <a:pt x="36" y="119"/>
                    </a:lnTo>
                    <a:lnTo>
                      <a:pt x="40" y="114"/>
                    </a:lnTo>
                    <a:lnTo>
                      <a:pt x="43" y="108"/>
                    </a:lnTo>
                    <a:lnTo>
                      <a:pt x="47" y="104"/>
                    </a:lnTo>
                    <a:lnTo>
                      <a:pt x="53" y="99"/>
                    </a:lnTo>
                    <a:lnTo>
                      <a:pt x="57" y="93"/>
                    </a:lnTo>
                    <a:lnTo>
                      <a:pt x="62" y="87"/>
                    </a:lnTo>
                    <a:lnTo>
                      <a:pt x="66" y="83"/>
                    </a:lnTo>
                    <a:lnTo>
                      <a:pt x="70" y="78"/>
                    </a:lnTo>
                    <a:lnTo>
                      <a:pt x="76" y="72"/>
                    </a:lnTo>
                    <a:lnTo>
                      <a:pt x="81" y="68"/>
                    </a:lnTo>
                    <a:lnTo>
                      <a:pt x="87" y="62"/>
                    </a:lnTo>
                    <a:lnTo>
                      <a:pt x="91" y="59"/>
                    </a:lnTo>
                    <a:lnTo>
                      <a:pt x="97" y="53"/>
                    </a:lnTo>
                    <a:lnTo>
                      <a:pt x="102" y="49"/>
                    </a:lnTo>
                    <a:lnTo>
                      <a:pt x="108" y="45"/>
                    </a:lnTo>
                    <a:lnTo>
                      <a:pt x="112" y="42"/>
                    </a:lnTo>
                    <a:lnTo>
                      <a:pt x="118" y="38"/>
                    </a:lnTo>
                    <a:lnTo>
                      <a:pt x="121" y="34"/>
                    </a:lnTo>
                    <a:lnTo>
                      <a:pt x="127" y="30"/>
                    </a:lnTo>
                    <a:lnTo>
                      <a:pt x="133" y="26"/>
                    </a:lnTo>
                    <a:lnTo>
                      <a:pt x="137" y="24"/>
                    </a:lnTo>
                    <a:lnTo>
                      <a:pt x="142" y="23"/>
                    </a:lnTo>
                    <a:lnTo>
                      <a:pt x="148" y="21"/>
                    </a:lnTo>
                    <a:lnTo>
                      <a:pt x="152" y="17"/>
                    </a:lnTo>
                    <a:lnTo>
                      <a:pt x="156" y="15"/>
                    </a:lnTo>
                    <a:lnTo>
                      <a:pt x="161" y="13"/>
                    </a:lnTo>
                    <a:lnTo>
                      <a:pt x="167" y="11"/>
                    </a:lnTo>
                    <a:lnTo>
                      <a:pt x="171" y="9"/>
                    </a:lnTo>
                    <a:lnTo>
                      <a:pt x="175" y="9"/>
                    </a:lnTo>
                    <a:lnTo>
                      <a:pt x="178" y="7"/>
                    </a:lnTo>
                    <a:lnTo>
                      <a:pt x="184" y="5"/>
                    </a:lnTo>
                    <a:lnTo>
                      <a:pt x="192" y="4"/>
                    </a:lnTo>
                    <a:lnTo>
                      <a:pt x="197" y="2"/>
                    </a:lnTo>
                    <a:lnTo>
                      <a:pt x="205" y="2"/>
                    </a:lnTo>
                    <a:lnTo>
                      <a:pt x="211" y="2"/>
                    </a:lnTo>
                    <a:lnTo>
                      <a:pt x="214" y="0"/>
                    </a:lnTo>
                    <a:lnTo>
                      <a:pt x="218" y="0"/>
                    </a:lnTo>
                    <a:lnTo>
                      <a:pt x="218" y="0"/>
                    </a:lnTo>
                    <a:lnTo>
                      <a:pt x="220" y="0"/>
                    </a:lnTo>
                    <a:lnTo>
                      <a:pt x="251" y="32"/>
                    </a:lnTo>
                    <a:lnTo>
                      <a:pt x="247" y="34"/>
                    </a:lnTo>
                    <a:lnTo>
                      <a:pt x="241" y="40"/>
                    </a:lnTo>
                    <a:lnTo>
                      <a:pt x="235" y="42"/>
                    </a:lnTo>
                    <a:lnTo>
                      <a:pt x="230" y="45"/>
                    </a:lnTo>
                    <a:lnTo>
                      <a:pt x="224" y="49"/>
                    </a:lnTo>
                    <a:lnTo>
                      <a:pt x="218" y="55"/>
                    </a:lnTo>
                    <a:lnTo>
                      <a:pt x="209" y="61"/>
                    </a:lnTo>
                    <a:lnTo>
                      <a:pt x="201" y="64"/>
                    </a:lnTo>
                    <a:lnTo>
                      <a:pt x="194" y="70"/>
                    </a:lnTo>
                    <a:lnTo>
                      <a:pt x="186" y="78"/>
                    </a:lnTo>
                    <a:lnTo>
                      <a:pt x="180" y="81"/>
                    </a:lnTo>
                    <a:lnTo>
                      <a:pt x="176" y="85"/>
                    </a:lnTo>
                    <a:lnTo>
                      <a:pt x="171" y="87"/>
                    </a:lnTo>
                    <a:lnTo>
                      <a:pt x="167" y="91"/>
                    </a:lnTo>
                    <a:lnTo>
                      <a:pt x="163" y="95"/>
                    </a:lnTo>
                    <a:lnTo>
                      <a:pt x="159" y="99"/>
                    </a:lnTo>
                    <a:lnTo>
                      <a:pt x="154" y="102"/>
                    </a:lnTo>
                    <a:lnTo>
                      <a:pt x="152" y="106"/>
                    </a:lnTo>
                    <a:lnTo>
                      <a:pt x="146" y="108"/>
                    </a:lnTo>
                    <a:lnTo>
                      <a:pt x="142" y="112"/>
                    </a:lnTo>
                    <a:lnTo>
                      <a:pt x="138" y="114"/>
                    </a:lnTo>
                    <a:lnTo>
                      <a:pt x="135" y="118"/>
                    </a:lnTo>
                    <a:lnTo>
                      <a:pt x="125" y="123"/>
                    </a:lnTo>
                    <a:lnTo>
                      <a:pt x="118" y="131"/>
                    </a:lnTo>
                    <a:lnTo>
                      <a:pt x="110" y="137"/>
                    </a:lnTo>
                    <a:lnTo>
                      <a:pt x="102" y="144"/>
                    </a:lnTo>
                    <a:lnTo>
                      <a:pt x="95" y="148"/>
                    </a:lnTo>
                    <a:lnTo>
                      <a:pt x="89" y="156"/>
                    </a:lnTo>
                    <a:lnTo>
                      <a:pt x="83" y="159"/>
                    </a:lnTo>
                    <a:lnTo>
                      <a:pt x="78" y="165"/>
                    </a:lnTo>
                    <a:lnTo>
                      <a:pt x="74" y="167"/>
                    </a:lnTo>
                    <a:lnTo>
                      <a:pt x="70" y="171"/>
                    </a:lnTo>
                    <a:lnTo>
                      <a:pt x="64" y="176"/>
                    </a:lnTo>
                    <a:lnTo>
                      <a:pt x="62" y="178"/>
                    </a:lnTo>
                    <a:lnTo>
                      <a:pt x="0" y="173"/>
                    </a:lnTo>
                    <a:lnTo>
                      <a:pt x="0" y="173"/>
                    </a:lnTo>
                    <a:close/>
                  </a:path>
                </a:pathLst>
              </a:custGeom>
              <a:solidFill>
                <a:srgbClr val="414B8B"/>
              </a:solidFill>
              <a:ln w="9525">
                <a:noFill/>
                <a:round/>
                <a:headEnd/>
                <a:tailEnd/>
              </a:ln>
            </p:spPr>
            <p:txBody>
              <a:bodyPr/>
              <a:lstStyle/>
              <a:p>
                <a:endParaRPr lang="en-US"/>
              </a:p>
            </p:txBody>
          </p:sp>
          <p:sp>
            <p:nvSpPr>
              <p:cNvPr id="42" name="Freeform 109"/>
              <p:cNvSpPr>
                <a:spLocks/>
              </p:cNvSpPr>
              <p:nvPr/>
            </p:nvSpPr>
            <p:spPr bwMode="auto">
              <a:xfrm>
                <a:off x="2489" y="2697"/>
                <a:ext cx="318" cy="211"/>
              </a:xfrm>
              <a:custGeom>
                <a:avLst/>
                <a:gdLst/>
                <a:ahLst/>
                <a:cxnLst>
                  <a:cxn ang="0">
                    <a:pos x="626" y="52"/>
                  </a:cxn>
                  <a:cxn ang="0">
                    <a:pos x="605" y="65"/>
                  </a:cxn>
                  <a:cxn ang="0">
                    <a:pos x="577" y="82"/>
                  </a:cxn>
                  <a:cxn ang="0">
                    <a:pos x="558" y="95"/>
                  </a:cxn>
                  <a:cxn ang="0">
                    <a:pos x="537" y="109"/>
                  </a:cxn>
                  <a:cxn ang="0">
                    <a:pos x="512" y="122"/>
                  </a:cxn>
                  <a:cxn ang="0">
                    <a:pos x="489" y="137"/>
                  </a:cxn>
                  <a:cxn ang="0">
                    <a:pos x="464" y="154"/>
                  </a:cxn>
                  <a:cxn ang="0">
                    <a:pos x="438" y="171"/>
                  </a:cxn>
                  <a:cxn ang="0">
                    <a:pos x="411" y="189"/>
                  </a:cxn>
                  <a:cxn ang="0">
                    <a:pos x="383" y="206"/>
                  </a:cxn>
                  <a:cxn ang="0">
                    <a:pos x="356" y="225"/>
                  </a:cxn>
                  <a:cxn ang="0">
                    <a:pos x="328" y="242"/>
                  </a:cxn>
                  <a:cxn ang="0">
                    <a:pos x="297" y="259"/>
                  </a:cxn>
                  <a:cxn ang="0">
                    <a:pos x="269" y="276"/>
                  </a:cxn>
                  <a:cxn ang="0">
                    <a:pos x="242" y="293"/>
                  </a:cxn>
                  <a:cxn ang="0">
                    <a:pos x="215" y="310"/>
                  </a:cxn>
                  <a:cxn ang="0">
                    <a:pos x="189" y="325"/>
                  </a:cxn>
                  <a:cxn ang="0">
                    <a:pos x="164" y="341"/>
                  </a:cxn>
                  <a:cxn ang="0">
                    <a:pos x="139" y="354"/>
                  </a:cxn>
                  <a:cxn ang="0">
                    <a:pos x="118" y="367"/>
                  </a:cxn>
                  <a:cxn ang="0">
                    <a:pos x="99" y="380"/>
                  </a:cxn>
                  <a:cxn ang="0">
                    <a:pos x="80" y="390"/>
                  </a:cxn>
                  <a:cxn ang="0">
                    <a:pos x="61" y="401"/>
                  </a:cxn>
                  <a:cxn ang="0">
                    <a:pos x="39" y="415"/>
                  </a:cxn>
                  <a:cxn ang="0">
                    <a:pos x="0" y="377"/>
                  </a:cxn>
                  <a:cxn ang="0">
                    <a:pos x="18" y="367"/>
                  </a:cxn>
                  <a:cxn ang="0">
                    <a:pos x="39" y="356"/>
                  </a:cxn>
                  <a:cxn ang="0">
                    <a:pos x="58" y="346"/>
                  </a:cxn>
                  <a:cxn ang="0">
                    <a:pos x="78" y="335"/>
                  </a:cxn>
                  <a:cxn ang="0">
                    <a:pos x="103" y="322"/>
                  </a:cxn>
                  <a:cxn ang="0">
                    <a:pos x="126" y="308"/>
                  </a:cxn>
                  <a:cxn ang="0">
                    <a:pos x="153" y="293"/>
                  </a:cxn>
                  <a:cxn ang="0">
                    <a:pos x="181" y="278"/>
                  </a:cxn>
                  <a:cxn ang="0">
                    <a:pos x="210" y="263"/>
                  </a:cxn>
                  <a:cxn ang="0">
                    <a:pos x="240" y="246"/>
                  </a:cxn>
                  <a:cxn ang="0">
                    <a:pos x="269" y="228"/>
                  </a:cxn>
                  <a:cxn ang="0">
                    <a:pos x="297" y="211"/>
                  </a:cxn>
                  <a:cxn ang="0">
                    <a:pos x="326" y="194"/>
                  </a:cxn>
                  <a:cxn ang="0">
                    <a:pos x="354" y="175"/>
                  </a:cxn>
                  <a:cxn ang="0">
                    <a:pos x="379" y="158"/>
                  </a:cxn>
                  <a:cxn ang="0">
                    <a:pos x="404" y="141"/>
                  </a:cxn>
                  <a:cxn ang="0">
                    <a:pos x="426" y="124"/>
                  </a:cxn>
                  <a:cxn ang="0">
                    <a:pos x="449" y="107"/>
                  </a:cxn>
                  <a:cxn ang="0">
                    <a:pos x="470" y="92"/>
                  </a:cxn>
                  <a:cxn ang="0">
                    <a:pos x="489" y="78"/>
                  </a:cxn>
                  <a:cxn ang="0">
                    <a:pos x="506" y="63"/>
                  </a:cxn>
                  <a:cxn ang="0">
                    <a:pos x="529" y="44"/>
                  </a:cxn>
                  <a:cxn ang="0">
                    <a:pos x="556" y="23"/>
                  </a:cxn>
                  <a:cxn ang="0">
                    <a:pos x="579" y="4"/>
                  </a:cxn>
                  <a:cxn ang="0">
                    <a:pos x="637" y="46"/>
                  </a:cxn>
                </a:cxnLst>
                <a:rect l="0" t="0" r="r" b="b"/>
                <a:pathLst>
                  <a:path w="637" h="422">
                    <a:moveTo>
                      <a:pt x="637" y="46"/>
                    </a:moveTo>
                    <a:lnTo>
                      <a:pt x="634" y="46"/>
                    </a:lnTo>
                    <a:lnTo>
                      <a:pt x="630" y="50"/>
                    </a:lnTo>
                    <a:lnTo>
                      <a:pt x="626" y="52"/>
                    </a:lnTo>
                    <a:lnTo>
                      <a:pt x="620" y="54"/>
                    </a:lnTo>
                    <a:lnTo>
                      <a:pt x="615" y="57"/>
                    </a:lnTo>
                    <a:lnTo>
                      <a:pt x="611" y="61"/>
                    </a:lnTo>
                    <a:lnTo>
                      <a:pt x="605" y="65"/>
                    </a:lnTo>
                    <a:lnTo>
                      <a:pt x="598" y="71"/>
                    </a:lnTo>
                    <a:lnTo>
                      <a:pt x="588" y="75"/>
                    </a:lnTo>
                    <a:lnTo>
                      <a:pt x="580" y="80"/>
                    </a:lnTo>
                    <a:lnTo>
                      <a:pt x="577" y="82"/>
                    </a:lnTo>
                    <a:lnTo>
                      <a:pt x="571" y="86"/>
                    </a:lnTo>
                    <a:lnTo>
                      <a:pt x="567" y="90"/>
                    </a:lnTo>
                    <a:lnTo>
                      <a:pt x="563" y="92"/>
                    </a:lnTo>
                    <a:lnTo>
                      <a:pt x="558" y="95"/>
                    </a:lnTo>
                    <a:lnTo>
                      <a:pt x="552" y="99"/>
                    </a:lnTo>
                    <a:lnTo>
                      <a:pt x="546" y="103"/>
                    </a:lnTo>
                    <a:lnTo>
                      <a:pt x="542" y="105"/>
                    </a:lnTo>
                    <a:lnTo>
                      <a:pt x="537" y="109"/>
                    </a:lnTo>
                    <a:lnTo>
                      <a:pt x="531" y="113"/>
                    </a:lnTo>
                    <a:lnTo>
                      <a:pt x="525" y="114"/>
                    </a:lnTo>
                    <a:lnTo>
                      <a:pt x="520" y="120"/>
                    </a:lnTo>
                    <a:lnTo>
                      <a:pt x="512" y="122"/>
                    </a:lnTo>
                    <a:lnTo>
                      <a:pt x="508" y="126"/>
                    </a:lnTo>
                    <a:lnTo>
                      <a:pt x="501" y="130"/>
                    </a:lnTo>
                    <a:lnTo>
                      <a:pt x="495" y="135"/>
                    </a:lnTo>
                    <a:lnTo>
                      <a:pt x="489" y="137"/>
                    </a:lnTo>
                    <a:lnTo>
                      <a:pt x="483" y="141"/>
                    </a:lnTo>
                    <a:lnTo>
                      <a:pt x="478" y="145"/>
                    </a:lnTo>
                    <a:lnTo>
                      <a:pt x="472" y="151"/>
                    </a:lnTo>
                    <a:lnTo>
                      <a:pt x="464" y="154"/>
                    </a:lnTo>
                    <a:lnTo>
                      <a:pt x="459" y="158"/>
                    </a:lnTo>
                    <a:lnTo>
                      <a:pt x="451" y="162"/>
                    </a:lnTo>
                    <a:lnTo>
                      <a:pt x="445" y="168"/>
                    </a:lnTo>
                    <a:lnTo>
                      <a:pt x="438" y="171"/>
                    </a:lnTo>
                    <a:lnTo>
                      <a:pt x="432" y="175"/>
                    </a:lnTo>
                    <a:lnTo>
                      <a:pt x="425" y="179"/>
                    </a:lnTo>
                    <a:lnTo>
                      <a:pt x="417" y="185"/>
                    </a:lnTo>
                    <a:lnTo>
                      <a:pt x="411" y="189"/>
                    </a:lnTo>
                    <a:lnTo>
                      <a:pt x="404" y="192"/>
                    </a:lnTo>
                    <a:lnTo>
                      <a:pt x="396" y="198"/>
                    </a:lnTo>
                    <a:lnTo>
                      <a:pt x="390" y="202"/>
                    </a:lnTo>
                    <a:lnTo>
                      <a:pt x="383" y="206"/>
                    </a:lnTo>
                    <a:lnTo>
                      <a:pt x="375" y="211"/>
                    </a:lnTo>
                    <a:lnTo>
                      <a:pt x="369" y="215"/>
                    </a:lnTo>
                    <a:lnTo>
                      <a:pt x="362" y="221"/>
                    </a:lnTo>
                    <a:lnTo>
                      <a:pt x="356" y="225"/>
                    </a:lnTo>
                    <a:lnTo>
                      <a:pt x="348" y="228"/>
                    </a:lnTo>
                    <a:lnTo>
                      <a:pt x="341" y="232"/>
                    </a:lnTo>
                    <a:lnTo>
                      <a:pt x="335" y="238"/>
                    </a:lnTo>
                    <a:lnTo>
                      <a:pt x="328" y="242"/>
                    </a:lnTo>
                    <a:lnTo>
                      <a:pt x="320" y="246"/>
                    </a:lnTo>
                    <a:lnTo>
                      <a:pt x="312" y="249"/>
                    </a:lnTo>
                    <a:lnTo>
                      <a:pt x="305" y="255"/>
                    </a:lnTo>
                    <a:lnTo>
                      <a:pt x="297" y="259"/>
                    </a:lnTo>
                    <a:lnTo>
                      <a:pt x="290" y="263"/>
                    </a:lnTo>
                    <a:lnTo>
                      <a:pt x="284" y="266"/>
                    </a:lnTo>
                    <a:lnTo>
                      <a:pt x="276" y="272"/>
                    </a:lnTo>
                    <a:lnTo>
                      <a:pt x="269" y="276"/>
                    </a:lnTo>
                    <a:lnTo>
                      <a:pt x="263" y="280"/>
                    </a:lnTo>
                    <a:lnTo>
                      <a:pt x="255" y="284"/>
                    </a:lnTo>
                    <a:lnTo>
                      <a:pt x="248" y="289"/>
                    </a:lnTo>
                    <a:lnTo>
                      <a:pt x="242" y="293"/>
                    </a:lnTo>
                    <a:lnTo>
                      <a:pt x="236" y="297"/>
                    </a:lnTo>
                    <a:lnTo>
                      <a:pt x="229" y="303"/>
                    </a:lnTo>
                    <a:lnTo>
                      <a:pt x="223" y="306"/>
                    </a:lnTo>
                    <a:lnTo>
                      <a:pt x="215" y="310"/>
                    </a:lnTo>
                    <a:lnTo>
                      <a:pt x="208" y="314"/>
                    </a:lnTo>
                    <a:lnTo>
                      <a:pt x="202" y="318"/>
                    </a:lnTo>
                    <a:lnTo>
                      <a:pt x="194" y="322"/>
                    </a:lnTo>
                    <a:lnTo>
                      <a:pt x="189" y="325"/>
                    </a:lnTo>
                    <a:lnTo>
                      <a:pt x="181" y="331"/>
                    </a:lnTo>
                    <a:lnTo>
                      <a:pt x="175" y="333"/>
                    </a:lnTo>
                    <a:lnTo>
                      <a:pt x="170" y="339"/>
                    </a:lnTo>
                    <a:lnTo>
                      <a:pt x="164" y="341"/>
                    </a:lnTo>
                    <a:lnTo>
                      <a:pt x="158" y="344"/>
                    </a:lnTo>
                    <a:lnTo>
                      <a:pt x="153" y="348"/>
                    </a:lnTo>
                    <a:lnTo>
                      <a:pt x="147" y="350"/>
                    </a:lnTo>
                    <a:lnTo>
                      <a:pt x="139" y="354"/>
                    </a:lnTo>
                    <a:lnTo>
                      <a:pt x="135" y="358"/>
                    </a:lnTo>
                    <a:lnTo>
                      <a:pt x="130" y="361"/>
                    </a:lnTo>
                    <a:lnTo>
                      <a:pt x="124" y="365"/>
                    </a:lnTo>
                    <a:lnTo>
                      <a:pt x="118" y="367"/>
                    </a:lnTo>
                    <a:lnTo>
                      <a:pt x="115" y="371"/>
                    </a:lnTo>
                    <a:lnTo>
                      <a:pt x="109" y="375"/>
                    </a:lnTo>
                    <a:lnTo>
                      <a:pt x="105" y="377"/>
                    </a:lnTo>
                    <a:lnTo>
                      <a:pt x="99" y="380"/>
                    </a:lnTo>
                    <a:lnTo>
                      <a:pt x="94" y="382"/>
                    </a:lnTo>
                    <a:lnTo>
                      <a:pt x="90" y="384"/>
                    </a:lnTo>
                    <a:lnTo>
                      <a:pt x="86" y="388"/>
                    </a:lnTo>
                    <a:lnTo>
                      <a:pt x="80" y="390"/>
                    </a:lnTo>
                    <a:lnTo>
                      <a:pt x="77" y="394"/>
                    </a:lnTo>
                    <a:lnTo>
                      <a:pt x="73" y="396"/>
                    </a:lnTo>
                    <a:lnTo>
                      <a:pt x="69" y="398"/>
                    </a:lnTo>
                    <a:lnTo>
                      <a:pt x="61" y="401"/>
                    </a:lnTo>
                    <a:lnTo>
                      <a:pt x="56" y="407"/>
                    </a:lnTo>
                    <a:lnTo>
                      <a:pt x="48" y="411"/>
                    </a:lnTo>
                    <a:lnTo>
                      <a:pt x="44" y="413"/>
                    </a:lnTo>
                    <a:lnTo>
                      <a:pt x="39" y="415"/>
                    </a:lnTo>
                    <a:lnTo>
                      <a:pt x="37" y="418"/>
                    </a:lnTo>
                    <a:lnTo>
                      <a:pt x="31" y="422"/>
                    </a:lnTo>
                    <a:lnTo>
                      <a:pt x="31" y="422"/>
                    </a:lnTo>
                    <a:lnTo>
                      <a:pt x="0" y="377"/>
                    </a:lnTo>
                    <a:lnTo>
                      <a:pt x="2" y="375"/>
                    </a:lnTo>
                    <a:lnTo>
                      <a:pt x="8" y="373"/>
                    </a:lnTo>
                    <a:lnTo>
                      <a:pt x="12" y="369"/>
                    </a:lnTo>
                    <a:lnTo>
                      <a:pt x="18" y="367"/>
                    </a:lnTo>
                    <a:lnTo>
                      <a:pt x="25" y="363"/>
                    </a:lnTo>
                    <a:lnTo>
                      <a:pt x="33" y="360"/>
                    </a:lnTo>
                    <a:lnTo>
                      <a:pt x="35" y="358"/>
                    </a:lnTo>
                    <a:lnTo>
                      <a:pt x="39" y="356"/>
                    </a:lnTo>
                    <a:lnTo>
                      <a:pt x="44" y="352"/>
                    </a:lnTo>
                    <a:lnTo>
                      <a:pt x="48" y="350"/>
                    </a:lnTo>
                    <a:lnTo>
                      <a:pt x="54" y="348"/>
                    </a:lnTo>
                    <a:lnTo>
                      <a:pt x="58" y="346"/>
                    </a:lnTo>
                    <a:lnTo>
                      <a:pt x="63" y="342"/>
                    </a:lnTo>
                    <a:lnTo>
                      <a:pt x="69" y="341"/>
                    </a:lnTo>
                    <a:lnTo>
                      <a:pt x="73" y="337"/>
                    </a:lnTo>
                    <a:lnTo>
                      <a:pt x="78" y="335"/>
                    </a:lnTo>
                    <a:lnTo>
                      <a:pt x="84" y="331"/>
                    </a:lnTo>
                    <a:lnTo>
                      <a:pt x="90" y="329"/>
                    </a:lnTo>
                    <a:lnTo>
                      <a:pt x="96" y="325"/>
                    </a:lnTo>
                    <a:lnTo>
                      <a:pt x="103" y="322"/>
                    </a:lnTo>
                    <a:lnTo>
                      <a:pt x="109" y="318"/>
                    </a:lnTo>
                    <a:lnTo>
                      <a:pt x="115" y="316"/>
                    </a:lnTo>
                    <a:lnTo>
                      <a:pt x="120" y="312"/>
                    </a:lnTo>
                    <a:lnTo>
                      <a:pt x="126" y="308"/>
                    </a:lnTo>
                    <a:lnTo>
                      <a:pt x="132" y="304"/>
                    </a:lnTo>
                    <a:lnTo>
                      <a:pt x="139" y="301"/>
                    </a:lnTo>
                    <a:lnTo>
                      <a:pt x="147" y="297"/>
                    </a:lnTo>
                    <a:lnTo>
                      <a:pt x="153" y="293"/>
                    </a:lnTo>
                    <a:lnTo>
                      <a:pt x="160" y="289"/>
                    </a:lnTo>
                    <a:lnTo>
                      <a:pt x="168" y="285"/>
                    </a:lnTo>
                    <a:lnTo>
                      <a:pt x="174" y="282"/>
                    </a:lnTo>
                    <a:lnTo>
                      <a:pt x="181" y="278"/>
                    </a:lnTo>
                    <a:lnTo>
                      <a:pt x="189" y="274"/>
                    </a:lnTo>
                    <a:lnTo>
                      <a:pt x="194" y="270"/>
                    </a:lnTo>
                    <a:lnTo>
                      <a:pt x="202" y="266"/>
                    </a:lnTo>
                    <a:lnTo>
                      <a:pt x="210" y="263"/>
                    </a:lnTo>
                    <a:lnTo>
                      <a:pt x="217" y="259"/>
                    </a:lnTo>
                    <a:lnTo>
                      <a:pt x="225" y="255"/>
                    </a:lnTo>
                    <a:lnTo>
                      <a:pt x="232" y="249"/>
                    </a:lnTo>
                    <a:lnTo>
                      <a:pt x="240" y="246"/>
                    </a:lnTo>
                    <a:lnTo>
                      <a:pt x="246" y="240"/>
                    </a:lnTo>
                    <a:lnTo>
                      <a:pt x="253" y="236"/>
                    </a:lnTo>
                    <a:lnTo>
                      <a:pt x="261" y="232"/>
                    </a:lnTo>
                    <a:lnTo>
                      <a:pt x="269" y="228"/>
                    </a:lnTo>
                    <a:lnTo>
                      <a:pt x="274" y="225"/>
                    </a:lnTo>
                    <a:lnTo>
                      <a:pt x="282" y="221"/>
                    </a:lnTo>
                    <a:lnTo>
                      <a:pt x="290" y="215"/>
                    </a:lnTo>
                    <a:lnTo>
                      <a:pt x="297" y="211"/>
                    </a:lnTo>
                    <a:lnTo>
                      <a:pt x="303" y="206"/>
                    </a:lnTo>
                    <a:lnTo>
                      <a:pt x="312" y="202"/>
                    </a:lnTo>
                    <a:lnTo>
                      <a:pt x="318" y="198"/>
                    </a:lnTo>
                    <a:lnTo>
                      <a:pt x="326" y="194"/>
                    </a:lnTo>
                    <a:lnTo>
                      <a:pt x="333" y="189"/>
                    </a:lnTo>
                    <a:lnTo>
                      <a:pt x="341" y="185"/>
                    </a:lnTo>
                    <a:lnTo>
                      <a:pt x="347" y="181"/>
                    </a:lnTo>
                    <a:lnTo>
                      <a:pt x="354" y="175"/>
                    </a:lnTo>
                    <a:lnTo>
                      <a:pt x="360" y="171"/>
                    </a:lnTo>
                    <a:lnTo>
                      <a:pt x="366" y="166"/>
                    </a:lnTo>
                    <a:lnTo>
                      <a:pt x="371" y="162"/>
                    </a:lnTo>
                    <a:lnTo>
                      <a:pt x="379" y="158"/>
                    </a:lnTo>
                    <a:lnTo>
                      <a:pt x="385" y="152"/>
                    </a:lnTo>
                    <a:lnTo>
                      <a:pt x="390" y="149"/>
                    </a:lnTo>
                    <a:lnTo>
                      <a:pt x="396" y="145"/>
                    </a:lnTo>
                    <a:lnTo>
                      <a:pt x="404" y="141"/>
                    </a:lnTo>
                    <a:lnTo>
                      <a:pt x="409" y="135"/>
                    </a:lnTo>
                    <a:lnTo>
                      <a:pt x="415" y="132"/>
                    </a:lnTo>
                    <a:lnTo>
                      <a:pt x="421" y="128"/>
                    </a:lnTo>
                    <a:lnTo>
                      <a:pt x="426" y="124"/>
                    </a:lnTo>
                    <a:lnTo>
                      <a:pt x="432" y="120"/>
                    </a:lnTo>
                    <a:lnTo>
                      <a:pt x="438" y="116"/>
                    </a:lnTo>
                    <a:lnTo>
                      <a:pt x="444" y="111"/>
                    </a:lnTo>
                    <a:lnTo>
                      <a:pt x="449" y="107"/>
                    </a:lnTo>
                    <a:lnTo>
                      <a:pt x="455" y="103"/>
                    </a:lnTo>
                    <a:lnTo>
                      <a:pt x="459" y="99"/>
                    </a:lnTo>
                    <a:lnTo>
                      <a:pt x="464" y="95"/>
                    </a:lnTo>
                    <a:lnTo>
                      <a:pt x="470" y="92"/>
                    </a:lnTo>
                    <a:lnTo>
                      <a:pt x="476" y="88"/>
                    </a:lnTo>
                    <a:lnTo>
                      <a:pt x="480" y="84"/>
                    </a:lnTo>
                    <a:lnTo>
                      <a:pt x="485" y="80"/>
                    </a:lnTo>
                    <a:lnTo>
                      <a:pt x="489" y="78"/>
                    </a:lnTo>
                    <a:lnTo>
                      <a:pt x="493" y="73"/>
                    </a:lnTo>
                    <a:lnTo>
                      <a:pt x="499" y="71"/>
                    </a:lnTo>
                    <a:lnTo>
                      <a:pt x="502" y="67"/>
                    </a:lnTo>
                    <a:lnTo>
                      <a:pt x="506" y="63"/>
                    </a:lnTo>
                    <a:lnTo>
                      <a:pt x="512" y="59"/>
                    </a:lnTo>
                    <a:lnTo>
                      <a:pt x="516" y="57"/>
                    </a:lnTo>
                    <a:lnTo>
                      <a:pt x="523" y="50"/>
                    </a:lnTo>
                    <a:lnTo>
                      <a:pt x="529" y="44"/>
                    </a:lnTo>
                    <a:lnTo>
                      <a:pt x="537" y="38"/>
                    </a:lnTo>
                    <a:lnTo>
                      <a:pt x="544" y="33"/>
                    </a:lnTo>
                    <a:lnTo>
                      <a:pt x="550" y="27"/>
                    </a:lnTo>
                    <a:lnTo>
                      <a:pt x="556" y="23"/>
                    </a:lnTo>
                    <a:lnTo>
                      <a:pt x="560" y="18"/>
                    </a:lnTo>
                    <a:lnTo>
                      <a:pt x="565" y="16"/>
                    </a:lnTo>
                    <a:lnTo>
                      <a:pt x="573" y="8"/>
                    </a:lnTo>
                    <a:lnTo>
                      <a:pt x="579" y="4"/>
                    </a:lnTo>
                    <a:lnTo>
                      <a:pt x="582" y="0"/>
                    </a:lnTo>
                    <a:lnTo>
                      <a:pt x="584" y="0"/>
                    </a:lnTo>
                    <a:lnTo>
                      <a:pt x="637" y="46"/>
                    </a:lnTo>
                    <a:lnTo>
                      <a:pt x="637" y="46"/>
                    </a:lnTo>
                    <a:close/>
                  </a:path>
                </a:pathLst>
              </a:custGeom>
              <a:solidFill>
                <a:srgbClr val="414B8B"/>
              </a:solidFill>
              <a:ln w="9525">
                <a:noFill/>
                <a:round/>
                <a:headEnd/>
                <a:tailEnd/>
              </a:ln>
            </p:spPr>
            <p:txBody>
              <a:bodyPr/>
              <a:lstStyle/>
              <a:p>
                <a:endParaRPr lang="en-US"/>
              </a:p>
            </p:txBody>
          </p:sp>
          <p:sp>
            <p:nvSpPr>
              <p:cNvPr id="43" name="Freeform 110"/>
              <p:cNvSpPr>
                <a:spLocks/>
              </p:cNvSpPr>
              <p:nvPr/>
            </p:nvSpPr>
            <p:spPr bwMode="auto">
              <a:xfrm>
                <a:off x="2700" y="2746"/>
                <a:ext cx="121" cy="79"/>
              </a:xfrm>
              <a:custGeom>
                <a:avLst/>
                <a:gdLst/>
                <a:ahLst/>
                <a:cxnLst>
                  <a:cxn ang="0">
                    <a:pos x="190" y="0"/>
                  </a:cxn>
                  <a:cxn ang="0">
                    <a:pos x="53" y="72"/>
                  </a:cxn>
                  <a:cxn ang="0">
                    <a:pos x="0" y="120"/>
                  </a:cxn>
                  <a:cxn ang="0">
                    <a:pos x="15" y="158"/>
                  </a:cxn>
                  <a:cxn ang="0">
                    <a:pos x="15" y="158"/>
                  </a:cxn>
                  <a:cxn ang="0">
                    <a:pos x="17" y="156"/>
                  </a:cxn>
                  <a:cxn ang="0">
                    <a:pos x="21" y="152"/>
                  </a:cxn>
                  <a:cxn ang="0">
                    <a:pos x="28" y="150"/>
                  </a:cxn>
                  <a:cxn ang="0">
                    <a:pos x="30" y="148"/>
                  </a:cxn>
                  <a:cxn ang="0">
                    <a:pos x="34" y="147"/>
                  </a:cxn>
                  <a:cxn ang="0">
                    <a:pos x="40" y="145"/>
                  </a:cxn>
                  <a:cxn ang="0">
                    <a:pos x="43" y="143"/>
                  </a:cxn>
                  <a:cxn ang="0">
                    <a:pos x="47" y="141"/>
                  </a:cxn>
                  <a:cxn ang="0">
                    <a:pos x="53" y="139"/>
                  </a:cxn>
                  <a:cxn ang="0">
                    <a:pos x="57" y="135"/>
                  </a:cxn>
                  <a:cxn ang="0">
                    <a:pos x="62" y="133"/>
                  </a:cxn>
                  <a:cxn ang="0">
                    <a:pos x="68" y="129"/>
                  </a:cxn>
                  <a:cxn ang="0">
                    <a:pos x="72" y="128"/>
                  </a:cxn>
                  <a:cxn ang="0">
                    <a:pos x="78" y="126"/>
                  </a:cxn>
                  <a:cxn ang="0">
                    <a:pos x="85" y="122"/>
                  </a:cxn>
                  <a:cxn ang="0">
                    <a:pos x="89" y="118"/>
                  </a:cxn>
                  <a:cxn ang="0">
                    <a:pos x="97" y="116"/>
                  </a:cxn>
                  <a:cxn ang="0">
                    <a:pos x="102" y="112"/>
                  </a:cxn>
                  <a:cxn ang="0">
                    <a:pos x="110" y="110"/>
                  </a:cxn>
                  <a:cxn ang="0">
                    <a:pos x="116" y="107"/>
                  </a:cxn>
                  <a:cxn ang="0">
                    <a:pos x="121" y="105"/>
                  </a:cxn>
                  <a:cxn ang="0">
                    <a:pos x="127" y="101"/>
                  </a:cxn>
                  <a:cxn ang="0">
                    <a:pos x="133" y="97"/>
                  </a:cxn>
                  <a:cxn ang="0">
                    <a:pos x="138" y="95"/>
                  </a:cxn>
                  <a:cxn ang="0">
                    <a:pos x="144" y="91"/>
                  </a:cxn>
                  <a:cxn ang="0">
                    <a:pos x="150" y="88"/>
                  </a:cxn>
                  <a:cxn ang="0">
                    <a:pos x="157" y="86"/>
                  </a:cxn>
                  <a:cxn ang="0">
                    <a:pos x="161" y="82"/>
                  </a:cxn>
                  <a:cxn ang="0">
                    <a:pos x="165" y="80"/>
                  </a:cxn>
                  <a:cxn ang="0">
                    <a:pos x="171" y="76"/>
                  </a:cxn>
                  <a:cxn ang="0">
                    <a:pos x="176" y="74"/>
                  </a:cxn>
                  <a:cxn ang="0">
                    <a:pos x="180" y="71"/>
                  </a:cxn>
                  <a:cxn ang="0">
                    <a:pos x="184" y="69"/>
                  </a:cxn>
                  <a:cxn ang="0">
                    <a:pos x="188" y="67"/>
                  </a:cxn>
                  <a:cxn ang="0">
                    <a:pos x="192" y="63"/>
                  </a:cxn>
                  <a:cxn ang="0">
                    <a:pos x="199" y="59"/>
                  </a:cxn>
                  <a:cxn ang="0">
                    <a:pos x="207" y="53"/>
                  </a:cxn>
                  <a:cxn ang="0">
                    <a:pos x="213" y="50"/>
                  </a:cxn>
                  <a:cxn ang="0">
                    <a:pos x="218" y="48"/>
                  </a:cxn>
                  <a:cxn ang="0">
                    <a:pos x="224" y="44"/>
                  </a:cxn>
                  <a:cxn ang="0">
                    <a:pos x="228" y="40"/>
                  </a:cxn>
                  <a:cxn ang="0">
                    <a:pos x="232" y="38"/>
                  </a:cxn>
                  <a:cxn ang="0">
                    <a:pos x="235" y="36"/>
                  </a:cxn>
                  <a:cxn ang="0">
                    <a:pos x="239" y="33"/>
                  </a:cxn>
                  <a:cxn ang="0">
                    <a:pos x="241" y="33"/>
                  </a:cxn>
                  <a:cxn ang="0">
                    <a:pos x="190" y="0"/>
                  </a:cxn>
                  <a:cxn ang="0">
                    <a:pos x="190" y="0"/>
                  </a:cxn>
                </a:cxnLst>
                <a:rect l="0" t="0" r="r" b="b"/>
                <a:pathLst>
                  <a:path w="241" h="158">
                    <a:moveTo>
                      <a:pt x="190" y="0"/>
                    </a:moveTo>
                    <a:lnTo>
                      <a:pt x="53" y="72"/>
                    </a:lnTo>
                    <a:lnTo>
                      <a:pt x="0" y="120"/>
                    </a:lnTo>
                    <a:lnTo>
                      <a:pt x="15" y="158"/>
                    </a:lnTo>
                    <a:lnTo>
                      <a:pt x="15" y="158"/>
                    </a:lnTo>
                    <a:lnTo>
                      <a:pt x="17" y="156"/>
                    </a:lnTo>
                    <a:lnTo>
                      <a:pt x="21" y="152"/>
                    </a:lnTo>
                    <a:lnTo>
                      <a:pt x="28" y="150"/>
                    </a:lnTo>
                    <a:lnTo>
                      <a:pt x="30" y="148"/>
                    </a:lnTo>
                    <a:lnTo>
                      <a:pt x="34" y="147"/>
                    </a:lnTo>
                    <a:lnTo>
                      <a:pt x="40" y="145"/>
                    </a:lnTo>
                    <a:lnTo>
                      <a:pt x="43" y="143"/>
                    </a:lnTo>
                    <a:lnTo>
                      <a:pt x="47" y="141"/>
                    </a:lnTo>
                    <a:lnTo>
                      <a:pt x="53" y="139"/>
                    </a:lnTo>
                    <a:lnTo>
                      <a:pt x="57" y="135"/>
                    </a:lnTo>
                    <a:lnTo>
                      <a:pt x="62" y="133"/>
                    </a:lnTo>
                    <a:lnTo>
                      <a:pt x="68" y="129"/>
                    </a:lnTo>
                    <a:lnTo>
                      <a:pt x="72" y="128"/>
                    </a:lnTo>
                    <a:lnTo>
                      <a:pt x="78" y="126"/>
                    </a:lnTo>
                    <a:lnTo>
                      <a:pt x="85" y="122"/>
                    </a:lnTo>
                    <a:lnTo>
                      <a:pt x="89" y="118"/>
                    </a:lnTo>
                    <a:lnTo>
                      <a:pt x="97" y="116"/>
                    </a:lnTo>
                    <a:lnTo>
                      <a:pt x="102" y="112"/>
                    </a:lnTo>
                    <a:lnTo>
                      <a:pt x="110" y="110"/>
                    </a:lnTo>
                    <a:lnTo>
                      <a:pt x="116" y="107"/>
                    </a:lnTo>
                    <a:lnTo>
                      <a:pt x="121" y="105"/>
                    </a:lnTo>
                    <a:lnTo>
                      <a:pt x="127" y="101"/>
                    </a:lnTo>
                    <a:lnTo>
                      <a:pt x="133" y="97"/>
                    </a:lnTo>
                    <a:lnTo>
                      <a:pt x="138" y="95"/>
                    </a:lnTo>
                    <a:lnTo>
                      <a:pt x="144" y="91"/>
                    </a:lnTo>
                    <a:lnTo>
                      <a:pt x="150" y="88"/>
                    </a:lnTo>
                    <a:lnTo>
                      <a:pt x="157" y="86"/>
                    </a:lnTo>
                    <a:lnTo>
                      <a:pt x="161" y="82"/>
                    </a:lnTo>
                    <a:lnTo>
                      <a:pt x="165" y="80"/>
                    </a:lnTo>
                    <a:lnTo>
                      <a:pt x="171" y="76"/>
                    </a:lnTo>
                    <a:lnTo>
                      <a:pt x="176" y="74"/>
                    </a:lnTo>
                    <a:lnTo>
                      <a:pt x="180" y="71"/>
                    </a:lnTo>
                    <a:lnTo>
                      <a:pt x="184" y="69"/>
                    </a:lnTo>
                    <a:lnTo>
                      <a:pt x="188" y="67"/>
                    </a:lnTo>
                    <a:lnTo>
                      <a:pt x="192" y="63"/>
                    </a:lnTo>
                    <a:lnTo>
                      <a:pt x="199" y="59"/>
                    </a:lnTo>
                    <a:lnTo>
                      <a:pt x="207" y="53"/>
                    </a:lnTo>
                    <a:lnTo>
                      <a:pt x="213" y="50"/>
                    </a:lnTo>
                    <a:lnTo>
                      <a:pt x="218" y="48"/>
                    </a:lnTo>
                    <a:lnTo>
                      <a:pt x="224" y="44"/>
                    </a:lnTo>
                    <a:lnTo>
                      <a:pt x="228" y="40"/>
                    </a:lnTo>
                    <a:lnTo>
                      <a:pt x="232" y="38"/>
                    </a:lnTo>
                    <a:lnTo>
                      <a:pt x="235" y="36"/>
                    </a:lnTo>
                    <a:lnTo>
                      <a:pt x="239" y="33"/>
                    </a:lnTo>
                    <a:lnTo>
                      <a:pt x="241" y="33"/>
                    </a:lnTo>
                    <a:lnTo>
                      <a:pt x="190" y="0"/>
                    </a:lnTo>
                    <a:lnTo>
                      <a:pt x="190" y="0"/>
                    </a:lnTo>
                    <a:close/>
                  </a:path>
                </a:pathLst>
              </a:custGeom>
              <a:solidFill>
                <a:srgbClr val="414B8B"/>
              </a:solidFill>
              <a:ln w="9525">
                <a:noFill/>
                <a:round/>
                <a:headEnd/>
                <a:tailEnd/>
              </a:ln>
            </p:spPr>
            <p:txBody>
              <a:bodyPr/>
              <a:lstStyle/>
              <a:p>
                <a:endParaRPr lang="en-US"/>
              </a:p>
            </p:txBody>
          </p:sp>
          <p:sp>
            <p:nvSpPr>
              <p:cNvPr id="44" name="Freeform 111"/>
              <p:cNvSpPr>
                <a:spLocks/>
              </p:cNvSpPr>
              <p:nvPr/>
            </p:nvSpPr>
            <p:spPr bwMode="auto">
              <a:xfrm>
                <a:off x="2543" y="2852"/>
                <a:ext cx="101" cy="66"/>
              </a:xfrm>
              <a:custGeom>
                <a:avLst/>
                <a:gdLst/>
                <a:ahLst/>
                <a:cxnLst>
                  <a:cxn ang="0">
                    <a:pos x="201" y="0"/>
                  </a:cxn>
                  <a:cxn ang="0">
                    <a:pos x="133" y="13"/>
                  </a:cxn>
                  <a:cxn ang="0">
                    <a:pos x="0" y="107"/>
                  </a:cxn>
                  <a:cxn ang="0">
                    <a:pos x="25" y="133"/>
                  </a:cxn>
                  <a:cxn ang="0">
                    <a:pos x="25" y="131"/>
                  </a:cxn>
                  <a:cxn ang="0">
                    <a:pos x="26" y="131"/>
                  </a:cxn>
                  <a:cxn ang="0">
                    <a:pos x="28" y="129"/>
                  </a:cxn>
                  <a:cxn ang="0">
                    <a:pos x="34" y="127"/>
                  </a:cxn>
                  <a:cxn ang="0">
                    <a:pos x="38" y="126"/>
                  </a:cxn>
                  <a:cxn ang="0">
                    <a:pos x="44" y="122"/>
                  </a:cxn>
                  <a:cxn ang="0">
                    <a:pos x="51" y="120"/>
                  </a:cxn>
                  <a:cxn ang="0">
                    <a:pos x="59" y="116"/>
                  </a:cxn>
                  <a:cxn ang="0">
                    <a:pos x="65" y="112"/>
                  </a:cxn>
                  <a:cxn ang="0">
                    <a:pos x="74" y="108"/>
                  </a:cxn>
                  <a:cxn ang="0">
                    <a:pos x="78" y="105"/>
                  </a:cxn>
                  <a:cxn ang="0">
                    <a:pos x="82" y="103"/>
                  </a:cxn>
                  <a:cxn ang="0">
                    <a:pos x="87" y="101"/>
                  </a:cxn>
                  <a:cxn ang="0">
                    <a:pos x="91" y="99"/>
                  </a:cxn>
                  <a:cxn ang="0">
                    <a:pos x="95" y="95"/>
                  </a:cxn>
                  <a:cxn ang="0">
                    <a:pos x="101" y="93"/>
                  </a:cxn>
                  <a:cxn ang="0">
                    <a:pos x="104" y="91"/>
                  </a:cxn>
                  <a:cxn ang="0">
                    <a:pos x="110" y="89"/>
                  </a:cxn>
                  <a:cxn ang="0">
                    <a:pos x="114" y="88"/>
                  </a:cxn>
                  <a:cxn ang="0">
                    <a:pos x="118" y="84"/>
                  </a:cxn>
                  <a:cxn ang="0">
                    <a:pos x="123" y="82"/>
                  </a:cxn>
                  <a:cxn ang="0">
                    <a:pos x="127" y="80"/>
                  </a:cxn>
                  <a:cxn ang="0">
                    <a:pos x="135" y="74"/>
                  </a:cxn>
                  <a:cxn ang="0">
                    <a:pos x="142" y="69"/>
                  </a:cxn>
                  <a:cxn ang="0">
                    <a:pos x="148" y="61"/>
                  </a:cxn>
                  <a:cxn ang="0">
                    <a:pos x="156" y="55"/>
                  </a:cxn>
                  <a:cxn ang="0">
                    <a:pos x="163" y="48"/>
                  </a:cxn>
                  <a:cxn ang="0">
                    <a:pos x="169" y="42"/>
                  </a:cxn>
                  <a:cxn ang="0">
                    <a:pos x="175" y="36"/>
                  </a:cxn>
                  <a:cxn ang="0">
                    <a:pos x="181" y="31"/>
                  </a:cxn>
                  <a:cxn ang="0">
                    <a:pos x="184" y="23"/>
                  </a:cxn>
                  <a:cxn ang="0">
                    <a:pos x="188" y="17"/>
                  </a:cxn>
                  <a:cxn ang="0">
                    <a:pos x="192" y="12"/>
                  </a:cxn>
                  <a:cxn ang="0">
                    <a:pos x="196" y="8"/>
                  </a:cxn>
                  <a:cxn ang="0">
                    <a:pos x="200" y="2"/>
                  </a:cxn>
                  <a:cxn ang="0">
                    <a:pos x="201" y="0"/>
                  </a:cxn>
                  <a:cxn ang="0">
                    <a:pos x="201" y="0"/>
                  </a:cxn>
                </a:cxnLst>
                <a:rect l="0" t="0" r="r" b="b"/>
                <a:pathLst>
                  <a:path w="201" h="133">
                    <a:moveTo>
                      <a:pt x="201" y="0"/>
                    </a:moveTo>
                    <a:lnTo>
                      <a:pt x="133" y="13"/>
                    </a:lnTo>
                    <a:lnTo>
                      <a:pt x="0" y="107"/>
                    </a:lnTo>
                    <a:lnTo>
                      <a:pt x="25" y="133"/>
                    </a:lnTo>
                    <a:lnTo>
                      <a:pt x="25" y="131"/>
                    </a:lnTo>
                    <a:lnTo>
                      <a:pt x="26" y="131"/>
                    </a:lnTo>
                    <a:lnTo>
                      <a:pt x="28" y="129"/>
                    </a:lnTo>
                    <a:lnTo>
                      <a:pt x="34" y="127"/>
                    </a:lnTo>
                    <a:lnTo>
                      <a:pt x="38" y="126"/>
                    </a:lnTo>
                    <a:lnTo>
                      <a:pt x="44" y="122"/>
                    </a:lnTo>
                    <a:lnTo>
                      <a:pt x="51" y="120"/>
                    </a:lnTo>
                    <a:lnTo>
                      <a:pt x="59" y="116"/>
                    </a:lnTo>
                    <a:lnTo>
                      <a:pt x="65" y="112"/>
                    </a:lnTo>
                    <a:lnTo>
                      <a:pt x="74" y="108"/>
                    </a:lnTo>
                    <a:lnTo>
                      <a:pt x="78" y="105"/>
                    </a:lnTo>
                    <a:lnTo>
                      <a:pt x="82" y="103"/>
                    </a:lnTo>
                    <a:lnTo>
                      <a:pt x="87" y="101"/>
                    </a:lnTo>
                    <a:lnTo>
                      <a:pt x="91" y="99"/>
                    </a:lnTo>
                    <a:lnTo>
                      <a:pt x="95" y="95"/>
                    </a:lnTo>
                    <a:lnTo>
                      <a:pt x="101" y="93"/>
                    </a:lnTo>
                    <a:lnTo>
                      <a:pt x="104" y="91"/>
                    </a:lnTo>
                    <a:lnTo>
                      <a:pt x="110" y="89"/>
                    </a:lnTo>
                    <a:lnTo>
                      <a:pt x="114" y="88"/>
                    </a:lnTo>
                    <a:lnTo>
                      <a:pt x="118" y="84"/>
                    </a:lnTo>
                    <a:lnTo>
                      <a:pt x="123" y="82"/>
                    </a:lnTo>
                    <a:lnTo>
                      <a:pt x="127" y="80"/>
                    </a:lnTo>
                    <a:lnTo>
                      <a:pt x="135" y="74"/>
                    </a:lnTo>
                    <a:lnTo>
                      <a:pt x="142" y="69"/>
                    </a:lnTo>
                    <a:lnTo>
                      <a:pt x="148" y="61"/>
                    </a:lnTo>
                    <a:lnTo>
                      <a:pt x="156" y="55"/>
                    </a:lnTo>
                    <a:lnTo>
                      <a:pt x="163" y="48"/>
                    </a:lnTo>
                    <a:lnTo>
                      <a:pt x="169" y="42"/>
                    </a:lnTo>
                    <a:lnTo>
                      <a:pt x="175" y="36"/>
                    </a:lnTo>
                    <a:lnTo>
                      <a:pt x="181" y="31"/>
                    </a:lnTo>
                    <a:lnTo>
                      <a:pt x="184" y="23"/>
                    </a:lnTo>
                    <a:lnTo>
                      <a:pt x="188" y="17"/>
                    </a:lnTo>
                    <a:lnTo>
                      <a:pt x="192" y="12"/>
                    </a:lnTo>
                    <a:lnTo>
                      <a:pt x="196" y="8"/>
                    </a:lnTo>
                    <a:lnTo>
                      <a:pt x="200" y="2"/>
                    </a:lnTo>
                    <a:lnTo>
                      <a:pt x="201" y="0"/>
                    </a:lnTo>
                    <a:lnTo>
                      <a:pt x="201" y="0"/>
                    </a:lnTo>
                    <a:close/>
                  </a:path>
                </a:pathLst>
              </a:custGeom>
              <a:solidFill>
                <a:srgbClr val="414B8B"/>
              </a:solidFill>
              <a:ln w="9525">
                <a:noFill/>
                <a:round/>
                <a:headEnd/>
                <a:tailEnd/>
              </a:ln>
            </p:spPr>
            <p:txBody>
              <a:bodyPr/>
              <a:lstStyle/>
              <a:p>
                <a:endParaRPr lang="en-US"/>
              </a:p>
            </p:txBody>
          </p:sp>
          <p:sp>
            <p:nvSpPr>
              <p:cNvPr id="45" name="Freeform 112"/>
              <p:cNvSpPr>
                <a:spLocks/>
              </p:cNvSpPr>
              <p:nvPr/>
            </p:nvSpPr>
            <p:spPr bwMode="auto">
              <a:xfrm>
                <a:off x="2428" y="2885"/>
                <a:ext cx="42" cy="37"/>
              </a:xfrm>
              <a:custGeom>
                <a:avLst/>
                <a:gdLst/>
                <a:ahLst/>
                <a:cxnLst>
                  <a:cxn ang="0">
                    <a:pos x="44" y="0"/>
                  </a:cxn>
                  <a:cxn ang="0">
                    <a:pos x="42" y="0"/>
                  </a:cxn>
                  <a:cxn ang="0">
                    <a:pos x="36" y="3"/>
                  </a:cxn>
                  <a:cxn ang="0">
                    <a:pos x="30" y="11"/>
                  </a:cxn>
                  <a:cxn ang="0">
                    <a:pos x="21" y="19"/>
                  </a:cxn>
                  <a:cxn ang="0">
                    <a:pos x="17" y="22"/>
                  </a:cxn>
                  <a:cxn ang="0">
                    <a:pos x="13" y="26"/>
                  </a:cxn>
                  <a:cxn ang="0">
                    <a:pos x="9" y="30"/>
                  </a:cxn>
                  <a:cxn ang="0">
                    <a:pos x="5" y="36"/>
                  </a:cxn>
                  <a:cxn ang="0">
                    <a:pos x="4" y="40"/>
                  </a:cxn>
                  <a:cxn ang="0">
                    <a:pos x="2" y="43"/>
                  </a:cxn>
                  <a:cxn ang="0">
                    <a:pos x="0" y="47"/>
                  </a:cxn>
                  <a:cxn ang="0">
                    <a:pos x="0" y="53"/>
                  </a:cxn>
                  <a:cxn ang="0">
                    <a:pos x="0" y="59"/>
                  </a:cxn>
                  <a:cxn ang="0">
                    <a:pos x="5" y="66"/>
                  </a:cxn>
                  <a:cxn ang="0">
                    <a:pos x="9" y="68"/>
                  </a:cxn>
                  <a:cxn ang="0">
                    <a:pos x="13" y="70"/>
                  </a:cxn>
                  <a:cxn ang="0">
                    <a:pos x="17" y="72"/>
                  </a:cxn>
                  <a:cxn ang="0">
                    <a:pos x="23" y="74"/>
                  </a:cxn>
                  <a:cxn ang="0">
                    <a:pos x="28" y="74"/>
                  </a:cxn>
                  <a:cxn ang="0">
                    <a:pos x="34" y="74"/>
                  </a:cxn>
                  <a:cxn ang="0">
                    <a:pos x="38" y="74"/>
                  </a:cxn>
                  <a:cxn ang="0">
                    <a:pos x="44" y="74"/>
                  </a:cxn>
                  <a:cxn ang="0">
                    <a:pos x="49" y="72"/>
                  </a:cxn>
                  <a:cxn ang="0">
                    <a:pos x="53" y="70"/>
                  </a:cxn>
                  <a:cxn ang="0">
                    <a:pos x="59" y="68"/>
                  </a:cxn>
                  <a:cxn ang="0">
                    <a:pos x="63" y="66"/>
                  </a:cxn>
                  <a:cxn ang="0">
                    <a:pos x="66" y="62"/>
                  </a:cxn>
                  <a:cxn ang="0">
                    <a:pos x="70" y="59"/>
                  </a:cxn>
                  <a:cxn ang="0">
                    <a:pos x="72" y="53"/>
                  </a:cxn>
                  <a:cxn ang="0">
                    <a:pos x="74" y="49"/>
                  </a:cxn>
                  <a:cxn ang="0">
                    <a:pos x="76" y="43"/>
                  </a:cxn>
                  <a:cxn ang="0">
                    <a:pos x="78" y="40"/>
                  </a:cxn>
                  <a:cxn ang="0">
                    <a:pos x="80" y="34"/>
                  </a:cxn>
                  <a:cxn ang="0">
                    <a:pos x="82" y="30"/>
                  </a:cxn>
                  <a:cxn ang="0">
                    <a:pos x="82" y="24"/>
                  </a:cxn>
                  <a:cxn ang="0">
                    <a:pos x="82" y="21"/>
                  </a:cxn>
                  <a:cxn ang="0">
                    <a:pos x="82" y="17"/>
                  </a:cxn>
                  <a:cxn ang="0">
                    <a:pos x="83" y="13"/>
                  </a:cxn>
                  <a:cxn ang="0">
                    <a:pos x="83" y="7"/>
                  </a:cxn>
                  <a:cxn ang="0">
                    <a:pos x="83" y="7"/>
                  </a:cxn>
                  <a:cxn ang="0">
                    <a:pos x="44" y="0"/>
                  </a:cxn>
                  <a:cxn ang="0">
                    <a:pos x="44" y="0"/>
                  </a:cxn>
                </a:cxnLst>
                <a:rect l="0" t="0" r="r" b="b"/>
                <a:pathLst>
                  <a:path w="83" h="74">
                    <a:moveTo>
                      <a:pt x="44" y="0"/>
                    </a:moveTo>
                    <a:lnTo>
                      <a:pt x="42" y="0"/>
                    </a:lnTo>
                    <a:lnTo>
                      <a:pt x="36" y="3"/>
                    </a:lnTo>
                    <a:lnTo>
                      <a:pt x="30" y="11"/>
                    </a:lnTo>
                    <a:lnTo>
                      <a:pt x="21" y="19"/>
                    </a:lnTo>
                    <a:lnTo>
                      <a:pt x="17" y="22"/>
                    </a:lnTo>
                    <a:lnTo>
                      <a:pt x="13" y="26"/>
                    </a:lnTo>
                    <a:lnTo>
                      <a:pt x="9" y="30"/>
                    </a:lnTo>
                    <a:lnTo>
                      <a:pt x="5" y="36"/>
                    </a:lnTo>
                    <a:lnTo>
                      <a:pt x="4" y="40"/>
                    </a:lnTo>
                    <a:lnTo>
                      <a:pt x="2" y="43"/>
                    </a:lnTo>
                    <a:lnTo>
                      <a:pt x="0" y="47"/>
                    </a:lnTo>
                    <a:lnTo>
                      <a:pt x="0" y="53"/>
                    </a:lnTo>
                    <a:lnTo>
                      <a:pt x="0" y="59"/>
                    </a:lnTo>
                    <a:lnTo>
                      <a:pt x="5" y="66"/>
                    </a:lnTo>
                    <a:lnTo>
                      <a:pt x="9" y="68"/>
                    </a:lnTo>
                    <a:lnTo>
                      <a:pt x="13" y="70"/>
                    </a:lnTo>
                    <a:lnTo>
                      <a:pt x="17" y="72"/>
                    </a:lnTo>
                    <a:lnTo>
                      <a:pt x="23" y="74"/>
                    </a:lnTo>
                    <a:lnTo>
                      <a:pt x="28" y="74"/>
                    </a:lnTo>
                    <a:lnTo>
                      <a:pt x="34" y="74"/>
                    </a:lnTo>
                    <a:lnTo>
                      <a:pt x="38" y="74"/>
                    </a:lnTo>
                    <a:lnTo>
                      <a:pt x="44" y="74"/>
                    </a:lnTo>
                    <a:lnTo>
                      <a:pt x="49" y="72"/>
                    </a:lnTo>
                    <a:lnTo>
                      <a:pt x="53" y="70"/>
                    </a:lnTo>
                    <a:lnTo>
                      <a:pt x="59" y="68"/>
                    </a:lnTo>
                    <a:lnTo>
                      <a:pt x="63" y="66"/>
                    </a:lnTo>
                    <a:lnTo>
                      <a:pt x="66" y="62"/>
                    </a:lnTo>
                    <a:lnTo>
                      <a:pt x="70" y="59"/>
                    </a:lnTo>
                    <a:lnTo>
                      <a:pt x="72" y="53"/>
                    </a:lnTo>
                    <a:lnTo>
                      <a:pt x="74" y="49"/>
                    </a:lnTo>
                    <a:lnTo>
                      <a:pt x="76" y="43"/>
                    </a:lnTo>
                    <a:lnTo>
                      <a:pt x="78" y="40"/>
                    </a:lnTo>
                    <a:lnTo>
                      <a:pt x="80" y="34"/>
                    </a:lnTo>
                    <a:lnTo>
                      <a:pt x="82" y="30"/>
                    </a:lnTo>
                    <a:lnTo>
                      <a:pt x="82" y="24"/>
                    </a:lnTo>
                    <a:lnTo>
                      <a:pt x="82" y="21"/>
                    </a:lnTo>
                    <a:lnTo>
                      <a:pt x="82" y="17"/>
                    </a:lnTo>
                    <a:lnTo>
                      <a:pt x="83" y="13"/>
                    </a:lnTo>
                    <a:lnTo>
                      <a:pt x="83" y="7"/>
                    </a:lnTo>
                    <a:lnTo>
                      <a:pt x="83" y="7"/>
                    </a:lnTo>
                    <a:lnTo>
                      <a:pt x="44" y="0"/>
                    </a:lnTo>
                    <a:lnTo>
                      <a:pt x="44" y="0"/>
                    </a:lnTo>
                    <a:close/>
                  </a:path>
                </a:pathLst>
              </a:custGeom>
              <a:solidFill>
                <a:srgbClr val="414B8B"/>
              </a:solidFill>
              <a:ln w="9525">
                <a:noFill/>
                <a:round/>
                <a:headEnd/>
                <a:tailEnd/>
              </a:ln>
            </p:spPr>
            <p:txBody>
              <a:bodyPr/>
              <a:lstStyle/>
              <a:p>
                <a:endParaRPr lang="en-US"/>
              </a:p>
            </p:txBody>
          </p:sp>
          <p:sp>
            <p:nvSpPr>
              <p:cNvPr id="46" name="Freeform 113"/>
              <p:cNvSpPr>
                <a:spLocks/>
              </p:cNvSpPr>
              <p:nvPr/>
            </p:nvSpPr>
            <p:spPr bwMode="auto">
              <a:xfrm>
                <a:off x="2414" y="2885"/>
                <a:ext cx="104" cy="76"/>
              </a:xfrm>
              <a:custGeom>
                <a:avLst/>
                <a:gdLst/>
                <a:ahLst/>
                <a:cxnLst>
                  <a:cxn ang="0">
                    <a:pos x="147" y="0"/>
                  </a:cxn>
                  <a:cxn ang="0">
                    <a:pos x="147" y="2"/>
                  </a:cxn>
                  <a:cxn ang="0">
                    <a:pos x="147" y="7"/>
                  </a:cxn>
                  <a:cxn ang="0">
                    <a:pos x="145" y="13"/>
                  </a:cxn>
                  <a:cxn ang="0">
                    <a:pos x="145" y="19"/>
                  </a:cxn>
                  <a:cxn ang="0">
                    <a:pos x="143" y="24"/>
                  </a:cxn>
                  <a:cxn ang="0">
                    <a:pos x="143" y="30"/>
                  </a:cxn>
                  <a:cxn ang="0">
                    <a:pos x="143" y="38"/>
                  </a:cxn>
                  <a:cxn ang="0">
                    <a:pos x="141" y="43"/>
                  </a:cxn>
                  <a:cxn ang="0">
                    <a:pos x="139" y="51"/>
                  </a:cxn>
                  <a:cxn ang="0">
                    <a:pos x="137" y="57"/>
                  </a:cxn>
                  <a:cxn ang="0">
                    <a:pos x="133" y="62"/>
                  </a:cxn>
                  <a:cxn ang="0">
                    <a:pos x="130" y="68"/>
                  </a:cxn>
                  <a:cxn ang="0">
                    <a:pos x="126" y="74"/>
                  </a:cxn>
                  <a:cxn ang="0">
                    <a:pos x="122" y="79"/>
                  </a:cxn>
                  <a:cxn ang="0">
                    <a:pos x="116" y="83"/>
                  </a:cxn>
                  <a:cxn ang="0">
                    <a:pos x="111" y="87"/>
                  </a:cxn>
                  <a:cxn ang="0">
                    <a:pos x="103" y="89"/>
                  </a:cxn>
                  <a:cxn ang="0">
                    <a:pos x="97" y="91"/>
                  </a:cxn>
                  <a:cxn ang="0">
                    <a:pos x="90" y="93"/>
                  </a:cxn>
                  <a:cxn ang="0">
                    <a:pos x="82" y="93"/>
                  </a:cxn>
                  <a:cxn ang="0">
                    <a:pos x="76" y="93"/>
                  </a:cxn>
                  <a:cxn ang="0">
                    <a:pos x="69" y="93"/>
                  </a:cxn>
                  <a:cxn ang="0">
                    <a:pos x="63" y="93"/>
                  </a:cxn>
                  <a:cxn ang="0">
                    <a:pos x="55" y="93"/>
                  </a:cxn>
                  <a:cxn ang="0">
                    <a:pos x="50" y="93"/>
                  </a:cxn>
                  <a:cxn ang="0">
                    <a:pos x="46" y="93"/>
                  </a:cxn>
                  <a:cxn ang="0">
                    <a:pos x="38" y="93"/>
                  </a:cxn>
                  <a:cxn ang="0">
                    <a:pos x="38" y="93"/>
                  </a:cxn>
                  <a:cxn ang="0">
                    <a:pos x="0" y="152"/>
                  </a:cxn>
                  <a:cxn ang="0">
                    <a:pos x="42" y="144"/>
                  </a:cxn>
                  <a:cxn ang="0">
                    <a:pos x="88" y="112"/>
                  </a:cxn>
                  <a:cxn ang="0">
                    <a:pos x="90" y="112"/>
                  </a:cxn>
                  <a:cxn ang="0">
                    <a:pos x="93" y="112"/>
                  </a:cxn>
                  <a:cxn ang="0">
                    <a:pos x="97" y="112"/>
                  </a:cxn>
                  <a:cxn ang="0">
                    <a:pos x="103" y="112"/>
                  </a:cxn>
                  <a:cxn ang="0">
                    <a:pos x="109" y="112"/>
                  </a:cxn>
                  <a:cxn ang="0">
                    <a:pos x="114" y="110"/>
                  </a:cxn>
                  <a:cxn ang="0">
                    <a:pos x="122" y="110"/>
                  </a:cxn>
                  <a:cxn ang="0">
                    <a:pos x="130" y="110"/>
                  </a:cxn>
                  <a:cxn ang="0">
                    <a:pos x="137" y="108"/>
                  </a:cxn>
                  <a:cxn ang="0">
                    <a:pos x="145" y="106"/>
                  </a:cxn>
                  <a:cxn ang="0">
                    <a:pos x="152" y="104"/>
                  </a:cxn>
                  <a:cxn ang="0">
                    <a:pos x="160" y="100"/>
                  </a:cxn>
                  <a:cxn ang="0">
                    <a:pos x="168" y="98"/>
                  </a:cxn>
                  <a:cxn ang="0">
                    <a:pos x="173" y="95"/>
                  </a:cxn>
                  <a:cxn ang="0">
                    <a:pos x="181" y="93"/>
                  </a:cxn>
                  <a:cxn ang="0">
                    <a:pos x="185" y="87"/>
                  </a:cxn>
                  <a:cxn ang="0">
                    <a:pos x="189" y="83"/>
                  </a:cxn>
                  <a:cxn ang="0">
                    <a:pos x="194" y="76"/>
                  </a:cxn>
                  <a:cxn ang="0">
                    <a:pos x="198" y="72"/>
                  </a:cxn>
                  <a:cxn ang="0">
                    <a:pos x="200" y="64"/>
                  </a:cxn>
                  <a:cxn ang="0">
                    <a:pos x="202" y="59"/>
                  </a:cxn>
                  <a:cxn ang="0">
                    <a:pos x="204" y="53"/>
                  </a:cxn>
                  <a:cxn ang="0">
                    <a:pos x="206" y="47"/>
                  </a:cxn>
                  <a:cxn ang="0">
                    <a:pos x="208" y="41"/>
                  </a:cxn>
                  <a:cxn ang="0">
                    <a:pos x="208" y="36"/>
                  </a:cxn>
                  <a:cxn ang="0">
                    <a:pos x="209" y="32"/>
                  </a:cxn>
                  <a:cxn ang="0">
                    <a:pos x="209" y="28"/>
                  </a:cxn>
                  <a:cxn ang="0">
                    <a:pos x="209" y="21"/>
                  </a:cxn>
                  <a:cxn ang="0">
                    <a:pos x="209" y="21"/>
                  </a:cxn>
                  <a:cxn ang="0">
                    <a:pos x="147" y="0"/>
                  </a:cxn>
                  <a:cxn ang="0">
                    <a:pos x="147" y="0"/>
                  </a:cxn>
                </a:cxnLst>
                <a:rect l="0" t="0" r="r" b="b"/>
                <a:pathLst>
                  <a:path w="209" h="152">
                    <a:moveTo>
                      <a:pt x="147" y="0"/>
                    </a:moveTo>
                    <a:lnTo>
                      <a:pt x="147" y="2"/>
                    </a:lnTo>
                    <a:lnTo>
                      <a:pt x="147" y="7"/>
                    </a:lnTo>
                    <a:lnTo>
                      <a:pt x="145" y="13"/>
                    </a:lnTo>
                    <a:lnTo>
                      <a:pt x="145" y="19"/>
                    </a:lnTo>
                    <a:lnTo>
                      <a:pt x="143" y="24"/>
                    </a:lnTo>
                    <a:lnTo>
                      <a:pt x="143" y="30"/>
                    </a:lnTo>
                    <a:lnTo>
                      <a:pt x="143" y="38"/>
                    </a:lnTo>
                    <a:lnTo>
                      <a:pt x="141" y="43"/>
                    </a:lnTo>
                    <a:lnTo>
                      <a:pt x="139" y="51"/>
                    </a:lnTo>
                    <a:lnTo>
                      <a:pt x="137" y="57"/>
                    </a:lnTo>
                    <a:lnTo>
                      <a:pt x="133" y="62"/>
                    </a:lnTo>
                    <a:lnTo>
                      <a:pt x="130" y="68"/>
                    </a:lnTo>
                    <a:lnTo>
                      <a:pt x="126" y="74"/>
                    </a:lnTo>
                    <a:lnTo>
                      <a:pt x="122" y="79"/>
                    </a:lnTo>
                    <a:lnTo>
                      <a:pt x="116" y="83"/>
                    </a:lnTo>
                    <a:lnTo>
                      <a:pt x="111" y="87"/>
                    </a:lnTo>
                    <a:lnTo>
                      <a:pt x="103" y="89"/>
                    </a:lnTo>
                    <a:lnTo>
                      <a:pt x="97" y="91"/>
                    </a:lnTo>
                    <a:lnTo>
                      <a:pt x="90" y="93"/>
                    </a:lnTo>
                    <a:lnTo>
                      <a:pt x="82" y="93"/>
                    </a:lnTo>
                    <a:lnTo>
                      <a:pt x="76" y="93"/>
                    </a:lnTo>
                    <a:lnTo>
                      <a:pt x="69" y="93"/>
                    </a:lnTo>
                    <a:lnTo>
                      <a:pt x="63" y="93"/>
                    </a:lnTo>
                    <a:lnTo>
                      <a:pt x="55" y="93"/>
                    </a:lnTo>
                    <a:lnTo>
                      <a:pt x="50" y="93"/>
                    </a:lnTo>
                    <a:lnTo>
                      <a:pt x="46" y="93"/>
                    </a:lnTo>
                    <a:lnTo>
                      <a:pt x="38" y="93"/>
                    </a:lnTo>
                    <a:lnTo>
                      <a:pt x="38" y="93"/>
                    </a:lnTo>
                    <a:lnTo>
                      <a:pt x="0" y="152"/>
                    </a:lnTo>
                    <a:lnTo>
                      <a:pt x="42" y="144"/>
                    </a:lnTo>
                    <a:lnTo>
                      <a:pt x="88" y="112"/>
                    </a:lnTo>
                    <a:lnTo>
                      <a:pt x="90" y="112"/>
                    </a:lnTo>
                    <a:lnTo>
                      <a:pt x="93" y="112"/>
                    </a:lnTo>
                    <a:lnTo>
                      <a:pt x="97" y="112"/>
                    </a:lnTo>
                    <a:lnTo>
                      <a:pt x="103" y="112"/>
                    </a:lnTo>
                    <a:lnTo>
                      <a:pt x="109" y="112"/>
                    </a:lnTo>
                    <a:lnTo>
                      <a:pt x="114" y="110"/>
                    </a:lnTo>
                    <a:lnTo>
                      <a:pt x="122" y="110"/>
                    </a:lnTo>
                    <a:lnTo>
                      <a:pt x="130" y="110"/>
                    </a:lnTo>
                    <a:lnTo>
                      <a:pt x="137" y="108"/>
                    </a:lnTo>
                    <a:lnTo>
                      <a:pt x="145" y="106"/>
                    </a:lnTo>
                    <a:lnTo>
                      <a:pt x="152" y="104"/>
                    </a:lnTo>
                    <a:lnTo>
                      <a:pt x="160" y="100"/>
                    </a:lnTo>
                    <a:lnTo>
                      <a:pt x="168" y="98"/>
                    </a:lnTo>
                    <a:lnTo>
                      <a:pt x="173" y="95"/>
                    </a:lnTo>
                    <a:lnTo>
                      <a:pt x="181" y="93"/>
                    </a:lnTo>
                    <a:lnTo>
                      <a:pt x="185" y="87"/>
                    </a:lnTo>
                    <a:lnTo>
                      <a:pt x="189" y="83"/>
                    </a:lnTo>
                    <a:lnTo>
                      <a:pt x="194" y="76"/>
                    </a:lnTo>
                    <a:lnTo>
                      <a:pt x="198" y="72"/>
                    </a:lnTo>
                    <a:lnTo>
                      <a:pt x="200" y="64"/>
                    </a:lnTo>
                    <a:lnTo>
                      <a:pt x="202" y="59"/>
                    </a:lnTo>
                    <a:lnTo>
                      <a:pt x="204" y="53"/>
                    </a:lnTo>
                    <a:lnTo>
                      <a:pt x="206" y="47"/>
                    </a:lnTo>
                    <a:lnTo>
                      <a:pt x="208" y="41"/>
                    </a:lnTo>
                    <a:lnTo>
                      <a:pt x="208" y="36"/>
                    </a:lnTo>
                    <a:lnTo>
                      <a:pt x="209" y="32"/>
                    </a:lnTo>
                    <a:lnTo>
                      <a:pt x="209" y="28"/>
                    </a:lnTo>
                    <a:lnTo>
                      <a:pt x="209" y="21"/>
                    </a:lnTo>
                    <a:lnTo>
                      <a:pt x="209" y="21"/>
                    </a:lnTo>
                    <a:lnTo>
                      <a:pt x="147" y="0"/>
                    </a:lnTo>
                    <a:lnTo>
                      <a:pt x="147" y="0"/>
                    </a:lnTo>
                    <a:close/>
                  </a:path>
                </a:pathLst>
              </a:custGeom>
              <a:solidFill>
                <a:srgbClr val="414B8B"/>
              </a:solidFill>
              <a:ln w="9525">
                <a:noFill/>
                <a:round/>
                <a:headEnd/>
                <a:tailEnd/>
              </a:ln>
            </p:spPr>
            <p:txBody>
              <a:bodyPr/>
              <a:lstStyle/>
              <a:p>
                <a:endParaRPr lang="en-US"/>
              </a:p>
            </p:txBody>
          </p:sp>
          <p:sp>
            <p:nvSpPr>
              <p:cNvPr id="47" name="Freeform 114"/>
              <p:cNvSpPr>
                <a:spLocks/>
              </p:cNvSpPr>
              <p:nvPr/>
            </p:nvSpPr>
            <p:spPr bwMode="auto">
              <a:xfrm>
                <a:off x="2513" y="2758"/>
                <a:ext cx="37" cy="45"/>
              </a:xfrm>
              <a:custGeom>
                <a:avLst/>
                <a:gdLst/>
                <a:ahLst/>
                <a:cxnLst>
                  <a:cxn ang="0">
                    <a:pos x="17" y="89"/>
                  </a:cxn>
                  <a:cxn ang="0">
                    <a:pos x="19" y="87"/>
                  </a:cxn>
                  <a:cxn ang="0">
                    <a:pos x="23" y="84"/>
                  </a:cxn>
                  <a:cxn ang="0">
                    <a:pos x="25" y="82"/>
                  </a:cxn>
                  <a:cxn ang="0">
                    <a:pos x="30" y="80"/>
                  </a:cxn>
                  <a:cxn ang="0">
                    <a:pos x="34" y="78"/>
                  </a:cxn>
                  <a:cxn ang="0">
                    <a:pos x="40" y="76"/>
                  </a:cxn>
                  <a:cxn ang="0">
                    <a:pos x="44" y="72"/>
                  </a:cxn>
                  <a:cxn ang="0">
                    <a:pos x="48" y="70"/>
                  </a:cxn>
                  <a:cxn ang="0">
                    <a:pos x="53" y="66"/>
                  </a:cxn>
                  <a:cxn ang="0">
                    <a:pos x="57" y="63"/>
                  </a:cxn>
                  <a:cxn ang="0">
                    <a:pos x="65" y="55"/>
                  </a:cxn>
                  <a:cxn ang="0">
                    <a:pos x="70" y="47"/>
                  </a:cxn>
                  <a:cxn ang="0">
                    <a:pos x="72" y="44"/>
                  </a:cxn>
                  <a:cxn ang="0">
                    <a:pos x="74" y="40"/>
                  </a:cxn>
                  <a:cxn ang="0">
                    <a:pos x="74" y="34"/>
                  </a:cxn>
                  <a:cxn ang="0">
                    <a:pos x="74" y="30"/>
                  </a:cxn>
                  <a:cxn ang="0">
                    <a:pos x="72" y="23"/>
                  </a:cxn>
                  <a:cxn ang="0">
                    <a:pos x="70" y="17"/>
                  </a:cxn>
                  <a:cxn ang="0">
                    <a:pos x="67" y="9"/>
                  </a:cxn>
                  <a:cxn ang="0">
                    <a:pos x="61" y="6"/>
                  </a:cxn>
                  <a:cxn ang="0">
                    <a:pos x="53" y="2"/>
                  </a:cxn>
                  <a:cxn ang="0">
                    <a:pos x="46" y="0"/>
                  </a:cxn>
                  <a:cxn ang="0">
                    <a:pos x="38" y="0"/>
                  </a:cxn>
                  <a:cxn ang="0">
                    <a:pos x="30" y="4"/>
                  </a:cxn>
                  <a:cxn ang="0">
                    <a:pos x="25" y="8"/>
                  </a:cxn>
                  <a:cxn ang="0">
                    <a:pos x="17" y="11"/>
                  </a:cxn>
                  <a:cxn ang="0">
                    <a:pos x="11" y="17"/>
                  </a:cxn>
                  <a:cxn ang="0">
                    <a:pos x="8" y="25"/>
                  </a:cxn>
                  <a:cxn ang="0">
                    <a:pos x="4" y="32"/>
                  </a:cxn>
                  <a:cxn ang="0">
                    <a:pos x="2" y="42"/>
                  </a:cxn>
                  <a:cxn ang="0">
                    <a:pos x="0" y="49"/>
                  </a:cxn>
                  <a:cxn ang="0">
                    <a:pos x="2" y="57"/>
                  </a:cxn>
                  <a:cxn ang="0">
                    <a:pos x="4" y="65"/>
                  </a:cxn>
                  <a:cxn ang="0">
                    <a:pos x="8" y="72"/>
                  </a:cxn>
                  <a:cxn ang="0">
                    <a:pos x="11" y="80"/>
                  </a:cxn>
                  <a:cxn ang="0">
                    <a:pos x="13" y="84"/>
                  </a:cxn>
                  <a:cxn ang="0">
                    <a:pos x="15" y="87"/>
                  </a:cxn>
                  <a:cxn ang="0">
                    <a:pos x="17" y="89"/>
                  </a:cxn>
                  <a:cxn ang="0">
                    <a:pos x="17" y="89"/>
                  </a:cxn>
                </a:cxnLst>
                <a:rect l="0" t="0" r="r" b="b"/>
                <a:pathLst>
                  <a:path w="74" h="89">
                    <a:moveTo>
                      <a:pt x="17" y="89"/>
                    </a:moveTo>
                    <a:lnTo>
                      <a:pt x="19" y="87"/>
                    </a:lnTo>
                    <a:lnTo>
                      <a:pt x="23" y="84"/>
                    </a:lnTo>
                    <a:lnTo>
                      <a:pt x="25" y="82"/>
                    </a:lnTo>
                    <a:lnTo>
                      <a:pt x="30" y="80"/>
                    </a:lnTo>
                    <a:lnTo>
                      <a:pt x="34" y="78"/>
                    </a:lnTo>
                    <a:lnTo>
                      <a:pt x="40" y="76"/>
                    </a:lnTo>
                    <a:lnTo>
                      <a:pt x="44" y="72"/>
                    </a:lnTo>
                    <a:lnTo>
                      <a:pt x="48" y="70"/>
                    </a:lnTo>
                    <a:lnTo>
                      <a:pt x="53" y="66"/>
                    </a:lnTo>
                    <a:lnTo>
                      <a:pt x="57" y="63"/>
                    </a:lnTo>
                    <a:lnTo>
                      <a:pt x="65" y="55"/>
                    </a:lnTo>
                    <a:lnTo>
                      <a:pt x="70" y="47"/>
                    </a:lnTo>
                    <a:lnTo>
                      <a:pt x="72" y="44"/>
                    </a:lnTo>
                    <a:lnTo>
                      <a:pt x="74" y="40"/>
                    </a:lnTo>
                    <a:lnTo>
                      <a:pt x="74" y="34"/>
                    </a:lnTo>
                    <a:lnTo>
                      <a:pt x="74" y="30"/>
                    </a:lnTo>
                    <a:lnTo>
                      <a:pt x="72" y="23"/>
                    </a:lnTo>
                    <a:lnTo>
                      <a:pt x="70" y="17"/>
                    </a:lnTo>
                    <a:lnTo>
                      <a:pt x="67" y="9"/>
                    </a:lnTo>
                    <a:lnTo>
                      <a:pt x="61" y="6"/>
                    </a:lnTo>
                    <a:lnTo>
                      <a:pt x="53" y="2"/>
                    </a:lnTo>
                    <a:lnTo>
                      <a:pt x="46" y="0"/>
                    </a:lnTo>
                    <a:lnTo>
                      <a:pt x="38" y="0"/>
                    </a:lnTo>
                    <a:lnTo>
                      <a:pt x="30" y="4"/>
                    </a:lnTo>
                    <a:lnTo>
                      <a:pt x="25" y="8"/>
                    </a:lnTo>
                    <a:lnTo>
                      <a:pt x="17" y="11"/>
                    </a:lnTo>
                    <a:lnTo>
                      <a:pt x="11" y="17"/>
                    </a:lnTo>
                    <a:lnTo>
                      <a:pt x="8" y="25"/>
                    </a:lnTo>
                    <a:lnTo>
                      <a:pt x="4" y="32"/>
                    </a:lnTo>
                    <a:lnTo>
                      <a:pt x="2" y="42"/>
                    </a:lnTo>
                    <a:lnTo>
                      <a:pt x="0" y="49"/>
                    </a:lnTo>
                    <a:lnTo>
                      <a:pt x="2" y="57"/>
                    </a:lnTo>
                    <a:lnTo>
                      <a:pt x="4" y="65"/>
                    </a:lnTo>
                    <a:lnTo>
                      <a:pt x="8" y="72"/>
                    </a:lnTo>
                    <a:lnTo>
                      <a:pt x="11" y="80"/>
                    </a:lnTo>
                    <a:lnTo>
                      <a:pt x="13" y="84"/>
                    </a:lnTo>
                    <a:lnTo>
                      <a:pt x="15" y="87"/>
                    </a:lnTo>
                    <a:lnTo>
                      <a:pt x="17" y="89"/>
                    </a:lnTo>
                    <a:lnTo>
                      <a:pt x="17" y="89"/>
                    </a:lnTo>
                    <a:close/>
                  </a:path>
                </a:pathLst>
              </a:custGeom>
              <a:solidFill>
                <a:srgbClr val="414B8B"/>
              </a:solidFill>
              <a:ln w="9525">
                <a:noFill/>
                <a:round/>
                <a:headEnd/>
                <a:tailEnd/>
              </a:ln>
            </p:spPr>
            <p:txBody>
              <a:bodyPr/>
              <a:lstStyle/>
              <a:p>
                <a:endParaRPr lang="en-US"/>
              </a:p>
            </p:txBody>
          </p:sp>
          <p:sp>
            <p:nvSpPr>
              <p:cNvPr id="48" name="Freeform 115"/>
              <p:cNvSpPr>
                <a:spLocks/>
              </p:cNvSpPr>
              <p:nvPr/>
            </p:nvSpPr>
            <p:spPr bwMode="auto">
              <a:xfrm>
                <a:off x="2477" y="2806"/>
                <a:ext cx="41" cy="63"/>
              </a:xfrm>
              <a:custGeom>
                <a:avLst/>
                <a:gdLst/>
                <a:ahLst/>
                <a:cxnLst>
                  <a:cxn ang="0">
                    <a:pos x="81" y="0"/>
                  </a:cxn>
                  <a:cxn ang="0">
                    <a:pos x="47" y="125"/>
                  </a:cxn>
                  <a:cxn ang="0">
                    <a:pos x="0" y="125"/>
                  </a:cxn>
                  <a:cxn ang="0">
                    <a:pos x="81" y="0"/>
                  </a:cxn>
                  <a:cxn ang="0">
                    <a:pos x="81" y="0"/>
                  </a:cxn>
                </a:cxnLst>
                <a:rect l="0" t="0" r="r" b="b"/>
                <a:pathLst>
                  <a:path w="81" h="125">
                    <a:moveTo>
                      <a:pt x="81" y="0"/>
                    </a:moveTo>
                    <a:lnTo>
                      <a:pt x="47" y="125"/>
                    </a:lnTo>
                    <a:lnTo>
                      <a:pt x="0" y="125"/>
                    </a:lnTo>
                    <a:lnTo>
                      <a:pt x="81" y="0"/>
                    </a:lnTo>
                    <a:lnTo>
                      <a:pt x="81" y="0"/>
                    </a:lnTo>
                    <a:close/>
                  </a:path>
                </a:pathLst>
              </a:custGeom>
              <a:solidFill>
                <a:srgbClr val="414B8B"/>
              </a:solidFill>
              <a:ln w="9525">
                <a:noFill/>
                <a:round/>
                <a:headEnd/>
                <a:tailEnd/>
              </a:ln>
            </p:spPr>
            <p:txBody>
              <a:bodyPr/>
              <a:lstStyle/>
              <a:p>
                <a:endParaRPr lang="en-US"/>
              </a:p>
            </p:txBody>
          </p:sp>
          <p:sp>
            <p:nvSpPr>
              <p:cNvPr id="49" name="Freeform 116"/>
              <p:cNvSpPr>
                <a:spLocks/>
              </p:cNvSpPr>
              <p:nvPr/>
            </p:nvSpPr>
            <p:spPr bwMode="auto">
              <a:xfrm>
                <a:off x="2416" y="2373"/>
                <a:ext cx="389" cy="152"/>
              </a:xfrm>
              <a:custGeom>
                <a:avLst/>
                <a:gdLst/>
                <a:ahLst/>
                <a:cxnLst>
                  <a:cxn ang="0">
                    <a:pos x="11" y="1"/>
                  </a:cxn>
                  <a:cxn ang="0">
                    <a:pos x="32" y="7"/>
                  </a:cxn>
                  <a:cxn ang="0">
                    <a:pos x="55" y="13"/>
                  </a:cxn>
                  <a:cxn ang="0">
                    <a:pos x="80" y="19"/>
                  </a:cxn>
                  <a:cxn ang="0">
                    <a:pos x="108" y="24"/>
                  </a:cxn>
                  <a:cxn ang="0">
                    <a:pos x="143" y="34"/>
                  </a:cxn>
                  <a:cxn ang="0">
                    <a:pos x="175" y="41"/>
                  </a:cxn>
                  <a:cxn ang="0">
                    <a:pos x="211" y="53"/>
                  </a:cxn>
                  <a:cxn ang="0">
                    <a:pos x="247" y="62"/>
                  </a:cxn>
                  <a:cxn ang="0">
                    <a:pos x="283" y="74"/>
                  </a:cxn>
                  <a:cxn ang="0">
                    <a:pos x="321" y="85"/>
                  </a:cxn>
                  <a:cxn ang="0">
                    <a:pos x="359" y="98"/>
                  </a:cxn>
                  <a:cxn ang="0">
                    <a:pos x="394" y="112"/>
                  </a:cxn>
                  <a:cxn ang="0">
                    <a:pos x="426" y="125"/>
                  </a:cxn>
                  <a:cxn ang="0">
                    <a:pos x="458" y="138"/>
                  </a:cxn>
                  <a:cxn ang="0">
                    <a:pos x="489" y="152"/>
                  </a:cxn>
                  <a:cxn ang="0">
                    <a:pos x="515" y="165"/>
                  </a:cxn>
                  <a:cxn ang="0">
                    <a:pos x="542" y="180"/>
                  </a:cxn>
                  <a:cxn ang="0">
                    <a:pos x="569" y="195"/>
                  </a:cxn>
                  <a:cxn ang="0">
                    <a:pos x="591" y="209"/>
                  </a:cxn>
                  <a:cxn ang="0">
                    <a:pos x="612" y="224"/>
                  </a:cxn>
                  <a:cxn ang="0">
                    <a:pos x="633" y="237"/>
                  </a:cxn>
                  <a:cxn ang="0">
                    <a:pos x="660" y="256"/>
                  </a:cxn>
                  <a:cxn ang="0">
                    <a:pos x="686" y="277"/>
                  </a:cxn>
                  <a:cxn ang="0">
                    <a:pos x="707" y="292"/>
                  </a:cxn>
                  <a:cxn ang="0">
                    <a:pos x="719" y="304"/>
                  </a:cxn>
                  <a:cxn ang="0">
                    <a:pos x="770" y="260"/>
                  </a:cxn>
                  <a:cxn ang="0">
                    <a:pos x="749" y="245"/>
                  </a:cxn>
                  <a:cxn ang="0">
                    <a:pos x="726" y="231"/>
                  </a:cxn>
                  <a:cxn ang="0">
                    <a:pos x="704" y="218"/>
                  </a:cxn>
                  <a:cxn ang="0">
                    <a:pos x="679" y="205"/>
                  </a:cxn>
                  <a:cxn ang="0">
                    <a:pos x="652" y="190"/>
                  </a:cxn>
                  <a:cxn ang="0">
                    <a:pos x="624" y="172"/>
                  </a:cxn>
                  <a:cxn ang="0">
                    <a:pos x="593" y="155"/>
                  </a:cxn>
                  <a:cxn ang="0">
                    <a:pos x="559" y="138"/>
                  </a:cxn>
                  <a:cxn ang="0">
                    <a:pos x="527" y="123"/>
                  </a:cxn>
                  <a:cxn ang="0">
                    <a:pos x="492" y="106"/>
                  </a:cxn>
                  <a:cxn ang="0">
                    <a:pos x="456" y="89"/>
                  </a:cxn>
                  <a:cxn ang="0">
                    <a:pos x="422" y="76"/>
                  </a:cxn>
                  <a:cxn ang="0">
                    <a:pos x="388" y="62"/>
                  </a:cxn>
                  <a:cxn ang="0">
                    <a:pos x="354" y="49"/>
                  </a:cxn>
                  <a:cxn ang="0">
                    <a:pos x="319" y="39"/>
                  </a:cxn>
                  <a:cxn ang="0">
                    <a:pos x="283" y="30"/>
                  </a:cxn>
                  <a:cxn ang="0">
                    <a:pos x="251" y="22"/>
                  </a:cxn>
                  <a:cxn ang="0">
                    <a:pos x="219" y="17"/>
                  </a:cxn>
                  <a:cxn ang="0">
                    <a:pos x="186" y="11"/>
                  </a:cxn>
                  <a:cxn ang="0">
                    <a:pos x="156" y="7"/>
                  </a:cxn>
                  <a:cxn ang="0">
                    <a:pos x="127" y="3"/>
                  </a:cxn>
                  <a:cxn ang="0">
                    <a:pos x="101" y="1"/>
                  </a:cxn>
                  <a:cxn ang="0">
                    <a:pos x="76" y="0"/>
                  </a:cxn>
                  <a:cxn ang="0">
                    <a:pos x="55" y="0"/>
                  </a:cxn>
                  <a:cxn ang="0">
                    <a:pos x="36" y="0"/>
                  </a:cxn>
                  <a:cxn ang="0">
                    <a:pos x="11" y="0"/>
                  </a:cxn>
                  <a:cxn ang="0">
                    <a:pos x="0" y="0"/>
                  </a:cxn>
                </a:cxnLst>
                <a:rect l="0" t="0" r="r" b="b"/>
                <a:pathLst>
                  <a:path w="778" h="304">
                    <a:moveTo>
                      <a:pt x="0" y="0"/>
                    </a:moveTo>
                    <a:lnTo>
                      <a:pt x="2" y="0"/>
                    </a:lnTo>
                    <a:lnTo>
                      <a:pt x="6" y="0"/>
                    </a:lnTo>
                    <a:lnTo>
                      <a:pt x="11" y="1"/>
                    </a:lnTo>
                    <a:lnTo>
                      <a:pt x="17" y="3"/>
                    </a:lnTo>
                    <a:lnTo>
                      <a:pt x="23" y="3"/>
                    </a:lnTo>
                    <a:lnTo>
                      <a:pt x="28" y="5"/>
                    </a:lnTo>
                    <a:lnTo>
                      <a:pt x="32" y="7"/>
                    </a:lnTo>
                    <a:lnTo>
                      <a:pt x="38" y="7"/>
                    </a:lnTo>
                    <a:lnTo>
                      <a:pt x="44" y="9"/>
                    </a:lnTo>
                    <a:lnTo>
                      <a:pt x="49" y="11"/>
                    </a:lnTo>
                    <a:lnTo>
                      <a:pt x="55" y="13"/>
                    </a:lnTo>
                    <a:lnTo>
                      <a:pt x="61" y="13"/>
                    </a:lnTo>
                    <a:lnTo>
                      <a:pt x="67" y="15"/>
                    </a:lnTo>
                    <a:lnTo>
                      <a:pt x="74" y="17"/>
                    </a:lnTo>
                    <a:lnTo>
                      <a:pt x="80" y="19"/>
                    </a:lnTo>
                    <a:lnTo>
                      <a:pt x="87" y="20"/>
                    </a:lnTo>
                    <a:lnTo>
                      <a:pt x="95" y="22"/>
                    </a:lnTo>
                    <a:lnTo>
                      <a:pt x="103" y="22"/>
                    </a:lnTo>
                    <a:lnTo>
                      <a:pt x="108" y="24"/>
                    </a:lnTo>
                    <a:lnTo>
                      <a:pt x="116" y="26"/>
                    </a:lnTo>
                    <a:lnTo>
                      <a:pt x="125" y="28"/>
                    </a:lnTo>
                    <a:lnTo>
                      <a:pt x="133" y="32"/>
                    </a:lnTo>
                    <a:lnTo>
                      <a:pt x="143" y="34"/>
                    </a:lnTo>
                    <a:lnTo>
                      <a:pt x="150" y="36"/>
                    </a:lnTo>
                    <a:lnTo>
                      <a:pt x="158" y="38"/>
                    </a:lnTo>
                    <a:lnTo>
                      <a:pt x="167" y="39"/>
                    </a:lnTo>
                    <a:lnTo>
                      <a:pt x="175" y="41"/>
                    </a:lnTo>
                    <a:lnTo>
                      <a:pt x="183" y="45"/>
                    </a:lnTo>
                    <a:lnTo>
                      <a:pt x="192" y="47"/>
                    </a:lnTo>
                    <a:lnTo>
                      <a:pt x="202" y="49"/>
                    </a:lnTo>
                    <a:lnTo>
                      <a:pt x="211" y="53"/>
                    </a:lnTo>
                    <a:lnTo>
                      <a:pt x="221" y="55"/>
                    </a:lnTo>
                    <a:lnTo>
                      <a:pt x="230" y="58"/>
                    </a:lnTo>
                    <a:lnTo>
                      <a:pt x="238" y="60"/>
                    </a:lnTo>
                    <a:lnTo>
                      <a:pt x="247" y="62"/>
                    </a:lnTo>
                    <a:lnTo>
                      <a:pt x="257" y="66"/>
                    </a:lnTo>
                    <a:lnTo>
                      <a:pt x="266" y="68"/>
                    </a:lnTo>
                    <a:lnTo>
                      <a:pt x="276" y="72"/>
                    </a:lnTo>
                    <a:lnTo>
                      <a:pt x="283" y="74"/>
                    </a:lnTo>
                    <a:lnTo>
                      <a:pt x="293" y="77"/>
                    </a:lnTo>
                    <a:lnTo>
                      <a:pt x="304" y="79"/>
                    </a:lnTo>
                    <a:lnTo>
                      <a:pt x="312" y="83"/>
                    </a:lnTo>
                    <a:lnTo>
                      <a:pt x="321" y="85"/>
                    </a:lnTo>
                    <a:lnTo>
                      <a:pt x="331" y="89"/>
                    </a:lnTo>
                    <a:lnTo>
                      <a:pt x="340" y="93"/>
                    </a:lnTo>
                    <a:lnTo>
                      <a:pt x="350" y="95"/>
                    </a:lnTo>
                    <a:lnTo>
                      <a:pt x="359" y="98"/>
                    </a:lnTo>
                    <a:lnTo>
                      <a:pt x="369" y="100"/>
                    </a:lnTo>
                    <a:lnTo>
                      <a:pt x="376" y="104"/>
                    </a:lnTo>
                    <a:lnTo>
                      <a:pt x="386" y="108"/>
                    </a:lnTo>
                    <a:lnTo>
                      <a:pt x="394" y="112"/>
                    </a:lnTo>
                    <a:lnTo>
                      <a:pt x="401" y="114"/>
                    </a:lnTo>
                    <a:lnTo>
                      <a:pt x="411" y="117"/>
                    </a:lnTo>
                    <a:lnTo>
                      <a:pt x="418" y="121"/>
                    </a:lnTo>
                    <a:lnTo>
                      <a:pt x="426" y="125"/>
                    </a:lnTo>
                    <a:lnTo>
                      <a:pt x="435" y="129"/>
                    </a:lnTo>
                    <a:lnTo>
                      <a:pt x="443" y="133"/>
                    </a:lnTo>
                    <a:lnTo>
                      <a:pt x="451" y="134"/>
                    </a:lnTo>
                    <a:lnTo>
                      <a:pt x="458" y="138"/>
                    </a:lnTo>
                    <a:lnTo>
                      <a:pt x="466" y="142"/>
                    </a:lnTo>
                    <a:lnTo>
                      <a:pt x="473" y="144"/>
                    </a:lnTo>
                    <a:lnTo>
                      <a:pt x="481" y="148"/>
                    </a:lnTo>
                    <a:lnTo>
                      <a:pt x="489" y="152"/>
                    </a:lnTo>
                    <a:lnTo>
                      <a:pt x="494" y="155"/>
                    </a:lnTo>
                    <a:lnTo>
                      <a:pt x="502" y="159"/>
                    </a:lnTo>
                    <a:lnTo>
                      <a:pt x="508" y="161"/>
                    </a:lnTo>
                    <a:lnTo>
                      <a:pt x="515" y="165"/>
                    </a:lnTo>
                    <a:lnTo>
                      <a:pt x="523" y="169"/>
                    </a:lnTo>
                    <a:lnTo>
                      <a:pt x="529" y="172"/>
                    </a:lnTo>
                    <a:lnTo>
                      <a:pt x="534" y="176"/>
                    </a:lnTo>
                    <a:lnTo>
                      <a:pt x="542" y="180"/>
                    </a:lnTo>
                    <a:lnTo>
                      <a:pt x="550" y="184"/>
                    </a:lnTo>
                    <a:lnTo>
                      <a:pt x="557" y="188"/>
                    </a:lnTo>
                    <a:lnTo>
                      <a:pt x="561" y="191"/>
                    </a:lnTo>
                    <a:lnTo>
                      <a:pt x="569" y="195"/>
                    </a:lnTo>
                    <a:lnTo>
                      <a:pt x="572" y="197"/>
                    </a:lnTo>
                    <a:lnTo>
                      <a:pt x="580" y="201"/>
                    </a:lnTo>
                    <a:lnTo>
                      <a:pt x="586" y="205"/>
                    </a:lnTo>
                    <a:lnTo>
                      <a:pt x="591" y="209"/>
                    </a:lnTo>
                    <a:lnTo>
                      <a:pt x="597" y="212"/>
                    </a:lnTo>
                    <a:lnTo>
                      <a:pt x="603" y="216"/>
                    </a:lnTo>
                    <a:lnTo>
                      <a:pt x="607" y="220"/>
                    </a:lnTo>
                    <a:lnTo>
                      <a:pt x="612" y="224"/>
                    </a:lnTo>
                    <a:lnTo>
                      <a:pt x="618" y="228"/>
                    </a:lnTo>
                    <a:lnTo>
                      <a:pt x="624" y="231"/>
                    </a:lnTo>
                    <a:lnTo>
                      <a:pt x="627" y="233"/>
                    </a:lnTo>
                    <a:lnTo>
                      <a:pt x="633" y="237"/>
                    </a:lnTo>
                    <a:lnTo>
                      <a:pt x="637" y="241"/>
                    </a:lnTo>
                    <a:lnTo>
                      <a:pt x="643" y="245"/>
                    </a:lnTo>
                    <a:lnTo>
                      <a:pt x="650" y="250"/>
                    </a:lnTo>
                    <a:lnTo>
                      <a:pt x="660" y="256"/>
                    </a:lnTo>
                    <a:lnTo>
                      <a:pt x="667" y="262"/>
                    </a:lnTo>
                    <a:lnTo>
                      <a:pt x="675" y="267"/>
                    </a:lnTo>
                    <a:lnTo>
                      <a:pt x="681" y="271"/>
                    </a:lnTo>
                    <a:lnTo>
                      <a:pt x="686" y="277"/>
                    </a:lnTo>
                    <a:lnTo>
                      <a:pt x="692" y="281"/>
                    </a:lnTo>
                    <a:lnTo>
                      <a:pt x="698" y="286"/>
                    </a:lnTo>
                    <a:lnTo>
                      <a:pt x="704" y="290"/>
                    </a:lnTo>
                    <a:lnTo>
                      <a:pt x="707" y="292"/>
                    </a:lnTo>
                    <a:lnTo>
                      <a:pt x="711" y="294"/>
                    </a:lnTo>
                    <a:lnTo>
                      <a:pt x="713" y="298"/>
                    </a:lnTo>
                    <a:lnTo>
                      <a:pt x="717" y="302"/>
                    </a:lnTo>
                    <a:lnTo>
                      <a:pt x="719" y="304"/>
                    </a:lnTo>
                    <a:lnTo>
                      <a:pt x="778" y="264"/>
                    </a:lnTo>
                    <a:lnTo>
                      <a:pt x="776" y="264"/>
                    </a:lnTo>
                    <a:lnTo>
                      <a:pt x="774" y="262"/>
                    </a:lnTo>
                    <a:lnTo>
                      <a:pt x="770" y="260"/>
                    </a:lnTo>
                    <a:lnTo>
                      <a:pt x="766" y="256"/>
                    </a:lnTo>
                    <a:lnTo>
                      <a:pt x="761" y="252"/>
                    </a:lnTo>
                    <a:lnTo>
                      <a:pt x="755" y="250"/>
                    </a:lnTo>
                    <a:lnTo>
                      <a:pt x="749" y="245"/>
                    </a:lnTo>
                    <a:lnTo>
                      <a:pt x="742" y="241"/>
                    </a:lnTo>
                    <a:lnTo>
                      <a:pt x="736" y="237"/>
                    </a:lnTo>
                    <a:lnTo>
                      <a:pt x="730" y="235"/>
                    </a:lnTo>
                    <a:lnTo>
                      <a:pt x="726" y="231"/>
                    </a:lnTo>
                    <a:lnTo>
                      <a:pt x="721" y="229"/>
                    </a:lnTo>
                    <a:lnTo>
                      <a:pt x="715" y="226"/>
                    </a:lnTo>
                    <a:lnTo>
                      <a:pt x="709" y="222"/>
                    </a:lnTo>
                    <a:lnTo>
                      <a:pt x="704" y="218"/>
                    </a:lnTo>
                    <a:lnTo>
                      <a:pt x="698" y="216"/>
                    </a:lnTo>
                    <a:lnTo>
                      <a:pt x="692" y="212"/>
                    </a:lnTo>
                    <a:lnTo>
                      <a:pt x="686" y="209"/>
                    </a:lnTo>
                    <a:lnTo>
                      <a:pt x="679" y="205"/>
                    </a:lnTo>
                    <a:lnTo>
                      <a:pt x="673" y="201"/>
                    </a:lnTo>
                    <a:lnTo>
                      <a:pt x="665" y="197"/>
                    </a:lnTo>
                    <a:lnTo>
                      <a:pt x="660" y="193"/>
                    </a:lnTo>
                    <a:lnTo>
                      <a:pt x="652" y="190"/>
                    </a:lnTo>
                    <a:lnTo>
                      <a:pt x="646" y="186"/>
                    </a:lnTo>
                    <a:lnTo>
                      <a:pt x="639" y="180"/>
                    </a:lnTo>
                    <a:lnTo>
                      <a:pt x="631" y="176"/>
                    </a:lnTo>
                    <a:lnTo>
                      <a:pt x="624" y="172"/>
                    </a:lnTo>
                    <a:lnTo>
                      <a:pt x="616" y="169"/>
                    </a:lnTo>
                    <a:lnTo>
                      <a:pt x="608" y="163"/>
                    </a:lnTo>
                    <a:lnTo>
                      <a:pt x="601" y="159"/>
                    </a:lnTo>
                    <a:lnTo>
                      <a:pt x="593" y="155"/>
                    </a:lnTo>
                    <a:lnTo>
                      <a:pt x="586" y="152"/>
                    </a:lnTo>
                    <a:lnTo>
                      <a:pt x="576" y="146"/>
                    </a:lnTo>
                    <a:lnTo>
                      <a:pt x="569" y="144"/>
                    </a:lnTo>
                    <a:lnTo>
                      <a:pt x="559" y="138"/>
                    </a:lnTo>
                    <a:lnTo>
                      <a:pt x="551" y="134"/>
                    </a:lnTo>
                    <a:lnTo>
                      <a:pt x="544" y="131"/>
                    </a:lnTo>
                    <a:lnTo>
                      <a:pt x="534" y="127"/>
                    </a:lnTo>
                    <a:lnTo>
                      <a:pt x="527" y="123"/>
                    </a:lnTo>
                    <a:lnTo>
                      <a:pt x="519" y="119"/>
                    </a:lnTo>
                    <a:lnTo>
                      <a:pt x="510" y="114"/>
                    </a:lnTo>
                    <a:lnTo>
                      <a:pt x="502" y="110"/>
                    </a:lnTo>
                    <a:lnTo>
                      <a:pt x="492" y="106"/>
                    </a:lnTo>
                    <a:lnTo>
                      <a:pt x="483" y="102"/>
                    </a:lnTo>
                    <a:lnTo>
                      <a:pt x="473" y="96"/>
                    </a:lnTo>
                    <a:lnTo>
                      <a:pt x="466" y="93"/>
                    </a:lnTo>
                    <a:lnTo>
                      <a:pt x="456" y="89"/>
                    </a:lnTo>
                    <a:lnTo>
                      <a:pt x="449" y="87"/>
                    </a:lnTo>
                    <a:lnTo>
                      <a:pt x="439" y="81"/>
                    </a:lnTo>
                    <a:lnTo>
                      <a:pt x="430" y="79"/>
                    </a:lnTo>
                    <a:lnTo>
                      <a:pt x="422" y="76"/>
                    </a:lnTo>
                    <a:lnTo>
                      <a:pt x="413" y="72"/>
                    </a:lnTo>
                    <a:lnTo>
                      <a:pt x="405" y="68"/>
                    </a:lnTo>
                    <a:lnTo>
                      <a:pt x="395" y="64"/>
                    </a:lnTo>
                    <a:lnTo>
                      <a:pt x="388" y="62"/>
                    </a:lnTo>
                    <a:lnTo>
                      <a:pt x="380" y="58"/>
                    </a:lnTo>
                    <a:lnTo>
                      <a:pt x="371" y="55"/>
                    </a:lnTo>
                    <a:lnTo>
                      <a:pt x="363" y="53"/>
                    </a:lnTo>
                    <a:lnTo>
                      <a:pt x="354" y="49"/>
                    </a:lnTo>
                    <a:lnTo>
                      <a:pt x="346" y="47"/>
                    </a:lnTo>
                    <a:lnTo>
                      <a:pt x="337" y="43"/>
                    </a:lnTo>
                    <a:lnTo>
                      <a:pt x="327" y="41"/>
                    </a:lnTo>
                    <a:lnTo>
                      <a:pt x="319" y="39"/>
                    </a:lnTo>
                    <a:lnTo>
                      <a:pt x="310" y="38"/>
                    </a:lnTo>
                    <a:lnTo>
                      <a:pt x="300" y="34"/>
                    </a:lnTo>
                    <a:lnTo>
                      <a:pt x="293" y="32"/>
                    </a:lnTo>
                    <a:lnTo>
                      <a:pt x="283" y="30"/>
                    </a:lnTo>
                    <a:lnTo>
                      <a:pt x="276" y="28"/>
                    </a:lnTo>
                    <a:lnTo>
                      <a:pt x="266" y="24"/>
                    </a:lnTo>
                    <a:lnTo>
                      <a:pt x="260" y="24"/>
                    </a:lnTo>
                    <a:lnTo>
                      <a:pt x="251" y="22"/>
                    </a:lnTo>
                    <a:lnTo>
                      <a:pt x="243" y="22"/>
                    </a:lnTo>
                    <a:lnTo>
                      <a:pt x="234" y="20"/>
                    </a:lnTo>
                    <a:lnTo>
                      <a:pt x="226" y="19"/>
                    </a:lnTo>
                    <a:lnTo>
                      <a:pt x="219" y="17"/>
                    </a:lnTo>
                    <a:lnTo>
                      <a:pt x="211" y="15"/>
                    </a:lnTo>
                    <a:lnTo>
                      <a:pt x="202" y="13"/>
                    </a:lnTo>
                    <a:lnTo>
                      <a:pt x="194" y="13"/>
                    </a:lnTo>
                    <a:lnTo>
                      <a:pt x="186" y="11"/>
                    </a:lnTo>
                    <a:lnTo>
                      <a:pt x="179" y="11"/>
                    </a:lnTo>
                    <a:lnTo>
                      <a:pt x="171" y="9"/>
                    </a:lnTo>
                    <a:lnTo>
                      <a:pt x="162" y="9"/>
                    </a:lnTo>
                    <a:lnTo>
                      <a:pt x="156" y="7"/>
                    </a:lnTo>
                    <a:lnTo>
                      <a:pt x="148" y="7"/>
                    </a:lnTo>
                    <a:lnTo>
                      <a:pt x="143" y="5"/>
                    </a:lnTo>
                    <a:lnTo>
                      <a:pt x="135" y="5"/>
                    </a:lnTo>
                    <a:lnTo>
                      <a:pt x="127" y="3"/>
                    </a:lnTo>
                    <a:lnTo>
                      <a:pt x="122" y="3"/>
                    </a:lnTo>
                    <a:lnTo>
                      <a:pt x="114" y="3"/>
                    </a:lnTo>
                    <a:lnTo>
                      <a:pt x="108" y="3"/>
                    </a:lnTo>
                    <a:lnTo>
                      <a:pt x="101" y="1"/>
                    </a:lnTo>
                    <a:lnTo>
                      <a:pt x="95" y="1"/>
                    </a:lnTo>
                    <a:lnTo>
                      <a:pt x="87" y="1"/>
                    </a:lnTo>
                    <a:lnTo>
                      <a:pt x="82" y="0"/>
                    </a:lnTo>
                    <a:lnTo>
                      <a:pt x="76" y="0"/>
                    </a:lnTo>
                    <a:lnTo>
                      <a:pt x="70" y="0"/>
                    </a:lnTo>
                    <a:lnTo>
                      <a:pt x="65" y="0"/>
                    </a:lnTo>
                    <a:lnTo>
                      <a:pt x="59" y="0"/>
                    </a:lnTo>
                    <a:lnTo>
                      <a:pt x="55" y="0"/>
                    </a:lnTo>
                    <a:lnTo>
                      <a:pt x="49" y="0"/>
                    </a:lnTo>
                    <a:lnTo>
                      <a:pt x="44" y="0"/>
                    </a:lnTo>
                    <a:lnTo>
                      <a:pt x="40" y="0"/>
                    </a:lnTo>
                    <a:lnTo>
                      <a:pt x="36" y="0"/>
                    </a:lnTo>
                    <a:lnTo>
                      <a:pt x="32" y="0"/>
                    </a:lnTo>
                    <a:lnTo>
                      <a:pt x="23" y="0"/>
                    </a:lnTo>
                    <a:lnTo>
                      <a:pt x="19" y="0"/>
                    </a:lnTo>
                    <a:lnTo>
                      <a:pt x="11" y="0"/>
                    </a:lnTo>
                    <a:lnTo>
                      <a:pt x="8" y="0"/>
                    </a:lnTo>
                    <a:lnTo>
                      <a:pt x="0" y="0"/>
                    </a:lnTo>
                    <a:lnTo>
                      <a:pt x="0" y="0"/>
                    </a:lnTo>
                    <a:lnTo>
                      <a:pt x="0" y="0"/>
                    </a:lnTo>
                    <a:close/>
                  </a:path>
                </a:pathLst>
              </a:custGeom>
              <a:solidFill>
                <a:srgbClr val="414B8B"/>
              </a:solidFill>
              <a:ln w="9525">
                <a:noFill/>
                <a:round/>
                <a:headEnd/>
                <a:tailEnd/>
              </a:ln>
            </p:spPr>
            <p:txBody>
              <a:bodyPr/>
              <a:lstStyle/>
              <a:p>
                <a:endParaRPr lang="en-US"/>
              </a:p>
            </p:txBody>
          </p:sp>
          <p:sp>
            <p:nvSpPr>
              <p:cNvPr id="50" name="Freeform 117"/>
              <p:cNvSpPr>
                <a:spLocks/>
              </p:cNvSpPr>
              <p:nvPr/>
            </p:nvSpPr>
            <p:spPr bwMode="auto">
              <a:xfrm>
                <a:off x="3015" y="2630"/>
                <a:ext cx="174" cy="96"/>
              </a:xfrm>
              <a:custGeom>
                <a:avLst/>
                <a:gdLst/>
                <a:ahLst/>
                <a:cxnLst>
                  <a:cxn ang="0">
                    <a:pos x="65" y="0"/>
                  </a:cxn>
                  <a:cxn ang="0">
                    <a:pos x="74" y="2"/>
                  </a:cxn>
                  <a:cxn ang="0">
                    <a:pos x="85" y="8"/>
                  </a:cxn>
                  <a:cxn ang="0">
                    <a:pos x="95" y="14"/>
                  </a:cxn>
                  <a:cxn ang="0">
                    <a:pos x="104" y="19"/>
                  </a:cxn>
                  <a:cxn ang="0">
                    <a:pos x="118" y="25"/>
                  </a:cxn>
                  <a:cxn ang="0">
                    <a:pos x="131" y="31"/>
                  </a:cxn>
                  <a:cxn ang="0">
                    <a:pos x="146" y="38"/>
                  </a:cxn>
                  <a:cxn ang="0">
                    <a:pos x="160" y="46"/>
                  </a:cxn>
                  <a:cxn ang="0">
                    <a:pos x="175" y="54"/>
                  </a:cxn>
                  <a:cxn ang="0">
                    <a:pos x="188" y="63"/>
                  </a:cxn>
                  <a:cxn ang="0">
                    <a:pos x="203" y="71"/>
                  </a:cxn>
                  <a:cxn ang="0">
                    <a:pos x="219" y="80"/>
                  </a:cxn>
                  <a:cxn ang="0">
                    <a:pos x="232" y="90"/>
                  </a:cxn>
                  <a:cxn ang="0">
                    <a:pos x="247" y="97"/>
                  </a:cxn>
                  <a:cxn ang="0">
                    <a:pos x="259" y="107"/>
                  </a:cxn>
                  <a:cxn ang="0">
                    <a:pos x="270" y="116"/>
                  </a:cxn>
                  <a:cxn ang="0">
                    <a:pos x="281" y="124"/>
                  </a:cxn>
                  <a:cxn ang="0">
                    <a:pos x="291" y="133"/>
                  </a:cxn>
                  <a:cxn ang="0">
                    <a:pos x="300" y="141"/>
                  </a:cxn>
                  <a:cxn ang="0">
                    <a:pos x="312" y="152"/>
                  </a:cxn>
                  <a:cxn ang="0">
                    <a:pos x="327" y="168"/>
                  </a:cxn>
                  <a:cxn ang="0">
                    <a:pos x="336" y="177"/>
                  </a:cxn>
                  <a:cxn ang="0">
                    <a:pos x="346" y="189"/>
                  </a:cxn>
                  <a:cxn ang="0">
                    <a:pos x="346" y="192"/>
                  </a:cxn>
                  <a:cxn ang="0">
                    <a:pos x="340" y="189"/>
                  </a:cxn>
                  <a:cxn ang="0">
                    <a:pos x="329" y="185"/>
                  </a:cxn>
                  <a:cxn ang="0">
                    <a:pos x="317" y="181"/>
                  </a:cxn>
                  <a:cxn ang="0">
                    <a:pos x="308" y="177"/>
                  </a:cxn>
                  <a:cxn ang="0">
                    <a:pos x="298" y="175"/>
                  </a:cxn>
                  <a:cxn ang="0">
                    <a:pos x="287" y="170"/>
                  </a:cxn>
                  <a:cxn ang="0">
                    <a:pos x="276" y="166"/>
                  </a:cxn>
                  <a:cxn ang="0">
                    <a:pos x="262" y="162"/>
                  </a:cxn>
                  <a:cxn ang="0">
                    <a:pos x="249" y="156"/>
                  </a:cxn>
                  <a:cxn ang="0">
                    <a:pos x="234" y="152"/>
                  </a:cxn>
                  <a:cxn ang="0">
                    <a:pos x="220" y="147"/>
                  </a:cxn>
                  <a:cxn ang="0">
                    <a:pos x="205" y="141"/>
                  </a:cxn>
                  <a:cxn ang="0">
                    <a:pos x="192" y="137"/>
                  </a:cxn>
                  <a:cxn ang="0">
                    <a:pos x="182" y="133"/>
                  </a:cxn>
                  <a:cxn ang="0">
                    <a:pos x="175" y="130"/>
                  </a:cxn>
                  <a:cxn ang="0">
                    <a:pos x="165" y="128"/>
                  </a:cxn>
                  <a:cxn ang="0">
                    <a:pos x="158" y="124"/>
                  </a:cxn>
                  <a:cxn ang="0">
                    <a:pos x="150" y="122"/>
                  </a:cxn>
                  <a:cxn ang="0">
                    <a:pos x="141" y="118"/>
                  </a:cxn>
                  <a:cxn ang="0">
                    <a:pos x="133" y="116"/>
                  </a:cxn>
                  <a:cxn ang="0">
                    <a:pos x="124" y="113"/>
                  </a:cxn>
                  <a:cxn ang="0">
                    <a:pos x="116" y="111"/>
                  </a:cxn>
                  <a:cxn ang="0">
                    <a:pos x="103" y="105"/>
                  </a:cxn>
                  <a:cxn ang="0">
                    <a:pos x="87" y="99"/>
                  </a:cxn>
                  <a:cxn ang="0">
                    <a:pos x="72" y="94"/>
                  </a:cxn>
                  <a:cxn ang="0">
                    <a:pos x="57" y="88"/>
                  </a:cxn>
                  <a:cxn ang="0">
                    <a:pos x="44" y="84"/>
                  </a:cxn>
                  <a:cxn ang="0">
                    <a:pos x="32" y="78"/>
                  </a:cxn>
                  <a:cxn ang="0">
                    <a:pos x="23" y="75"/>
                  </a:cxn>
                  <a:cxn ang="0">
                    <a:pos x="13" y="71"/>
                  </a:cxn>
                  <a:cxn ang="0">
                    <a:pos x="8" y="69"/>
                  </a:cxn>
                  <a:cxn ang="0">
                    <a:pos x="2" y="67"/>
                  </a:cxn>
                  <a:cxn ang="0">
                    <a:pos x="65" y="0"/>
                  </a:cxn>
                </a:cxnLst>
                <a:rect l="0" t="0" r="r" b="b"/>
                <a:pathLst>
                  <a:path w="348" h="192">
                    <a:moveTo>
                      <a:pt x="65" y="0"/>
                    </a:moveTo>
                    <a:lnTo>
                      <a:pt x="65" y="0"/>
                    </a:lnTo>
                    <a:lnTo>
                      <a:pt x="68" y="2"/>
                    </a:lnTo>
                    <a:lnTo>
                      <a:pt x="74" y="2"/>
                    </a:lnTo>
                    <a:lnTo>
                      <a:pt x="82" y="8"/>
                    </a:lnTo>
                    <a:lnTo>
                      <a:pt x="85" y="8"/>
                    </a:lnTo>
                    <a:lnTo>
                      <a:pt x="89" y="12"/>
                    </a:lnTo>
                    <a:lnTo>
                      <a:pt x="95" y="14"/>
                    </a:lnTo>
                    <a:lnTo>
                      <a:pt x="101" y="16"/>
                    </a:lnTo>
                    <a:lnTo>
                      <a:pt x="104" y="19"/>
                    </a:lnTo>
                    <a:lnTo>
                      <a:pt x="112" y="21"/>
                    </a:lnTo>
                    <a:lnTo>
                      <a:pt x="118" y="25"/>
                    </a:lnTo>
                    <a:lnTo>
                      <a:pt x="125" y="29"/>
                    </a:lnTo>
                    <a:lnTo>
                      <a:pt x="131" y="31"/>
                    </a:lnTo>
                    <a:lnTo>
                      <a:pt x="139" y="35"/>
                    </a:lnTo>
                    <a:lnTo>
                      <a:pt x="146" y="38"/>
                    </a:lnTo>
                    <a:lnTo>
                      <a:pt x="152" y="42"/>
                    </a:lnTo>
                    <a:lnTo>
                      <a:pt x="160" y="46"/>
                    </a:lnTo>
                    <a:lnTo>
                      <a:pt x="167" y="50"/>
                    </a:lnTo>
                    <a:lnTo>
                      <a:pt x="175" y="54"/>
                    </a:lnTo>
                    <a:lnTo>
                      <a:pt x="182" y="59"/>
                    </a:lnTo>
                    <a:lnTo>
                      <a:pt x="188" y="63"/>
                    </a:lnTo>
                    <a:lnTo>
                      <a:pt x="196" y="67"/>
                    </a:lnTo>
                    <a:lnTo>
                      <a:pt x="203" y="71"/>
                    </a:lnTo>
                    <a:lnTo>
                      <a:pt x="211" y="76"/>
                    </a:lnTo>
                    <a:lnTo>
                      <a:pt x="219" y="80"/>
                    </a:lnTo>
                    <a:lnTo>
                      <a:pt x="226" y="84"/>
                    </a:lnTo>
                    <a:lnTo>
                      <a:pt x="232" y="90"/>
                    </a:lnTo>
                    <a:lnTo>
                      <a:pt x="240" y="94"/>
                    </a:lnTo>
                    <a:lnTo>
                      <a:pt x="247" y="97"/>
                    </a:lnTo>
                    <a:lnTo>
                      <a:pt x="253" y="103"/>
                    </a:lnTo>
                    <a:lnTo>
                      <a:pt x="259" y="107"/>
                    </a:lnTo>
                    <a:lnTo>
                      <a:pt x="264" y="113"/>
                    </a:lnTo>
                    <a:lnTo>
                      <a:pt x="270" y="116"/>
                    </a:lnTo>
                    <a:lnTo>
                      <a:pt x="276" y="120"/>
                    </a:lnTo>
                    <a:lnTo>
                      <a:pt x="281" y="124"/>
                    </a:lnTo>
                    <a:lnTo>
                      <a:pt x="285" y="130"/>
                    </a:lnTo>
                    <a:lnTo>
                      <a:pt x="291" y="133"/>
                    </a:lnTo>
                    <a:lnTo>
                      <a:pt x="295" y="137"/>
                    </a:lnTo>
                    <a:lnTo>
                      <a:pt x="300" y="141"/>
                    </a:lnTo>
                    <a:lnTo>
                      <a:pt x="304" y="145"/>
                    </a:lnTo>
                    <a:lnTo>
                      <a:pt x="312" y="152"/>
                    </a:lnTo>
                    <a:lnTo>
                      <a:pt x="319" y="160"/>
                    </a:lnTo>
                    <a:lnTo>
                      <a:pt x="327" y="168"/>
                    </a:lnTo>
                    <a:lnTo>
                      <a:pt x="331" y="173"/>
                    </a:lnTo>
                    <a:lnTo>
                      <a:pt x="336" y="177"/>
                    </a:lnTo>
                    <a:lnTo>
                      <a:pt x="340" y="183"/>
                    </a:lnTo>
                    <a:lnTo>
                      <a:pt x="346" y="189"/>
                    </a:lnTo>
                    <a:lnTo>
                      <a:pt x="348" y="192"/>
                    </a:lnTo>
                    <a:lnTo>
                      <a:pt x="346" y="192"/>
                    </a:lnTo>
                    <a:lnTo>
                      <a:pt x="344" y="190"/>
                    </a:lnTo>
                    <a:lnTo>
                      <a:pt x="340" y="189"/>
                    </a:lnTo>
                    <a:lnTo>
                      <a:pt x="336" y="189"/>
                    </a:lnTo>
                    <a:lnTo>
                      <a:pt x="329" y="185"/>
                    </a:lnTo>
                    <a:lnTo>
                      <a:pt x="321" y="183"/>
                    </a:lnTo>
                    <a:lnTo>
                      <a:pt x="317" y="181"/>
                    </a:lnTo>
                    <a:lnTo>
                      <a:pt x="314" y="181"/>
                    </a:lnTo>
                    <a:lnTo>
                      <a:pt x="308" y="177"/>
                    </a:lnTo>
                    <a:lnTo>
                      <a:pt x="304" y="177"/>
                    </a:lnTo>
                    <a:lnTo>
                      <a:pt x="298" y="175"/>
                    </a:lnTo>
                    <a:lnTo>
                      <a:pt x="293" y="171"/>
                    </a:lnTo>
                    <a:lnTo>
                      <a:pt x="287" y="170"/>
                    </a:lnTo>
                    <a:lnTo>
                      <a:pt x="281" y="168"/>
                    </a:lnTo>
                    <a:lnTo>
                      <a:pt x="276" y="166"/>
                    </a:lnTo>
                    <a:lnTo>
                      <a:pt x="270" y="164"/>
                    </a:lnTo>
                    <a:lnTo>
                      <a:pt x="262" y="162"/>
                    </a:lnTo>
                    <a:lnTo>
                      <a:pt x="257" y="160"/>
                    </a:lnTo>
                    <a:lnTo>
                      <a:pt x="249" y="156"/>
                    </a:lnTo>
                    <a:lnTo>
                      <a:pt x="241" y="154"/>
                    </a:lnTo>
                    <a:lnTo>
                      <a:pt x="234" y="152"/>
                    </a:lnTo>
                    <a:lnTo>
                      <a:pt x="228" y="151"/>
                    </a:lnTo>
                    <a:lnTo>
                      <a:pt x="220" y="147"/>
                    </a:lnTo>
                    <a:lnTo>
                      <a:pt x="213" y="145"/>
                    </a:lnTo>
                    <a:lnTo>
                      <a:pt x="205" y="141"/>
                    </a:lnTo>
                    <a:lnTo>
                      <a:pt x="196" y="139"/>
                    </a:lnTo>
                    <a:lnTo>
                      <a:pt x="192" y="137"/>
                    </a:lnTo>
                    <a:lnTo>
                      <a:pt x="188" y="135"/>
                    </a:lnTo>
                    <a:lnTo>
                      <a:pt x="182" y="133"/>
                    </a:lnTo>
                    <a:lnTo>
                      <a:pt x="179" y="133"/>
                    </a:lnTo>
                    <a:lnTo>
                      <a:pt x="175" y="130"/>
                    </a:lnTo>
                    <a:lnTo>
                      <a:pt x="171" y="130"/>
                    </a:lnTo>
                    <a:lnTo>
                      <a:pt x="165" y="128"/>
                    </a:lnTo>
                    <a:lnTo>
                      <a:pt x="162" y="126"/>
                    </a:lnTo>
                    <a:lnTo>
                      <a:pt x="158" y="124"/>
                    </a:lnTo>
                    <a:lnTo>
                      <a:pt x="154" y="122"/>
                    </a:lnTo>
                    <a:lnTo>
                      <a:pt x="150" y="122"/>
                    </a:lnTo>
                    <a:lnTo>
                      <a:pt x="146" y="120"/>
                    </a:lnTo>
                    <a:lnTo>
                      <a:pt x="141" y="118"/>
                    </a:lnTo>
                    <a:lnTo>
                      <a:pt x="137" y="116"/>
                    </a:lnTo>
                    <a:lnTo>
                      <a:pt x="133" y="116"/>
                    </a:lnTo>
                    <a:lnTo>
                      <a:pt x="129" y="114"/>
                    </a:lnTo>
                    <a:lnTo>
                      <a:pt x="124" y="113"/>
                    </a:lnTo>
                    <a:lnTo>
                      <a:pt x="120" y="111"/>
                    </a:lnTo>
                    <a:lnTo>
                      <a:pt x="116" y="111"/>
                    </a:lnTo>
                    <a:lnTo>
                      <a:pt x="112" y="109"/>
                    </a:lnTo>
                    <a:lnTo>
                      <a:pt x="103" y="105"/>
                    </a:lnTo>
                    <a:lnTo>
                      <a:pt x="95" y="103"/>
                    </a:lnTo>
                    <a:lnTo>
                      <a:pt x="87" y="99"/>
                    </a:lnTo>
                    <a:lnTo>
                      <a:pt x="78" y="97"/>
                    </a:lnTo>
                    <a:lnTo>
                      <a:pt x="72" y="94"/>
                    </a:lnTo>
                    <a:lnTo>
                      <a:pt x="65" y="92"/>
                    </a:lnTo>
                    <a:lnTo>
                      <a:pt x="57" y="88"/>
                    </a:lnTo>
                    <a:lnTo>
                      <a:pt x="49" y="86"/>
                    </a:lnTo>
                    <a:lnTo>
                      <a:pt x="44" y="84"/>
                    </a:lnTo>
                    <a:lnTo>
                      <a:pt x="38" y="80"/>
                    </a:lnTo>
                    <a:lnTo>
                      <a:pt x="32" y="78"/>
                    </a:lnTo>
                    <a:lnTo>
                      <a:pt x="27" y="76"/>
                    </a:lnTo>
                    <a:lnTo>
                      <a:pt x="23" y="75"/>
                    </a:lnTo>
                    <a:lnTo>
                      <a:pt x="19" y="73"/>
                    </a:lnTo>
                    <a:lnTo>
                      <a:pt x="13" y="71"/>
                    </a:lnTo>
                    <a:lnTo>
                      <a:pt x="9" y="71"/>
                    </a:lnTo>
                    <a:lnTo>
                      <a:pt x="8" y="69"/>
                    </a:lnTo>
                    <a:lnTo>
                      <a:pt x="4" y="69"/>
                    </a:lnTo>
                    <a:lnTo>
                      <a:pt x="2" y="67"/>
                    </a:lnTo>
                    <a:lnTo>
                      <a:pt x="0" y="67"/>
                    </a:lnTo>
                    <a:lnTo>
                      <a:pt x="65" y="0"/>
                    </a:lnTo>
                    <a:lnTo>
                      <a:pt x="65" y="0"/>
                    </a:lnTo>
                    <a:close/>
                  </a:path>
                </a:pathLst>
              </a:custGeom>
              <a:solidFill>
                <a:srgbClr val="414B8B"/>
              </a:solidFill>
              <a:ln w="9525">
                <a:noFill/>
                <a:round/>
                <a:headEnd/>
                <a:tailEnd/>
              </a:ln>
            </p:spPr>
            <p:txBody>
              <a:bodyPr/>
              <a:lstStyle/>
              <a:p>
                <a:endParaRPr lang="en-US"/>
              </a:p>
            </p:txBody>
          </p:sp>
          <p:sp>
            <p:nvSpPr>
              <p:cNvPr id="51" name="Freeform 118"/>
              <p:cNvSpPr>
                <a:spLocks/>
              </p:cNvSpPr>
              <p:nvPr/>
            </p:nvSpPr>
            <p:spPr bwMode="auto">
              <a:xfrm>
                <a:off x="3162" y="2649"/>
                <a:ext cx="162" cy="68"/>
              </a:xfrm>
              <a:custGeom>
                <a:avLst/>
                <a:gdLst/>
                <a:ahLst/>
                <a:cxnLst>
                  <a:cxn ang="0">
                    <a:pos x="2" y="80"/>
                  </a:cxn>
                  <a:cxn ang="0">
                    <a:pos x="9" y="78"/>
                  </a:cxn>
                  <a:cxn ang="0">
                    <a:pos x="19" y="76"/>
                  </a:cxn>
                  <a:cxn ang="0">
                    <a:pos x="30" y="73"/>
                  </a:cxn>
                  <a:cxn ang="0">
                    <a:pos x="43" y="67"/>
                  </a:cxn>
                  <a:cxn ang="0">
                    <a:pos x="59" y="63"/>
                  </a:cxn>
                  <a:cxn ang="0">
                    <a:pos x="72" y="59"/>
                  </a:cxn>
                  <a:cxn ang="0">
                    <a:pos x="82" y="57"/>
                  </a:cxn>
                  <a:cxn ang="0">
                    <a:pos x="89" y="54"/>
                  </a:cxn>
                  <a:cxn ang="0">
                    <a:pos x="99" y="50"/>
                  </a:cxn>
                  <a:cxn ang="0">
                    <a:pos x="108" y="48"/>
                  </a:cxn>
                  <a:cxn ang="0">
                    <a:pos x="118" y="46"/>
                  </a:cxn>
                  <a:cxn ang="0">
                    <a:pos x="125" y="42"/>
                  </a:cxn>
                  <a:cxn ang="0">
                    <a:pos x="135" y="40"/>
                  </a:cxn>
                  <a:cxn ang="0">
                    <a:pos x="144" y="38"/>
                  </a:cxn>
                  <a:cxn ang="0">
                    <a:pos x="154" y="35"/>
                  </a:cxn>
                  <a:cxn ang="0">
                    <a:pos x="165" y="31"/>
                  </a:cxn>
                  <a:cxn ang="0">
                    <a:pos x="175" y="29"/>
                  </a:cxn>
                  <a:cxn ang="0">
                    <a:pos x="184" y="27"/>
                  </a:cxn>
                  <a:cxn ang="0">
                    <a:pos x="192" y="25"/>
                  </a:cxn>
                  <a:cxn ang="0">
                    <a:pos x="201" y="21"/>
                  </a:cxn>
                  <a:cxn ang="0">
                    <a:pos x="209" y="19"/>
                  </a:cxn>
                  <a:cxn ang="0">
                    <a:pos x="218" y="18"/>
                  </a:cxn>
                  <a:cxn ang="0">
                    <a:pos x="226" y="16"/>
                  </a:cxn>
                  <a:cxn ang="0">
                    <a:pos x="237" y="14"/>
                  </a:cxn>
                  <a:cxn ang="0">
                    <a:pos x="251" y="10"/>
                  </a:cxn>
                  <a:cxn ang="0">
                    <a:pos x="262" y="8"/>
                  </a:cxn>
                  <a:cxn ang="0">
                    <a:pos x="274" y="4"/>
                  </a:cxn>
                  <a:cxn ang="0">
                    <a:pos x="283" y="4"/>
                  </a:cxn>
                  <a:cxn ang="0">
                    <a:pos x="291" y="2"/>
                  </a:cxn>
                  <a:cxn ang="0">
                    <a:pos x="302" y="2"/>
                  </a:cxn>
                  <a:cxn ang="0">
                    <a:pos x="312" y="0"/>
                  </a:cxn>
                  <a:cxn ang="0">
                    <a:pos x="317" y="0"/>
                  </a:cxn>
                  <a:cxn ang="0">
                    <a:pos x="323" y="2"/>
                  </a:cxn>
                  <a:cxn ang="0">
                    <a:pos x="325" y="42"/>
                  </a:cxn>
                  <a:cxn ang="0">
                    <a:pos x="319" y="42"/>
                  </a:cxn>
                  <a:cxn ang="0">
                    <a:pos x="310" y="44"/>
                  </a:cxn>
                  <a:cxn ang="0">
                    <a:pos x="300" y="46"/>
                  </a:cxn>
                  <a:cxn ang="0">
                    <a:pos x="293" y="48"/>
                  </a:cxn>
                  <a:cxn ang="0">
                    <a:pos x="281" y="50"/>
                  </a:cxn>
                  <a:cxn ang="0">
                    <a:pos x="272" y="54"/>
                  </a:cxn>
                  <a:cxn ang="0">
                    <a:pos x="258" y="56"/>
                  </a:cxn>
                  <a:cxn ang="0">
                    <a:pos x="247" y="59"/>
                  </a:cxn>
                  <a:cxn ang="0">
                    <a:pos x="234" y="61"/>
                  </a:cxn>
                  <a:cxn ang="0">
                    <a:pos x="222" y="67"/>
                  </a:cxn>
                  <a:cxn ang="0">
                    <a:pos x="209" y="69"/>
                  </a:cxn>
                  <a:cxn ang="0">
                    <a:pos x="198" y="73"/>
                  </a:cxn>
                  <a:cxn ang="0">
                    <a:pos x="184" y="78"/>
                  </a:cxn>
                  <a:cxn ang="0">
                    <a:pos x="173" y="82"/>
                  </a:cxn>
                  <a:cxn ang="0">
                    <a:pos x="161" y="86"/>
                  </a:cxn>
                  <a:cxn ang="0">
                    <a:pos x="150" y="90"/>
                  </a:cxn>
                  <a:cxn ang="0">
                    <a:pos x="139" y="95"/>
                  </a:cxn>
                  <a:cxn ang="0">
                    <a:pos x="129" y="99"/>
                  </a:cxn>
                  <a:cxn ang="0">
                    <a:pos x="120" y="103"/>
                  </a:cxn>
                  <a:cxn ang="0">
                    <a:pos x="112" y="109"/>
                  </a:cxn>
                  <a:cxn ang="0">
                    <a:pos x="97" y="116"/>
                  </a:cxn>
                  <a:cxn ang="0">
                    <a:pos x="85" y="124"/>
                  </a:cxn>
                  <a:cxn ang="0">
                    <a:pos x="76" y="130"/>
                  </a:cxn>
                  <a:cxn ang="0">
                    <a:pos x="70" y="135"/>
                  </a:cxn>
                  <a:cxn ang="0">
                    <a:pos x="0" y="82"/>
                  </a:cxn>
                </a:cxnLst>
                <a:rect l="0" t="0" r="r" b="b"/>
                <a:pathLst>
                  <a:path w="325" h="135">
                    <a:moveTo>
                      <a:pt x="0" y="82"/>
                    </a:moveTo>
                    <a:lnTo>
                      <a:pt x="2" y="80"/>
                    </a:lnTo>
                    <a:lnTo>
                      <a:pt x="7" y="80"/>
                    </a:lnTo>
                    <a:lnTo>
                      <a:pt x="9" y="78"/>
                    </a:lnTo>
                    <a:lnTo>
                      <a:pt x="13" y="76"/>
                    </a:lnTo>
                    <a:lnTo>
                      <a:pt x="19" y="76"/>
                    </a:lnTo>
                    <a:lnTo>
                      <a:pt x="24" y="75"/>
                    </a:lnTo>
                    <a:lnTo>
                      <a:pt x="30" y="73"/>
                    </a:lnTo>
                    <a:lnTo>
                      <a:pt x="38" y="69"/>
                    </a:lnTo>
                    <a:lnTo>
                      <a:pt x="43" y="67"/>
                    </a:lnTo>
                    <a:lnTo>
                      <a:pt x="51" y="65"/>
                    </a:lnTo>
                    <a:lnTo>
                      <a:pt x="59" y="63"/>
                    </a:lnTo>
                    <a:lnTo>
                      <a:pt x="66" y="61"/>
                    </a:lnTo>
                    <a:lnTo>
                      <a:pt x="72" y="59"/>
                    </a:lnTo>
                    <a:lnTo>
                      <a:pt x="76" y="59"/>
                    </a:lnTo>
                    <a:lnTo>
                      <a:pt x="82" y="57"/>
                    </a:lnTo>
                    <a:lnTo>
                      <a:pt x="85" y="56"/>
                    </a:lnTo>
                    <a:lnTo>
                      <a:pt x="89" y="54"/>
                    </a:lnTo>
                    <a:lnTo>
                      <a:pt x="95" y="54"/>
                    </a:lnTo>
                    <a:lnTo>
                      <a:pt x="99" y="50"/>
                    </a:lnTo>
                    <a:lnTo>
                      <a:pt x="104" y="50"/>
                    </a:lnTo>
                    <a:lnTo>
                      <a:pt x="108" y="48"/>
                    </a:lnTo>
                    <a:lnTo>
                      <a:pt x="112" y="46"/>
                    </a:lnTo>
                    <a:lnTo>
                      <a:pt x="118" y="46"/>
                    </a:lnTo>
                    <a:lnTo>
                      <a:pt x="121" y="44"/>
                    </a:lnTo>
                    <a:lnTo>
                      <a:pt x="125" y="42"/>
                    </a:lnTo>
                    <a:lnTo>
                      <a:pt x="131" y="42"/>
                    </a:lnTo>
                    <a:lnTo>
                      <a:pt x="135" y="40"/>
                    </a:lnTo>
                    <a:lnTo>
                      <a:pt x="140" y="38"/>
                    </a:lnTo>
                    <a:lnTo>
                      <a:pt x="144" y="38"/>
                    </a:lnTo>
                    <a:lnTo>
                      <a:pt x="150" y="37"/>
                    </a:lnTo>
                    <a:lnTo>
                      <a:pt x="154" y="35"/>
                    </a:lnTo>
                    <a:lnTo>
                      <a:pt x="159" y="33"/>
                    </a:lnTo>
                    <a:lnTo>
                      <a:pt x="165" y="31"/>
                    </a:lnTo>
                    <a:lnTo>
                      <a:pt x="169" y="31"/>
                    </a:lnTo>
                    <a:lnTo>
                      <a:pt x="175" y="29"/>
                    </a:lnTo>
                    <a:lnTo>
                      <a:pt x="178" y="29"/>
                    </a:lnTo>
                    <a:lnTo>
                      <a:pt x="184" y="27"/>
                    </a:lnTo>
                    <a:lnTo>
                      <a:pt x="188" y="25"/>
                    </a:lnTo>
                    <a:lnTo>
                      <a:pt x="192" y="25"/>
                    </a:lnTo>
                    <a:lnTo>
                      <a:pt x="198" y="23"/>
                    </a:lnTo>
                    <a:lnTo>
                      <a:pt x="201" y="21"/>
                    </a:lnTo>
                    <a:lnTo>
                      <a:pt x="205" y="21"/>
                    </a:lnTo>
                    <a:lnTo>
                      <a:pt x="209" y="19"/>
                    </a:lnTo>
                    <a:lnTo>
                      <a:pt x="215" y="19"/>
                    </a:lnTo>
                    <a:lnTo>
                      <a:pt x="218" y="18"/>
                    </a:lnTo>
                    <a:lnTo>
                      <a:pt x="222" y="18"/>
                    </a:lnTo>
                    <a:lnTo>
                      <a:pt x="226" y="16"/>
                    </a:lnTo>
                    <a:lnTo>
                      <a:pt x="232" y="16"/>
                    </a:lnTo>
                    <a:lnTo>
                      <a:pt x="237" y="14"/>
                    </a:lnTo>
                    <a:lnTo>
                      <a:pt x="245" y="12"/>
                    </a:lnTo>
                    <a:lnTo>
                      <a:pt x="251" y="10"/>
                    </a:lnTo>
                    <a:lnTo>
                      <a:pt x="256" y="8"/>
                    </a:lnTo>
                    <a:lnTo>
                      <a:pt x="262" y="8"/>
                    </a:lnTo>
                    <a:lnTo>
                      <a:pt x="268" y="6"/>
                    </a:lnTo>
                    <a:lnTo>
                      <a:pt x="274" y="4"/>
                    </a:lnTo>
                    <a:lnTo>
                      <a:pt x="279" y="4"/>
                    </a:lnTo>
                    <a:lnTo>
                      <a:pt x="283" y="4"/>
                    </a:lnTo>
                    <a:lnTo>
                      <a:pt x="287" y="2"/>
                    </a:lnTo>
                    <a:lnTo>
                      <a:pt x="291" y="2"/>
                    </a:lnTo>
                    <a:lnTo>
                      <a:pt x="294" y="2"/>
                    </a:lnTo>
                    <a:lnTo>
                      <a:pt x="302" y="2"/>
                    </a:lnTo>
                    <a:lnTo>
                      <a:pt x="308" y="2"/>
                    </a:lnTo>
                    <a:lnTo>
                      <a:pt x="312" y="0"/>
                    </a:lnTo>
                    <a:lnTo>
                      <a:pt x="315" y="0"/>
                    </a:lnTo>
                    <a:lnTo>
                      <a:pt x="317" y="0"/>
                    </a:lnTo>
                    <a:lnTo>
                      <a:pt x="321" y="2"/>
                    </a:lnTo>
                    <a:lnTo>
                      <a:pt x="323" y="2"/>
                    </a:lnTo>
                    <a:lnTo>
                      <a:pt x="325" y="2"/>
                    </a:lnTo>
                    <a:lnTo>
                      <a:pt x="325" y="42"/>
                    </a:lnTo>
                    <a:lnTo>
                      <a:pt x="323" y="42"/>
                    </a:lnTo>
                    <a:lnTo>
                      <a:pt x="319" y="42"/>
                    </a:lnTo>
                    <a:lnTo>
                      <a:pt x="315" y="42"/>
                    </a:lnTo>
                    <a:lnTo>
                      <a:pt x="310" y="44"/>
                    </a:lnTo>
                    <a:lnTo>
                      <a:pt x="304" y="44"/>
                    </a:lnTo>
                    <a:lnTo>
                      <a:pt x="300" y="46"/>
                    </a:lnTo>
                    <a:lnTo>
                      <a:pt x="296" y="46"/>
                    </a:lnTo>
                    <a:lnTo>
                      <a:pt x="293" y="48"/>
                    </a:lnTo>
                    <a:lnTo>
                      <a:pt x="287" y="48"/>
                    </a:lnTo>
                    <a:lnTo>
                      <a:pt x="281" y="50"/>
                    </a:lnTo>
                    <a:lnTo>
                      <a:pt x="275" y="50"/>
                    </a:lnTo>
                    <a:lnTo>
                      <a:pt x="272" y="54"/>
                    </a:lnTo>
                    <a:lnTo>
                      <a:pt x="266" y="54"/>
                    </a:lnTo>
                    <a:lnTo>
                      <a:pt x="258" y="56"/>
                    </a:lnTo>
                    <a:lnTo>
                      <a:pt x="253" y="57"/>
                    </a:lnTo>
                    <a:lnTo>
                      <a:pt x="247" y="59"/>
                    </a:lnTo>
                    <a:lnTo>
                      <a:pt x="241" y="59"/>
                    </a:lnTo>
                    <a:lnTo>
                      <a:pt x="234" y="61"/>
                    </a:lnTo>
                    <a:lnTo>
                      <a:pt x="230" y="63"/>
                    </a:lnTo>
                    <a:lnTo>
                      <a:pt x="222" y="67"/>
                    </a:lnTo>
                    <a:lnTo>
                      <a:pt x="217" y="67"/>
                    </a:lnTo>
                    <a:lnTo>
                      <a:pt x="209" y="69"/>
                    </a:lnTo>
                    <a:lnTo>
                      <a:pt x="203" y="71"/>
                    </a:lnTo>
                    <a:lnTo>
                      <a:pt x="198" y="73"/>
                    </a:lnTo>
                    <a:lnTo>
                      <a:pt x="190" y="76"/>
                    </a:lnTo>
                    <a:lnTo>
                      <a:pt x="184" y="78"/>
                    </a:lnTo>
                    <a:lnTo>
                      <a:pt x="178" y="80"/>
                    </a:lnTo>
                    <a:lnTo>
                      <a:pt x="173" y="82"/>
                    </a:lnTo>
                    <a:lnTo>
                      <a:pt x="167" y="84"/>
                    </a:lnTo>
                    <a:lnTo>
                      <a:pt x="161" y="86"/>
                    </a:lnTo>
                    <a:lnTo>
                      <a:pt x="154" y="88"/>
                    </a:lnTo>
                    <a:lnTo>
                      <a:pt x="150" y="90"/>
                    </a:lnTo>
                    <a:lnTo>
                      <a:pt x="144" y="92"/>
                    </a:lnTo>
                    <a:lnTo>
                      <a:pt x="139" y="95"/>
                    </a:lnTo>
                    <a:lnTo>
                      <a:pt x="133" y="97"/>
                    </a:lnTo>
                    <a:lnTo>
                      <a:pt x="129" y="99"/>
                    </a:lnTo>
                    <a:lnTo>
                      <a:pt x="123" y="101"/>
                    </a:lnTo>
                    <a:lnTo>
                      <a:pt x="120" y="103"/>
                    </a:lnTo>
                    <a:lnTo>
                      <a:pt x="114" y="105"/>
                    </a:lnTo>
                    <a:lnTo>
                      <a:pt x="112" y="109"/>
                    </a:lnTo>
                    <a:lnTo>
                      <a:pt x="104" y="113"/>
                    </a:lnTo>
                    <a:lnTo>
                      <a:pt x="97" y="116"/>
                    </a:lnTo>
                    <a:lnTo>
                      <a:pt x="91" y="120"/>
                    </a:lnTo>
                    <a:lnTo>
                      <a:pt x="85" y="124"/>
                    </a:lnTo>
                    <a:lnTo>
                      <a:pt x="80" y="126"/>
                    </a:lnTo>
                    <a:lnTo>
                      <a:pt x="76" y="130"/>
                    </a:lnTo>
                    <a:lnTo>
                      <a:pt x="72" y="133"/>
                    </a:lnTo>
                    <a:lnTo>
                      <a:pt x="70" y="135"/>
                    </a:lnTo>
                    <a:lnTo>
                      <a:pt x="0" y="82"/>
                    </a:lnTo>
                    <a:lnTo>
                      <a:pt x="0" y="82"/>
                    </a:lnTo>
                    <a:close/>
                  </a:path>
                </a:pathLst>
              </a:custGeom>
              <a:solidFill>
                <a:srgbClr val="414B8B"/>
              </a:solidFill>
              <a:ln w="9525">
                <a:noFill/>
                <a:round/>
                <a:headEnd/>
                <a:tailEnd/>
              </a:ln>
            </p:spPr>
            <p:txBody>
              <a:bodyPr/>
              <a:lstStyle/>
              <a:p>
                <a:endParaRPr lang="en-US"/>
              </a:p>
            </p:txBody>
          </p:sp>
          <p:sp>
            <p:nvSpPr>
              <p:cNvPr id="52" name="Freeform 119"/>
              <p:cNvSpPr>
                <a:spLocks/>
              </p:cNvSpPr>
              <p:nvPr/>
            </p:nvSpPr>
            <p:spPr bwMode="auto">
              <a:xfrm>
                <a:off x="3023" y="2762"/>
                <a:ext cx="80" cy="60"/>
              </a:xfrm>
              <a:custGeom>
                <a:avLst/>
                <a:gdLst/>
                <a:ahLst/>
                <a:cxnLst>
                  <a:cxn ang="0">
                    <a:pos x="88" y="0"/>
                  </a:cxn>
                  <a:cxn ang="0">
                    <a:pos x="38" y="58"/>
                  </a:cxn>
                  <a:cxn ang="0">
                    <a:pos x="0" y="119"/>
                  </a:cxn>
                  <a:cxn ang="0">
                    <a:pos x="34" y="119"/>
                  </a:cxn>
                  <a:cxn ang="0">
                    <a:pos x="160" y="0"/>
                  </a:cxn>
                  <a:cxn ang="0">
                    <a:pos x="88" y="0"/>
                  </a:cxn>
                  <a:cxn ang="0">
                    <a:pos x="88" y="0"/>
                  </a:cxn>
                </a:cxnLst>
                <a:rect l="0" t="0" r="r" b="b"/>
                <a:pathLst>
                  <a:path w="160" h="119">
                    <a:moveTo>
                      <a:pt x="88" y="0"/>
                    </a:moveTo>
                    <a:lnTo>
                      <a:pt x="38" y="58"/>
                    </a:lnTo>
                    <a:lnTo>
                      <a:pt x="0" y="119"/>
                    </a:lnTo>
                    <a:lnTo>
                      <a:pt x="34" y="119"/>
                    </a:lnTo>
                    <a:lnTo>
                      <a:pt x="160" y="0"/>
                    </a:lnTo>
                    <a:lnTo>
                      <a:pt x="88" y="0"/>
                    </a:lnTo>
                    <a:lnTo>
                      <a:pt x="88" y="0"/>
                    </a:lnTo>
                    <a:close/>
                  </a:path>
                </a:pathLst>
              </a:custGeom>
              <a:solidFill>
                <a:srgbClr val="414B8B"/>
              </a:solidFill>
              <a:ln w="9525">
                <a:noFill/>
                <a:round/>
                <a:headEnd/>
                <a:tailEnd/>
              </a:ln>
            </p:spPr>
            <p:txBody>
              <a:bodyPr/>
              <a:lstStyle/>
              <a:p>
                <a:endParaRPr lang="en-US"/>
              </a:p>
            </p:txBody>
          </p:sp>
          <p:sp>
            <p:nvSpPr>
              <p:cNvPr id="53" name="Freeform 120"/>
              <p:cNvSpPr>
                <a:spLocks/>
              </p:cNvSpPr>
              <p:nvPr/>
            </p:nvSpPr>
            <p:spPr bwMode="auto">
              <a:xfrm>
                <a:off x="3094" y="2611"/>
                <a:ext cx="49" cy="66"/>
              </a:xfrm>
              <a:custGeom>
                <a:avLst/>
                <a:gdLst/>
                <a:ahLst/>
                <a:cxnLst>
                  <a:cxn ang="0">
                    <a:pos x="0" y="33"/>
                  </a:cxn>
                  <a:cxn ang="0">
                    <a:pos x="97" y="132"/>
                  </a:cxn>
                  <a:cxn ang="0">
                    <a:pos x="38" y="0"/>
                  </a:cxn>
                  <a:cxn ang="0">
                    <a:pos x="0" y="33"/>
                  </a:cxn>
                  <a:cxn ang="0">
                    <a:pos x="0" y="33"/>
                  </a:cxn>
                </a:cxnLst>
                <a:rect l="0" t="0" r="r" b="b"/>
                <a:pathLst>
                  <a:path w="97" h="132">
                    <a:moveTo>
                      <a:pt x="0" y="33"/>
                    </a:moveTo>
                    <a:lnTo>
                      <a:pt x="97" y="132"/>
                    </a:lnTo>
                    <a:lnTo>
                      <a:pt x="38" y="0"/>
                    </a:lnTo>
                    <a:lnTo>
                      <a:pt x="0" y="33"/>
                    </a:lnTo>
                    <a:lnTo>
                      <a:pt x="0" y="33"/>
                    </a:lnTo>
                    <a:close/>
                  </a:path>
                </a:pathLst>
              </a:custGeom>
              <a:solidFill>
                <a:srgbClr val="414B8B"/>
              </a:solidFill>
              <a:ln w="9525">
                <a:noFill/>
                <a:round/>
                <a:headEnd/>
                <a:tailEnd/>
              </a:ln>
            </p:spPr>
            <p:txBody>
              <a:bodyPr/>
              <a:lstStyle/>
              <a:p>
                <a:endParaRPr lang="en-US"/>
              </a:p>
            </p:txBody>
          </p:sp>
          <p:sp>
            <p:nvSpPr>
              <p:cNvPr id="54" name="Freeform 121"/>
              <p:cNvSpPr>
                <a:spLocks/>
              </p:cNvSpPr>
              <p:nvPr/>
            </p:nvSpPr>
            <p:spPr bwMode="auto">
              <a:xfrm>
                <a:off x="3189" y="2700"/>
                <a:ext cx="33" cy="49"/>
              </a:xfrm>
              <a:custGeom>
                <a:avLst/>
                <a:gdLst/>
                <a:ahLst/>
                <a:cxnLst>
                  <a:cxn ang="0">
                    <a:pos x="0" y="0"/>
                  </a:cxn>
                  <a:cxn ang="0">
                    <a:pos x="65" y="99"/>
                  </a:cxn>
                  <a:cxn ang="0">
                    <a:pos x="65" y="0"/>
                  </a:cxn>
                  <a:cxn ang="0">
                    <a:pos x="0" y="0"/>
                  </a:cxn>
                  <a:cxn ang="0">
                    <a:pos x="0" y="0"/>
                  </a:cxn>
                </a:cxnLst>
                <a:rect l="0" t="0" r="r" b="b"/>
                <a:pathLst>
                  <a:path w="65" h="99">
                    <a:moveTo>
                      <a:pt x="0" y="0"/>
                    </a:moveTo>
                    <a:lnTo>
                      <a:pt x="65" y="99"/>
                    </a:lnTo>
                    <a:lnTo>
                      <a:pt x="65" y="0"/>
                    </a:lnTo>
                    <a:lnTo>
                      <a:pt x="0" y="0"/>
                    </a:lnTo>
                    <a:lnTo>
                      <a:pt x="0" y="0"/>
                    </a:lnTo>
                    <a:close/>
                  </a:path>
                </a:pathLst>
              </a:custGeom>
              <a:solidFill>
                <a:srgbClr val="414B8B"/>
              </a:solidFill>
              <a:ln w="9525">
                <a:noFill/>
                <a:round/>
                <a:headEnd/>
                <a:tailEnd/>
              </a:ln>
            </p:spPr>
            <p:txBody>
              <a:bodyPr/>
              <a:lstStyle/>
              <a:p>
                <a:endParaRPr lang="en-US"/>
              </a:p>
            </p:txBody>
          </p:sp>
        </p:grpSp>
        <p:pic>
          <p:nvPicPr>
            <p:cNvPr id="17" name="Picture 122" descr="test"/>
            <p:cNvPicPr>
              <a:picLocks noChangeAspect="1" noChangeArrowheads="1"/>
            </p:cNvPicPr>
            <p:nvPr/>
          </p:nvPicPr>
          <p:blipFill>
            <a:blip r:embed="rId8" cstate="print"/>
            <a:srcRect/>
            <a:stretch>
              <a:fillRect/>
            </a:stretch>
          </p:blipFill>
          <p:spPr bwMode="auto">
            <a:xfrm rot="-2620334">
              <a:off x="2847975" y="3060700"/>
              <a:ext cx="103188" cy="127000"/>
            </a:xfrm>
            <a:prstGeom prst="rect">
              <a:avLst/>
            </a:prstGeom>
            <a:noFill/>
          </p:spPr>
        </p:pic>
        <p:pic>
          <p:nvPicPr>
            <p:cNvPr id="18" name="Picture 123" descr="test"/>
            <p:cNvPicPr>
              <a:picLocks noChangeAspect="1" noChangeArrowheads="1"/>
            </p:cNvPicPr>
            <p:nvPr/>
          </p:nvPicPr>
          <p:blipFill>
            <a:blip r:embed="rId8" cstate="print"/>
            <a:srcRect/>
            <a:stretch>
              <a:fillRect/>
            </a:stretch>
          </p:blipFill>
          <p:spPr bwMode="auto">
            <a:xfrm rot="-2620334">
              <a:off x="3028950" y="3194050"/>
              <a:ext cx="103188" cy="127000"/>
            </a:xfrm>
            <a:prstGeom prst="rect">
              <a:avLst/>
            </a:prstGeom>
            <a:noFill/>
          </p:spPr>
        </p:pic>
        <p:pic>
          <p:nvPicPr>
            <p:cNvPr id="19" name="Picture 124" descr="test"/>
            <p:cNvPicPr>
              <a:picLocks noChangeAspect="1" noChangeArrowheads="1"/>
            </p:cNvPicPr>
            <p:nvPr/>
          </p:nvPicPr>
          <p:blipFill>
            <a:blip r:embed="rId6" cstate="print"/>
            <a:srcRect/>
            <a:stretch>
              <a:fillRect/>
            </a:stretch>
          </p:blipFill>
          <p:spPr bwMode="auto">
            <a:xfrm rot="434067">
              <a:off x="3016250" y="3475038"/>
              <a:ext cx="282575" cy="228600"/>
            </a:xfrm>
            <a:prstGeom prst="rect">
              <a:avLst/>
            </a:prstGeom>
            <a:noFill/>
          </p:spPr>
        </p:pic>
        <p:pic>
          <p:nvPicPr>
            <p:cNvPr id="20" name="Picture 125" descr="test"/>
            <p:cNvPicPr>
              <a:picLocks noChangeAspect="1" noChangeArrowheads="1"/>
            </p:cNvPicPr>
            <p:nvPr/>
          </p:nvPicPr>
          <p:blipFill>
            <a:blip r:embed="rId9" cstate="print"/>
            <a:srcRect/>
            <a:stretch>
              <a:fillRect/>
            </a:stretch>
          </p:blipFill>
          <p:spPr bwMode="auto">
            <a:xfrm rot="434067">
              <a:off x="2327275" y="3689350"/>
              <a:ext cx="604838" cy="488950"/>
            </a:xfrm>
            <a:prstGeom prst="rect">
              <a:avLst/>
            </a:prstGeom>
            <a:noFill/>
          </p:spPr>
        </p:pic>
        <p:pic>
          <p:nvPicPr>
            <p:cNvPr id="21" name="Picture 126" descr="test"/>
            <p:cNvPicPr>
              <a:picLocks noChangeAspect="1" noChangeArrowheads="1"/>
            </p:cNvPicPr>
            <p:nvPr/>
          </p:nvPicPr>
          <p:blipFill>
            <a:blip r:embed="rId9" cstate="print"/>
            <a:srcRect/>
            <a:stretch>
              <a:fillRect/>
            </a:stretch>
          </p:blipFill>
          <p:spPr bwMode="auto">
            <a:xfrm rot="-1880597">
              <a:off x="3133725" y="3819525"/>
              <a:ext cx="604838" cy="488950"/>
            </a:xfrm>
            <a:prstGeom prst="rect">
              <a:avLst/>
            </a:prstGeom>
            <a:noFill/>
          </p:spPr>
        </p:pic>
        <p:pic>
          <p:nvPicPr>
            <p:cNvPr id="22" name="Picture 128" descr="txp_fig"/>
            <p:cNvPicPr>
              <a:picLocks noChangeAspect="1" noChangeArrowheads="1"/>
            </p:cNvPicPr>
            <p:nvPr>
              <p:custDataLst>
                <p:tags r:id="rId2"/>
              </p:custDataLst>
            </p:nvPr>
          </p:nvPicPr>
          <p:blipFill>
            <a:blip r:embed="rId10" cstate="print">
              <a:clrChange>
                <a:clrFrom>
                  <a:srgbClr val="FFFFFF"/>
                </a:clrFrom>
                <a:clrTo>
                  <a:srgbClr val="FFFFFF">
                    <a:alpha val="0"/>
                  </a:srgbClr>
                </a:clrTo>
              </a:clrChange>
            </a:blip>
            <a:srcRect/>
            <a:stretch>
              <a:fillRect/>
            </a:stretch>
          </p:blipFill>
          <p:spPr bwMode="auto">
            <a:xfrm>
              <a:off x="6419850" y="3473450"/>
              <a:ext cx="1054100" cy="244475"/>
            </a:xfrm>
            <a:prstGeom prst="rect">
              <a:avLst/>
            </a:prstGeom>
            <a:noFill/>
            <a:ln w="25400" algn="ctr">
              <a:noFill/>
              <a:miter lim="800000"/>
              <a:headEnd/>
              <a:tailEnd/>
            </a:ln>
            <a:effectLst/>
          </p:spPr>
        </p:pic>
      </p:grpSp>
      <p:sp>
        <p:nvSpPr>
          <p:cNvPr id="74" name="Cloud Callout 73"/>
          <p:cNvSpPr/>
          <p:nvPr/>
        </p:nvSpPr>
        <p:spPr bwMode="auto">
          <a:xfrm>
            <a:off x="6223247" y="2104008"/>
            <a:ext cx="2476870" cy="1012054"/>
          </a:xfrm>
          <a:prstGeom prst="cloudCallout">
            <a:avLst>
              <a:gd name="adj1" fmla="val -19324"/>
              <a:gd name="adj2" fmla="val 61624"/>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Worst Case Analysis!</a:t>
            </a:r>
            <a:endParaRPr kumimoji="0" lang="en-US" sz="2000" b="0" i="0" u="none" strike="noStrike" cap="none" normalizeH="0" baseline="0" dirty="0" smtClean="0">
              <a:ln>
                <a:noFill/>
              </a:ln>
              <a:solidFill>
                <a:schemeClr val="tx1"/>
              </a:solidFill>
              <a:effectLst/>
              <a:latin typeface="Arial" charset="0"/>
            </a:endParaRPr>
          </a:p>
        </p:txBody>
      </p:sp>
      <p:sp>
        <p:nvSpPr>
          <p:cNvPr id="75" name="Cloud Callout 74"/>
          <p:cNvSpPr/>
          <p:nvPr/>
        </p:nvSpPr>
        <p:spPr bwMode="auto">
          <a:xfrm>
            <a:off x="791596" y="2291925"/>
            <a:ext cx="3780407" cy="779755"/>
          </a:xfrm>
          <a:prstGeom prst="cloudCallout">
            <a:avLst>
              <a:gd name="adj1" fmla="val -3974"/>
              <a:gd name="adj2" fmla="val 68734"/>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Physical</a:t>
            </a:r>
            <a:r>
              <a:rPr kumimoji="0" lang="en-GB" sz="2000" b="0" i="0" u="none" strike="noStrike" cap="none" normalizeH="0" dirty="0" smtClean="0">
                <a:ln>
                  <a:noFill/>
                </a:ln>
                <a:solidFill>
                  <a:schemeClr val="tx1"/>
                </a:solidFill>
                <a:effectLst/>
                <a:latin typeface="Arial" charset="0"/>
              </a:rPr>
              <a:t> Reality...</a:t>
            </a:r>
            <a:endParaRPr kumimoji="0" lang="en-US" sz="2000" b="0" i="0" u="none" strike="noStrike" cap="none" normalizeH="0" baseline="0" dirty="0" smtClean="0">
              <a:ln>
                <a:noFill/>
              </a:ln>
              <a:solidFill>
                <a:schemeClr val="tx1"/>
              </a:solidFill>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7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de-CH" dirty="0" smtClean="0">
                <a:latin typeface="Calibri" pitchFamily="34" charset="0"/>
                <a:cs typeface="Calibri" pitchFamily="34" charset="0"/>
              </a:rPr>
              <a:t>„</a:t>
            </a:r>
            <a:r>
              <a:rPr lang="de-CH" dirty="0" err="1" smtClean="0">
                <a:latin typeface="Calibri" pitchFamily="34" charset="0"/>
                <a:cs typeface="Calibri" pitchFamily="34" charset="0"/>
              </a:rPr>
              <a:t>Industry</a:t>
            </a:r>
            <a:r>
              <a:rPr lang="de-CH" dirty="0" smtClean="0">
                <a:latin typeface="Calibri" pitchFamily="34" charset="0"/>
                <a:cs typeface="Calibri" pitchFamily="34" charset="0"/>
              </a:rPr>
              <a:t> Standard“ FTSP in Practice</a:t>
            </a:r>
            <a:endParaRPr lang="de-CH" dirty="0">
              <a:latin typeface="Calibri" pitchFamily="34" charset="0"/>
              <a:cs typeface="Calibri" pitchFamily="34" charset="0"/>
            </a:endParaRPr>
          </a:p>
        </p:txBody>
      </p:sp>
      <p:sp>
        <p:nvSpPr>
          <p:cNvPr id="2" name="Content Placeholder 1"/>
          <p:cNvSpPr>
            <a:spLocks noGrp="1"/>
          </p:cNvSpPr>
          <p:nvPr>
            <p:ph idx="4294967295"/>
          </p:nvPr>
        </p:nvSpPr>
        <p:spPr>
          <a:xfrm>
            <a:off x="491086" y="985838"/>
            <a:ext cx="8207375" cy="5187950"/>
          </a:xfrm>
        </p:spPr>
        <p:txBody>
          <a:bodyPr/>
          <a:lstStyle/>
          <a:p>
            <a:endParaRPr lang="en-US" dirty="0" smtClean="0">
              <a:latin typeface="Calibri" pitchFamily="34" charset="0"/>
              <a:cs typeface="Calibri" pitchFamily="34" charset="0"/>
            </a:endParaRPr>
          </a:p>
          <a:p>
            <a:r>
              <a:rPr lang="en-US" dirty="0" smtClean="0">
                <a:latin typeface="Calibri" pitchFamily="34" charset="0"/>
                <a:cs typeface="Calibri" pitchFamily="34" charset="0"/>
              </a:rPr>
              <a:t>As we have seen FTSP </a:t>
            </a:r>
            <a:br>
              <a:rPr lang="en-US" dirty="0" smtClean="0">
                <a:latin typeface="Calibri" pitchFamily="34" charset="0"/>
                <a:cs typeface="Calibri" pitchFamily="34" charset="0"/>
              </a:rPr>
            </a:br>
            <a:r>
              <a:rPr lang="en-US" dirty="0" smtClean="0">
                <a:latin typeface="Calibri" pitchFamily="34" charset="0"/>
                <a:cs typeface="Calibri" pitchFamily="34" charset="0"/>
              </a:rPr>
              <a:t>does have a local skew problem</a:t>
            </a:r>
          </a:p>
          <a:p>
            <a:r>
              <a:rPr lang="en-US" dirty="0" smtClean="0">
                <a:latin typeface="Calibri" pitchFamily="34" charset="0"/>
                <a:cs typeface="Calibri" pitchFamily="34" charset="0"/>
              </a:rPr>
              <a:t>But it’s not all that bad…</a:t>
            </a:r>
          </a:p>
          <a:p>
            <a:endParaRPr lang="de-CH" dirty="0" smtClean="0">
              <a:latin typeface="Calibri" pitchFamily="34" charset="0"/>
              <a:cs typeface="Calibri" pitchFamily="34" charset="0"/>
            </a:endParaRPr>
          </a:p>
          <a:p>
            <a:endParaRPr lang="de-CH" dirty="0" smtClean="0">
              <a:latin typeface="Calibri" pitchFamily="34" charset="0"/>
              <a:cs typeface="Calibri" pitchFamily="34" charset="0"/>
            </a:endParaRPr>
          </a:p>
          <a:p>
            <a:endParaRPr lang="de-CH" dirty="0" smtClean="0">
              <a:latin typeface="Calibri" pitchFamily="34" charset="0"/>
              <a:cs typeface="Calibri" pitchFamily="34" charset="0"/>
            </a:endParaRPr>
          </a:p>
          <a:p>
            <a:endParaRPr lang="de-CH" dirty="0" smtClean="0">
              <a:latin typeface="Calibri" pitchFamily="34" charset="0"/>
              <a:cs typeface="Calibri" pitchFamily="34" charset="0"/>
            </a:endParaRPr>
          </a:p>
          <a:p>
            <a:r>
              <a:rPr lang="de-CH" dirty="0" err="1" smtClean="0">
                <a:latin typeface="Calibri" pitchFamily="34" charset="0"/>
                <a:cs typeface="Calibri" pitchFamily="34" charset="0"/>
              </a:rPr>
              <a:t>However</a:t>
            </a:r>
            <a:r>
              <a:rPr lang="de-CH" dirty="0" smtClean="0">
                <a:latin typeface="Calibri" pitchFamily="34" charset="0"/>
                <a:cs typeface="Calibri" pitchFamily="34" charset="0"/>
              </a:rPr>
              <a:t>, </a:t>
            </a:r>
            <a:r>
              <a:rPr lang="de-CH" dirty="0" err="1" smtClean="0">
                <a:latin typeface="Calibri" pitchFamily="34" charset="0"/>
                <a:cs typeface="Calibri" pitchFamily="34" charset="0"/>
              </a:rPr>
              <a:t>tests</a:t>
            </a:r>
            <a:r>
              <a:rPr lang="de-CH" dirty="0" smtClean="0">
                <a:latin typeface="Calibri" pitchFamily="34" charset="0"/>
                <a:cs typeface="Calibri" pitchFamily="34" charset="0"/>
              </a:rPr>
              <a:t> </a:t>
            </a:r>
            <a:r>
              <a:rPr lang="de-CH" dirty="0" err="1" smtClean="0">
                <a:latin typeface="Calibri" pitchFamily="34" charset="0"/>
                <a:cs typeface="Calibri" pitchFamily="34" charset="0"/>
              </a:rPr>
              <a:t>revealed</a:t>
            </a:r>
            <a:r>
              <a:rPr lang="de-CH" dirty="0" smtClean="0">
                <a:latin typeface="Calibri" pitchFamily="34" charset="0"/>
                <a:cs typeface="Calibri" pitchFamily="34" charset="0"/>
              </a:rPr>
              <a:t> </a:t>
            </a:r>
            <a:br>
              <a:rPr lang="de-CH" dirty="0" smtClean="0">
                <a:latin typeface="Calibri" pitchFamily="34" charset="0"/>
                <a:cs typeface="Calibri" pitchFamily="34" charset="0"/>
              </a:rPr>
            </a:br>
            <a:r>
              <a:rPr lang="de-CH" dirty="0" err="1" smtClean="0">
                <a:latin typeface="Calibri" pitchFamily="34" charset="0"/>
                <a:cs typeface="Calibri" pitchFamily="34" charset="0"/>
              </a:rPr>
              <a:t>another</a:t>
            </a:r>
            <a:r>
              <a:rPr lang="de-CH" dirty="0" smtClean="0">
                <a:latin typeface="Calibri" pitchFamily="34" charset="0"/>
                <a:cs typeface="Calibri" pitchFamily="34" charset="0"/>
              </a:rPr>
              <a:t> (</a:t>
            </a:r>
            <a:r>
              <a:rPr lang="de-CH" dirty="0" err="1" smtClean="0">
                <a:latin typeface="Calibri" pitchFamily="34" charset="0"/>
                <a:cs typeface="Calibri" pitchFamily="34" charset="0"/>
              </a:rPr>
              <a:t>severe</a:t>
            </a:r>
            <a:r>
              <a:rPr lang="de-CH" dirty="0" smtClean="0">
                <a:latin typeface="Calibri" pitchFamily="34" charset="0"/>
                <a:cs typeface="Calibri" pitchFamily="34" charset="0"/>
              </a:rPr>
              <a:t>!) </a:t>
            </a:r>
            <a:r>
              <a:rPr lang="de-CH" dirty="0" err="1" smtClean="0">
                <a:latin typeface="Calibri" pitchFamily="34" charset="0"/>
                <a:cs typeface="Calibri" pitchFamily="34" charset="0"/>
              </a:rPr>
              <a:t>problem</a:t>
            </a:r>
            <a:r>
              <a:rPr lang="de-CH" dirty="0" smtClean="0">
                <a:latin typeface="Calibri" pitchFamily="34" charset="0"/>
                <a:cs typeface="Calibri" pitchFamily="34" charset="0"/>
              </a:rPr>
              <a:t>:</a:t>
            </a:r>
          </a:p>
          <a:p>
            <a:r>
              <a:rPr lang="de-CH" dirty="0" smtClean="0">
                <a:latin typeface="Calibri" pitchFamily="34" charset="0"/>
                <a:cs typeface="Calibri" pitchFamily="34" charset="0"/>
              </a:rPr>
              <a:t>FTSP </a:t>
            </a:r>
            <a:r>
              <a:rPr lang="de-CH" dirty="0" err="1" smtClean="0">
                <a:latin typeface="Calibri" pitchFamily="34" charset="0"/>
                <a:cs typeface="Calibri" pitchFamily="34" charset="0"/>
              </a:rPr>
              <a:t>does</a:t>
            </a:r>
            <a:r>
              <a:rPr lang="de-CH" dirty="0" smtClean="0">
                <a:latin typeface="Calibri" pitchFamily="34" charset="0"/>
                <a:cs typeface="Calibri" pitchFamily="34" charset="0"/>
              </a:rPr>
              <a:t> not </a:t>
            </a:r>
            <a:r>
              <a:rPr lang="de-CH" dirty="0" err="1" smtClean="0">
                <a:latin typeface="Calibri" pitchFamily="34" charset="0"/>
                <a:cs typeface="Calibri" pitchFamily="34" charset="0"/>
              </a:rPr>
              <a:t>scale</a:t>
            </a:r>
            <a:r>
              <a:rPr lang="de-CH" dirty="0" smtClean="0">
                <a:latin typeface="Calibri" pitchFamily="34" charset="0"/>
                <a:cs typeface="Calibri" pitchFamily="34" charset="0"/>
              </a:rPr>
              <a:t>: Global</a:t>
            </a:r>
            <a:br>
              <a:rPr lang="de-CH" dirty="0" smtClean="0">
                <a:latin typeface="Calibri" pitchFamily="34" charset="0"/>
                <a:cs typeface="Calibri" pitchFamily="34" charset="0"/>
              </a:rPr>
            </a:br>
            <a:r>
              <a:rPr lang="de-CH" dirty="0" err="1" smtClean="0">
                <a:latin typeface="Calibri" pitchFamily="34" charset="0"/>
                <a:cs typeface="Calibri" pitchFamily="34" charset="0"/>
              </a:rPr>
              <a:t>skew</a:t>
            </a:r>
            <a:r>
              <a:rPr lang="de-CH" dirty="0" smtClean="0">
                <a:latin typeface="Calibri" pitchFamily="34" charset="0"/>
                <a:cs typeface="Calibri" pitchFamily="34" charset="0"/>
              </a:rPr>
              <a:t> </a:t>
            </a:r>
            <a:r>
              <a:rPr lang="de-CH" dirty="0" err="1" smtClean="0">
                <a:latin typeface="Calibri" pitchFamily="34" charset="0"/>
                <a:cs typeface="Calibri" pitchFamily="34" charset="0"/>
              </a:rPr>
              <a:t>grows</a:t>
            </a:r>
            <a:r>
              <a:rPr lang="de-CH" dirty="0" smtClean="0">
                <a:latin typeface="Calibri" pitchFamily="34" charset="0"/>
                <a:cs typeface="Calibri" pitchFamily="34" charset="0"/>
              </a:rPr>
              <a:t> </a:t>
            </a:r>
            <a:r>
              <a:rPr lang="de-CH" dirty="0" err="1" smtClean="0">
                <a:latin typeface="Calibri" pitchFamily="34" charset="0"/>
                <a:cs typeface="Calibri" pitchFamily="34" charset="0"/>
              </a:rPr>
              <a:t>exponentially</a:t>
            </a:r>
            <a:r>
              <a:rPr lang="de-CH" dirty="0" smtClean="0">
                <a:latin typeface="Calibri" pitchFamily="34" charset="0"/>
                <a:cs typeface="Calibri" pitchFamily="34" charset="0"/>
              </a:rPr>
              <a:t/>
            </a:r>
            <a:br>
              <a:rPr lang="de-CH" dirty="0" smtClean="0">
                <a:latin typeface="Calibri" pitchFamily="34" charset="0"/>
                <a:cs typeface="Calibri" pitchFamily="34" charset="0"/>
              </a:rPr>
            </a:br>
            <a:r>
              <a:rPr lang="de-CH" dirty="0" err="1" smtClean="0">
                <a:latin typeface="Calibri" pitchFamily="34" charset="0"/>
                <a:cs typeface="Calibri" pitchFamily="34" charset="0"/>
              </a:rPr>
              <a:t>with</a:t>
            </a:r>
            <a:r>
              <a:rPr lang="de-CH" dirty="0" smtClean="0">
                <a:latin typeface="Calibri" pitchFamily="34" charset="0"/>
                <a:cs typeface="Calibri" pitchFamily="34" charset="0"/>
              </a:rPr>
              <a:t> </a:t>
            </a:r>
            <a:r>
              <a:rPr lang="de-CH" dirty="0" err="1" smtClean="0">
                <a:latin typeface="Calibri" pitchFamily="34" charset="0"/>
                <a:cs typeface="Calibri" pitchFamily="34" charset="0"/>
              </a:rPr>
              <a:t>network</a:t>
            </a:r>
            <a:r>
              <a:rPr lang="de-CH" dirty="0" smtClean="0">
                <a:latin typeface="Calibri" pitchFamily="34" charset="0"/>
                <a:cs typeface="Calibri" pitchFamily="34" charset="0"/>
              </a:rPr>
              <a:t> </a:t>
            </a:r>
            <a:r>
              <a:rPr lang="de-CH" dirty="0" err="1" smtClean="0">
                <a:latin typeface="Calibri" pitchFamily="34" charset="0"/>
                <a:cs typeface="Calibri" pitchFamily="34" charset="0"/>
              </a:rPr>
              <a:t>size</a:t>
            </a:r>
            <a:r>
              <a:rPr lang="de-CH" dirty="0" smtClean="0">
                <a:latin typeface="Calibri" pitchFamily="34" charset="0"/>
                <a:cs typeface="Calibri" pitchFamily="34" charset="0"/>
              </a:rPr>
              <a:t>…</a:t>
            </a:r>
          </a:p>
        </p:txBody>
      </p:sp>
      <p:pic>
        <p:nvPicPr>
          <p:cNvPr id="3074" name="Picture 2"/>
          <p:cNvPicPr>
            <a:picLocks noChangeAspect="1" noChangeArrowheads="1"/>
          </p:cNvPicPr>
          <p:nvPr/>
        </p:nvPicPr>
        <p:blipFill>
          <a:blip r:embed="rId3" cstate="print"/>
          <a:srcRect t="6695" r="46773"/>
          <a:stretch>
            <a:fillRect/>
          </a:stretch>
        </p:blipFill>
        <p:spPr bwMode="auto">
          <a:xfrm>
            <a:off x="4995344" y="3788042"/>
            <a:ext cx="3708656" cy="3069958"/>
          </a:xfrm>
          <a:prstGeom prst="rect">
            <a:avLst/>
          </a:prstGeom>
          <a:noFill/>
          <a:ln w="9525">
            <a:noFill/>
            <a:miter lim="800000"/>
            <a:headEnd/>
            <a:tailEnd/>
          </a:ln>
        </p:spPr>
      </p:pic>
      <p:grpSp>
        <p:nvGrpSpPr>
          <p:cNvPr id="3" name="Gruppieren 11"/>
          <p:cNvGrpSpPr/>
          <p:nvPr/>
        </p:nvGrpSpPr>
        <p:grpSpPr>
          <a:xfrm>
            <a:off x="5088477" y="1007534"/>
            <a:ext cx="3556001" cy="2607807"/>
            <a:chOff x="468280" y="3511135"/>
            <a:chExt cx="4036476" cy="3227336"/>
          </a:xfrm>
        </p:grpSpPr>
        <p:pic>
          <p:nvPicPr>
            <p:cNvPr id="15" name="Grafik 7" descr="ftsp_ring_network_error.eps"/>
            <p:cNvPicPr>
              <a:picLocks noChangeAspect="1"/>
            </p:cNvPicPr>
            <p:nvPr/>
          </p:nvPicPr>
          <p:blipFill>
            <a:blip r:embed="rId4" cstate="print"/>
            <a:stretch>
              <a:fillRect/>
            </a:stretch>
          </p:blipFill>
          <p:spPr>
            <a:xfrm>
              <a:off x="468280" y="3858472"/>
              <a:ext cx="4036476" cy="2879999"/>
            </a:xfrm>
            <a:prstGeom prst="rect">
              <a:avLst/>
            </a:prstGeom>
          </p:spPr>
        </p:pic>
        <p:sp>
          <p:nvSpPr>
            <p:cNvPr id="16" name="Textfeld 9"/>
            <p:cNvSpPr txBox="1"/>
            <p:nvPr/>
          </p:nvSpPr>
          <p:spPr>
            <a:xfrm>
              <a:off x="1630328" y="3511135"/>
              <a:ext cx="2644603" cy="407120"/>
            </a:xfrm>
            <a:prstGeom prst="rect">
              <a:avLst/>
            </a:prstGeom>
            <a:noFill/>
          </p:spPr>
          <p:txBody>
            <a:bodyPr wrap="square" rtlCol="0">
              <a:spAutoFit/>
            </a:bodyPr>
            <a:lstStyle/>
            <a:p>
              <a:r>
                <a:rPr lang="de-CH" sz="1800" dirty="0" smtClean="0">
                  <a:latin typeface="Calibri" pitchFamily="34" charset="0"/>
                </a:rPr>
                <a:t>FTSP (</a:t>
              </a:r>
              <a:r>
                <a:rPr lang="de-CH" sz="1800" dirty="0" err="1" smtClean="0">
                  <a:latin typeface="Calibri" pitchFamily="34" charset="0"/>
                </a:rPr>
                <a:t>avg</a:t>
              </a:r>
              <a:r>
                <a:rPr lang="de-CH" sz="1800" dirty="0" smtClean="0">
                  <a:latin typeface="Calibri" pitchFamily="34" charset="0"/>
                </a:rPr>
                <a:t>: 15.0 </a:t>
              </a:r>
              <a:r>
                <a:rPr lang="el-GR" sz="1800" dirty="0" smtClean="0">
                  <a:latin typeface="Calibri" pitchFamily="34" charset="0"/>
                </a:rPr>
                <a:t>μ</a:t>
              </a:r>
              <a:r>
                <a:rPr lang="de-CH" sz="1800" dirty="0" smtClean="0">
                  <a:latin typeface="Calibri" pitchFamily="34" charset="0"/>
                </a:rPr>
                <a:t>s)</a:t>
              </a:r>
              <a:endParaRPr lang="en-US" sz="1800" dirty="0">
                <a:latin typeface="Calibri"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8" end="8"/>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en-US" dirty="0" smtClean="0">
                <a:latin typeface="Calibri" pitchFamily="34" charset="0"/>
                <a:cs typeface="Calibri" pitchFamily="34" charset="0"/>
              </a:rPr>
              <a:t>The PulseSync Protocol</a:t>
            </a:r>
            <a:endParaRPr lang="en-US" dirty="0">
              <a:latin typeface="Calibri" pitchFamily="34" charset="0"/>
              <a:cs typeface="Calibri" pitchFamily="34" charset="0"/>
            </a:endParaRPr>
          </a:p>
        </p:txBody>
      </p:sp>
      <p:sp>
        <p:nvSpPr>
          <p:cNvPr id="2" name="Inhaltsplatzhalter 1"/>
          <p:cNvSpPr>
            <a:spLocks noGrp="1"/>
          </p:cNvSpPr>
          <p:nvPr>
            <p:ph idx="1"/>
          </p:nvPr>
        </p:nvSpPr>
        <p:spPr/>
        <p:txBody>
          <a:bodyPr/>
          <a:lstStyle/>
          <a:p>
            <a:endParaRPr lang="en-US" dirty="0" smtClean="0">
              <a:latin typeface="Calibri" pitchFamily="34" charset="0"/>
              <a:cs typeface="Calibri" pitchFamily="34" charset="0"/>
            </a:endParaRPr>
          </a:p>
          <a:p>
            <a:pPr>
              <a:buNone/>
            </a:pPr>
            <a:r>
              <a:rPr lang="en-US" dirty="0" smtClean="0">
                <a:latin typeface="Calibri" pitchFamily="34" charset="0"/>
                <a:cs typeface="Calibri" pitchFamily="34" charset="0"/>
              </a:rPr>
              <a:t>1)	Remove self-amplifying of synchronization error</a:t>
            </a:r>
          </a:p>
          <a:p>
            <a:pPr>
              <a:buNone/>
            </a:pPr>
            <a:r>
              <a:rPr lang="en-US" dirty="0" smtClean="0">
                <a:latin typeface="Calibri" pitchFamily="34" charset="0"/>
                <a:cs typeface="Calibri" pitchFamily="34" charset="0"/>
              </a:rPr>
              <a:t>2) 	Send fast synchronization pulses through the network</a:t>
            </a:r>
          </a:p>
          <a:p>
            <a:pPr lvl="1">
              <a:spcAft>
                <a:spcPts val="0"/>
              </a:spcAft>
              <a:buFont typeface="Symbol" pitchFamily="18" charset="2"/>
              <a:buChar char="-"/>
            </a:pPr>
            <a:r>
              <a:rPr lang="en-US" dirty="0" smtClean="0">
                <a:latin typeface="Calibri" pitchFamily="34" charset="0"/>
                <a:cs typeface="Calibri" pitchFamily="34" charset="0"/>
              </a:rPr>
              <a:t> Speed-up the initialization phase</a:t>
            </a:r>
          </a:p>
          <a:p>
            <a:pPr lvl="1">
              <a:spcAft>
                <a:spcPts val="0"/>
              </a:spcAft>
              <a:buFont typeface="Symbol" pitchFamily="18" charset="2"/>
              <a:buChar char="-"/>
            </a:pPr>
            <a:r>
              <a:rPr lang="en-US" dirty="0" smtClean="0">
                <a:latin typeface="Calibri" pitchFamily="34" charset="0"/>
                <a:cs typeface="Calibri" pitchFamily="34" charset="0"/>
              </a:rPr>
              <a:t> Faster adaptation to changes in temperature or network topology</a:t>
            </a:r>
            <a:endParaRPr lang="en-US" dirty="0">
              <a:latin typeface="Calibri" pitchFamily="34" charset="0"/>
              <a:cs typeface="Calibri" pitchFamily="34" charset="0"/>
            </a:endParaRPr>
          </a:p>
        </p:txBody>
      </p:sp>
      <p:grpSp>
        <p:nvGrpSpPr>
          <p:cNvPr id="3" name="Group 75"/>
          <p:cNvGrpSpPr/>
          <p:nvPr/>
        </p:nvGrpSpPr>
        <p:grpSpPr>
          <a:xfrm>
            <a:off x="2635650" y="3180592"/>
            <a:ext cx="5473451" cy="1581852"/>
            <a:chOff x="659653" y="2695013"/>
            <a:chExt cx="6678722" cy="1929979"/>
          </a:xfrm>
        </p:grpSpPr>
        <p:cxnSp>
          <p:nvCxnSpPr>
            <p:cNvPr id="6" name="Straight Arrow Connector 5"/>
            <p:cNvCxnSpPr/>
            <p:nvPr/>
          </p:nvCxnSpPr>
          <p:spPr bwMode="auto">
            <a:xfrm>
              <a:off x="982573" y="4235120"/>
              <a:ext cx="6031749" cy="1588"/>
            </a:xfrm>
            <a:prstGeom prst="straightConnector1">
              <a:avLst/>
            </a:prstGeom>
            <a:solidFill>
              <a:srgbClr val="00B8FF"/>
            </a:solidFill>
            <a:ln w="9525" cap="flat" cmpd="sng" algn="ctr">
              <a:solidFill>
                <a:schemeClr val="tx1"/>
              </a:solidFill>
              <a:prstDash val="solid"/>
              <a:round/>
              <a:headEnd type="none" w="med" len="med"/>
              <a:tailEnd type="arrow"/>
            </a:ln>
            <a:effectLst/>
          </p:spPr>
        </p:cxnSp>
        <p:cxnSp>
          <p:nvCxnSpPr>
            <p:cNvPr id="8" name="Straight Connector 7"/>
            <p:cNvCxnSpPr/>
            <p:nvPr/>
          </p:nvCxnSpPr>
          <p:spPr bwMode="auto">
            <a:xfrm>
              <a:off x="982573" y="3927097"/>
              <a:ext cx="6031749" cy="0"/>
            </a:xfrm>
            <a:prstGeom prst="line">
              <a:avLst/>
            </a:prstGeom>
            <a:solidFill>
              <a:srgbClr val="00B8FF"/>
            </a:solidFill>
            <a:ln w="9525" cap="flat" cmpd="sng" algn="ctr">
              <a:solidFill>
                <a:schemeClr val="bg1">
                  <a:lumMod val="65000"/>
                </a:schemeClr>
              </a:solidFill>
              <a:prstDash val="lgDash"/>
              <a:round/>
              <a:headEnd type="none" w="med" len="med"/>
              <a:tailEnd type="none" w="med" len="med"/>
            </a:ln>
            <a:effectLst/>
          </p:spPr>
        </p:cxnSp>
        <p:cxnSp>
          <p:nvCxnSpPr>
            <p:cNvPr id="10" name="Straight Connector 9"/>
            <p:cNvCxnSpPr/>
            <p:nvPr/>
          </p:nvCxnSpPr>
          <p:spPr bwMode="auto">
            <a:xfrm>
              <a:off x="982573" y="3619076"/>
              <a:ext cx="6031749" cy="0"/>
            </a:xfrm>
            <a:prstGeom prst="line">
              <a:avLst/>
            </a:prstGeom>
            <a:solidFill>
              <a:srgbClr val="00B8FF"/>
            </a:solidFill>
            <a:ln w="9525" cap="flat" cmpd="sng" algn="ctr">
              <a:solidFill>
                <a:schemeClr val="bg1">
                  <a:lumMod val="65000"/>
                </a:schemeClr>
              </a:solidFill>
              <a:prstDash val="lgDash"/>
              <a:round/>
              <a:headEnd type="none" w="med" len="med"/>
              <a:tailEnd type="none" w="med" len="med"/>
            </a:ln>
            <a:effectLst/>
          </p:spPr>
        </p:cxnSp>
        <p:cxnSp>
          <p:nvCxnSpPr>
            <p:cNvPr id="11" name="Straight Connector 10"/>
            <p:cNvCxnSpPr/>
            <p:nvPr/>
          </p:nvCxnSpPr>
          <p:spPr bwMode="auto">
            <a:xfrm>
              <a:off x="982573" y="3311055"/>
              <a:ext cx="6031749" cy="0"/>
            </a:xfrm>
            <a:prstGeom prst="line">
              <a:avLst/>
            </a:prstGeom>
            <a:solidFill>
              <a:srgbClr val="00B8FF"/>
            </a:solidFill>
            <a:ln w="9525" cap="flat" cmpd="sng" algn="ctr">
              <a:solidFill>
                <a:schemeClr val="bg1">
                  <a:lumMod val="65000"/>
                </a:schemeClr>
              </a:solidFill>
              <a:prstDash val="lgDash"/>
              <a:round/>
              <a:headEnd type="none" w="med" len="med"/>
              <a:tailEnd type="none" w="med" len="med"/>
            </a:ln>
            <a:effectLst/>
          </p:spPr>
        </p:cxnSp>
        <p:cxnSp>
          <p:nvCxnSpPr>
            <p:cNvPr id="12" name="Straight Connector 11"/>
            <p:cNvCxnSpPr/>
            <p:nvPr/>
          </p:nvCxnSpPr>
          <p:spPr bwMode="auto">
            <a:xfrm>
              <a:off x="982573" y="3003034"/>
              <a:ext cx="6031749" cy="0"/>
            </a:xfrm>
            <a:prstGeom prst="line">
              <a:avLst/>
            </a:prstGeom>
            <a:solidFill>
              <a:srgbClr val="00B8FF"/>
            </a:solidFill>
            <a:ln w="9525" cap="flat" cmpd="sng" algn="ctr">
              <a:solidFill>
                <a:schemeClr val="bg1">
                  <a:lumMod val="65000"/>
                </a:schemeClr>
              </a:solidFill>
              <a:prstDash val="lgDash"/>
              <a:round/>
              <a:headEnd type="none" w="med" len="med"/>
              <a:tailEnd type="none" w="med" len="med"/>
            </a:ln>
            <a:effectLst/>
          </p:spPr>
        </p:cxnSp>
        <p:cxnSp>
          <p:nvCxnSpPr>
            <p:cNvPr id="13" name="Straight Connector 12"/>
            <p:cNvCxnSpPr/>
            <p:nvPr/>
          </p:nvCxnSpPr>
          <p:spPr bwMode="auto">
            <a:xfrm>
              <a:off x="982573" y="2695013"/>
              <a:ext cx="6031749" cy="0"/>
            </a:xfrm>
            <a:prstGeom prst="line">
              <a:avLst/>
            </a:prstGeom>
            <a:solidFill>
              <a:srgbClr val="00B8FF"/>
            </a:solidFill>
            <a:ln w="9525" cap="flat" cmpd="sng" algn="ctr">
              <a:solidFill>
                <a:schemeClr val="bg1">
                  <a:lumMod val="65000"/>
                </a:schemeClr>
              </a:solidFill>
              <a:prstDash val="lgDash"/>
              <a:round/>
              <a:headEnd type="none" w="med" len="med"/>
              <a:tailEnd type="none" w="med" len="med"/>
            </a:ln>
            <a:effectLst/>
          </p:spPr>
        </p:cxnSp>
        <p:sp>
          <p:nvSpPr>
            <p:cNvPr id="14" name="Rectangle 13"/>
            <p:cNvSpPr/>
            <p:nvPr/>
          </p:nvSpPr>
          <p:spPr bwMode="auto">
            <a:xfrm>
              <a:off x="1167064" y="2695013"/>
              <a:ext cx="421105" cy="308021"/>
            </a:xfrm>
            <a:prstGeom prst="rect">
              <a:avLst/>
            </a:prstGeom>
            <a:solidFill>
              <a:schemeClr val="accent2">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latin typeface="Calibri" pitchFamily="34" charset="0"/>
                <a:cs typeface="Calibri" pitchFamily="34" charset="0"/>
              </a:endParaRPr>
            </a:p>
          </p:txBody>
        </p:sp>
        <p:sp>
          <p:nvSpPr>
            <p:cNvPr id="22" name="Rectangle 21"/>
            <p:cNvSpPr/>
            <p:nvPr/>
          </p:nvSpPr>
          <p:spPr bwMode="auto">
            <a:xfrm>
              <a:off x="4201026" y="2695013"/>
              <a:ext cx="421105" cy="308021"/>
            </a:xfrm>
            <a:prstGeom prst="rect">
              <a:avLst/>
            </a:prstGeom>
            <a:solidFill>
              <a:schemeClr val="accent3">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latin typeface="Calibri" pitchFamily="34" charset="0"/>
                <a:cs typeface="Calibri" pitchFamily="34" charset="0"/>
              </a:endParaRPr>
            </a:p>
          </p:txBody>
        </p:sp>
        <p:sp>
          <p:nvSpPr>
            <p:cNvPr id="23" name="Rectangle 22"/>
            <p:cNvSpPr/>
            <p:nvPr/>
          </p:nvSpPr>
          <p:spPr bwMode="auto">
            <a:xfrm>
              <a:off x="2667048" y="3015861"/>
              <a:ext cx="421105" cy="308021"/>
            </a:xfrm>
            <a:prstGeom prst="rect">
              <a:avLst/>
            </a:prstGeom>
            <a:solidFill>
              <a:schemeClr val="accent2">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latin typeface="Calibri" pitchFamily="34" charset="0"/>
                <a:cs typeface="Calibri" pitchFamily="34" charset="0"/>
              </a:endParaRPr>
            </a:p>
          </p:txBody>
        </p:sp>
        <p:sp>
          <p:nvSpPr>
            <p:cNvPr id="24" name="Rectangle 23"/>
            <p:cNvSpPr/>
            <p:nvPr/>
          </p:nvSpPr>
          <p:spPr bwMode="auto">
            <a:xfrm>
              <a:off x="5701010" y="3015861"/>
              <a:ext cx="421105" cy="308021"/>
            </a:xfrm>
            <a:prstGeom prst="rect">
              <a:avLst/>
            </a:prstGeom>
            <a:solidFill>
              <a:schemeClr val="accent3">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latin typeface="Calibri" pitchFamily="34" charset="0"/>
                <a:cs typeface="Calibri" pitchFamily="34" charset="0"/>
              </a:endParaRPr>
            </a:p>
          </p:txBody>
        </p:sp>
        <p:sp>
          <p:nvSpPr>
            <p:cNvPr id="28" name="Rectangle 27"/>
            <p:cNvSpPr/>
            <p:nvPr/>
          </p:nvSpPr>
          <p:spPr bwMode="auto">
            <a:xfrm>
              <a:off x="4541922" y="3312645"/>
              <a:ext cx="421105" cy="308021"/>
            </a:xfrm>
            <a:prstGeom prst="rect">
              <a:avLst/>
            </a:prstGeom>
            <a:solidFill>
              <a:schemeClr val="accent2">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latin typeface="Calibri" pitchFamily="34" charset="0"/>
                <a:cs typeface="Calibri" pitchFamily="34" charset="0"/>
              </a:endParaRPr>
            </a:p>
          </p:txBody>
        </p:sp>
        <p:sp>
          <p:nvSpPr>
            <p:cNvPr id="31" name="Rectangle 30"/>
            <p:cNvSpPr/>
            <p:nvPr/>
          </p:nvSpPr>
          <p:spPr bwMode="auto">
            <a:xfrm>
              <a:off x="5825330" y="3609429"/>
              <a:ext cx="421105" cy="308021"/>
            </a:xfrm>
            <a:prstGeom prst="rect">
              <a:avLst/>
            </a:prstGeom>
            <a:solidFill>
              <a:schemeClr val="accent2">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latin typeface="Calibri" pitchFamily="34" charset="0"/>
                <a:cs typeface="Calibri" pitchFamily="34" charset="0"/>
              </a:endParaRPr>
            </a:p>
          </p:txBody>
        </p:sp>
        <p:sp>
          <p:nvSpPr>
            <p:cNvPr id="34" name="Rectangle 33"/>
            <p:cNvSpPr/>
            <p:nvPr/>
          </p:nvSpPr>
          <p:spPr bwMode="auto">
            <a:xfrm>
              <a:off x="6438962" y="3922261"/>
              <a:ext cx="421105" cy="308021"/>
            </a:xfrm>
            <a:prstGeom prst="rect">
              <a:avLst/>
            </a:prstGeom>
            <a:solidFill>
              <a:schemeClr val="accent2">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latin typeface="Calibri" pitchFamily="34" charset="0"/>
                <a:cs typeface="Calibri" pitchFamily="34" charset="0"/>
              </a:endParaRPr>
            </a:p>
          </p:txBody>
        </p:sp>
        <p:sp>
          <p:nvSpPr>
            <p:cNvPr id="25" name="TextBox 24"/>
            <p:cNvSpPr txBox="1"/>
            <p:nvPr/>
          </p:nvSpPr>
          <p:spPr>
            <a:xfrm>
              <a:off x="6987861" y="4061726"/>
              <a:ext cx="350514" cy="563266"/>
            </a:xfrm>
            <a:prstGeom prst="rect">
              <a:avLst/>
            </a:prstGeom>
            <a:noFill/>
          </p:spPr>
          <p:txBody>
            <a:bodyPr wrap="none" rtlCol="0">
              <a:spAutoFit/>
            </a:bodyPr>
            <a:lstStyle/>
            <a:p>
              <a:r>
                <a:rPr lang="de-CH" dirty="0" smtClean="0">
                  <a:latin typeface="Calibri" pitchFamily="34" charset="0"/>
                  <a:cs typeface="Calibri" pitchFamily="34" charset="0"/>
                </a:rPr>
                <a:t>t</a:t>
              </a:r>
              <a:endParaRPr lang="de-CH" dirty="0">
                <a:latin typeface="Calibri" pitchFamily="34" charset="0"/>
                <a:cs typeface="Calibri" pitchFamily="34" charset="0"/>
              </a:endParaRPr>
            </a:p>
          </p:txBody>
        </p:sp>
        <p:grpSp>
          <p:nvGrpSpPr>
            <p:cNvPr id="5" name="Group 67"/>
            <p:cNvGrpSpPr/>
            <p:nvPr/>
          </p:nvGrpSpPr>
          <p:grpSpPr>
            <a:xfrm>
              <a:off x="659653" y="2716917"/>
              <a:ext cx="252000" cy="1506903"/>
              <a:chOff x="659653" y="2716917"/>
              <a:chExt cx="252000" cy="1506903"/>
            </a:xfrm>
          </p:grpSpPr>
          <p:sp>
            <p:nvSpPr>
              <p:cNvPr id="63" name="Ellipse 4"/>
              <p:cNvSpPr>
                <a:spLocks/>
              </p:cNvSpPr>
              <p:nvPr/>
            </p:nvSpPr>
            <p:spPr bwMode="auto">
              <a:xfrm>
                <a:off x="659653" y="2716917"/>
                <a:ext cx="252000" cy="252000"/>
              </a:xfrm>
              <a:prstGeom prst="ellipse">
                <a:avLst/>
              </a:prstGeom>
              <a:solidFill>
                <a:schemeClr val="accent3">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defTabSz="407526" hangingPunct="0">
                  <a:lnSpc>
                    <a:spcPct val="93000"/>
                  </a:lnSpc>
                  <a:buClr>
                    <a:srgbClr val="000000"/>
                  </a:buClr>
                  <a:buSzPct val="100000"/>
                </a:pPr>
                <a:r>
                  <a:rPr lang="en-US" sz="1800" dirty="0" smtClean="0">
                    <a:latin typeface="Calibri" pitchFamily="34" charset="0"/>
                    <a:cs typeface="Calibri" pitchFamily="34" charset="0"/>
                  </a:rPr>
                  <a:t>0</a:t>
                </a:r>
              </a:p>
            </p:txBody>
          </p:sp>
          <p:sp>
            <p:nvSpPr>
              <p:cNvPr id="64" name="Ellipse 4"/>
              <p:cNvSpPr>
                <a:spLocks/>
              </p:cNvSpPr>
              <p:nvPr/>
            </p:nvSpPr>
            <p:spPr bwMode="auto">
              <a:xfrm>
                <a:off x="659653" y="3030643"/>
                <a:ext cx="252000" cy="252000"/>
              </a:xfrm>
              <a:prstGeom prst="ellipse">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defTabSz="407526" hangingPunct="0">
                  <a:lnSpc>
                    <a:spcPct val="93000"/>
                  </a:lnSpc>
                  <a:buClr>
                    <a:srgbClr val="000000"/>
                  </a:buClr>
                  <a:buSzPct val="100000"/>
                </a:pPr>
                <a:r>
                  <a:rPr lang="en-US" sz="1800" dirty="0" smtClean="0">
                    <a:latin typeface="Calibri" pitchFamily="34" charset="0"/>
                    <a:cs typeface="Calibri" pitchFamily="34" charset="0"/>
                  </a:rPr>
                  <a:t>1</a:t>
                </a:r>
              </a:p>
            </p:txBody>
          </p:sp>
          <p:sp>
            <p:nvSpPr>
              <p:cNvPr id="65" name="Ellipse 4"/>
              <p:cNvSpPr>
                <a:spLocks/>
              </p:cNvSpPr>
              <p:nvPr/>
            </p:nvSpPr>
            <p:spPr bwMode="auto">
              <a:xfrm>
                <a:off x="659653" y="3344369"/>
                <a:ext cx="252000" cy="252000"/>
              </a:xfrm>
              <a:prstGeom prst="ellipse">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defTabSz="407526" hangingPunct="0">
                  <a:lnSpc>
                    <a:spcPct val="93000"/>
                  </a:lnSpc>
                  <a:buClr>
                    <a:srgbClr val="000000"/>
                  </a:buClr>
                  <a:buSzPct val="100000"/>
                </a:pPr>
                <a:r>
                  <a:rPr lang="en-US" sz="1800" dirty="0" smtClean="0">
                    <a:latin typeface="Calibri" pitchFamily="34" charset="0"/>
                    <a:cs typeface="Calibri" pitchFamily="34" charset="0"/>
                  </a:rPr>
                  <a:t>2</a:t>
                </a:r>
              </a:p>
            </p:txBody>
          </p:sp>
          <p:sp>
            <p:nvSpPr>
              <p:cNvPr id="66" name="Ellipse 4"/>
              <p:cNvSpPr>
                <a:spLocks/>
              </p:cNvSpPr>
              <p:nvPr/>
            </p:nvSpPr>
            <p:spPr bwMode="auto">
              <a:xfrm>
                <a:off x="659653" y="3658095"/>
                <a:ext cx="252000" cy="252000"/>
              </a:xfrm>
              <a:prstGeom prst="ellipse">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defTabSz="407526" hangingPunct="0">
                  <a:lnSpc>
                    <a:spcPct val="93000"/>
                  </a:lnSpc>
                  <a:buClr>
                    <a:srgbClr val="000000"/>
                  </a:buClr>
                  <a:buSzPct val="100000"/>
                </a:pPr>
                <a:r>
                  <a:rPr lang="en-US" sz="1800" dirty="0" smtClean="0">
                    <a:latin typeface="Calibri" pitchFamily="34" charset="0"/>
                    <a:cs typeface="Calibri" pitchFamily="34" charset="0"/>
                  </a:rPr>
                  <a:t>3</a:t>
                </a:r>
              </a:p>
            </p:txBody>
          </p:sp>
          <p:sp>
            <p:nvSpPr>
              <p:cNvPr id="67" name="Ellipse 4"/>
              <p:cNvSpPr>
                <a:spLocks/>
              </p:cNvSpPr>
              <p:nvPr/>
            </p:nvSpPr>
            <p:spPr bwMode="auto">
              <a:xfrm>
                <a:off x="659653" y="3971820"/>
                <a:ext cx="252000" cy="252000"/>
              </a:xfrm>
              <a:prstGeom prst="ellipse">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defTabSz="407526" hangingPunct="0">
                  <a:lnSpc>
                    <a:spcPct val="93000"/>
                  </a:lnSpc>
                  <a:buClr>
                    <a:srgbClr val="000000"/>
                  </a:buClr>
                  <a:buSzPct val="100000"/>
                </a:pPr>
                <a:r>
                  <a:rPr lang="en-US" sz="1800" dirty="0" smtClean="0">
                    <a:latin typeface="Calibri" pitchFamily="34" charset="0"/>
                    <a:cs typeface="Calibri" pitchFamily="34" charset="0"/>
                  </a:rPr>
                  <a:t>4</a:t>
                </a:r>
              </a:p>
            </p:txBody>
          </p:sp>
        </p:grpSp>
      </p:grpSp>
      <p:grpSp>
        <p:nvGrpSpPr>
          <p:cNvPr id="7" name="Group 76"/>
          <p:cNvGrpSpPr/>
          <p:nvPr/>
        </p:nvGrpSpPr>
        <p:grpSpPr>
          <a:xfrm>
            <a:off x="2617466" y="4941568"/>
            <a:ext cx="5489881" cy="1585143"/>
            <a:chOff x="659653" y="5093381"/>
            <a:chExt cx="6698770" cy="1933996"/>
          </a:xfrm>
        </p:grpSpPr>
        <p:cxnSp>
          <p:nvCxnSpPr>
            <p:cNvPr id="26" name="Straight Arrow Connector 25"/>
            <p:cNvCxnSpPr/>
            <p:nvPr/>
          </p:nvCxnSpPr>
          <p:spPr bwMode="auto">
            <a:xfrm>
              <a:off x="1002621" y="6637504"/>
              <a:ext cx="6031749" cy="1588"/>
            </a:xfrm>
            <a:prstGeom prst="straightConnector1">
              <a:avLst/>
            </a:prstGeom>
            <a:solidFill>
              <a:srgbClr val="00B8FF"/>
            </a:solidFill>
            <a:ln w="9525" cap="flat" cmpd="sng" algn="ctr">
              <a:solidFill>
                <a:schemeClr val="tx1"/>
              </a:solidFill>
              <a:prstDash val="solid"/>
              <a:round/>
              <a:headEnd type="none" w="med" len="med"/>
              <a:tailEnd type="arrow"/>
            </a:ln>
            <a:effectLst/>
          </p:spPr>
        </p:cxnSp>
        <p:cxnSp>
          <p:nvCxnSpPr>
            <p:cNvPr id="29" name="Straight Connector 28"/>
            <p:cNvCxnSpPr/>
            <p:nvPr/>
          </p:nvCxnSpPr>
          <p:spPr bwMode="auto">
            <a:xfrm>
              <a:off x="1002621" y="6329481"/>
              <a:ext cx="6031749" cy="0"/>
            </a:xfrm>
            <a:prstGeom prst="line">
              <a:avLst/>
            </a:prstGeom>
            <a:solidFill>
              <a:srgbClr val="00B8FF"/>
            </a:solidFill>
            <a:ln w="9525" cap="flat" cmpd="sng" algn="ctr">
              <a:solidFill>
                <a:schemeClr val="bg1">
                  <a:lumMod val="65000"/>
                </a:schemeClr>
              </a:solidFill>
              <a:prstDash val="lgDash"/>
              <a:round/>
              <a:headEnd type="none" w="med" len="med"/>
              <a:tailEnd type="none" w="med" len="med"/>
            </a:ln>
            <a:effectLst/>
          </p:spPr>
        </p:cxnSp>
        <p:cxnSp>
          <p:nvCxnSpPr>
            <p:cNvPr id="32" name="Straight Connector 31"/>
            <p:cNvCxnSpPr/>
            <p:nvPr/>
          </p:nvCxnSpPr>
          <p:spPr bwMode="auto">
            <a:xfrm>
              <a:off x="1002621" y="6021460"/>
              <a:ext cx="6031749" cy="0"/>
            </a:xfrm>
            <a:prstGeom prst="line">
              <a:avLst/>
            </a:prstGeom>
            <a:solidFill>
              <a:srgbClr val="00B8FF"/>
            </a:solidFill>
            <a:ln w="9525" cap="flat" cmpd="sng" algn="ctr">
              <a:solidFill>
                <a:schemeClr val="bg1">
                  <a:lumMod val="65000"/>
                </a:schemeClr>
              </a:solidFill>
              <a:prstDash val="lgDash"/>
              <a:round/>
              <a:headEnd type="none" w="med" len="med"/>
              <a:tailEnd type="none" w="med" len="med"/>
            </a:ln>
            <a:effectLst/>
          </p:spPr>
        </p:cxnSp>
        <p:cxnSp>
          <p:nvCxnSpPr>
            <p:cNvPr id="38" name="Straight Connector 37"/>
            <p:cNvCxnSpPr/>
            <p:nvPr/>
          </p:nvCxnSpPr>
          <p:spPr bwMode="auto">
            <a:xfrm>
              <a:off x="1002621" y="5713439"/>
              <a:ext cx="6031749" cy="0"/>
            </a:xfrm>
            <a:prstGeom prst="line">
              <a:avLst/>
            </a:prstGeom>
            <a:solidFill>
              <a:srgbClr val="00B8FF"/>
            </a:solidFill>
            <a:ln w="9525" cap="flat" cmpd="sng" algn="ctr">
              <a:solidFill>
                <a:schemeClr val="bg1">
                  <a:lumMod val="65000"/>
                </a:schemeClr>
              </a:solidFill>
              <a:prstDash val="lgDash"/>
              <a:round/>
              <a:headEnd type="none" w="med" len="med"/>
              <a:tailEnd type="none" w="med" len="med"/>
            </a:ln>
            <a:effectLst/>
          </p:spPr>
        </p:cxnSp>
        <p:cxnSp>
          <p:nvCxnSpPr>
            <p:cNvPr id="39" name="Straight Connector 38"/>
            <p:cNvCxnSpPr/>
            <p:nvPr/>
          </p:nvCxnSpPr>
          <p:spPr bwMode="auto">
            <a:xfrm>
              <a:off x="1002621" y="5405418"/>
              <a:ext cx="6031749" cy="0"/>
            </a:xfrm>
            <a:prstGeom prst="line">
              <a:avLst/>
            </a:prstGeom>
            <a:solidFill>
              <a:srgbClr val="00B8FF"/>
            </a:solidFill>
            <a:ln w="9525" cap="flat" cmpd="sng" algn="ctr">
              <a:solidFill>
                <a:schemeClr val="bg1">
                  <a:lumMod val="65000"/>
                </a:schemeClr>
              </a:solidFill>
              <a:prstDash val="lgDash"/>
              <a:round/>
              <a:headEnd type="none" w="med" len="med"/>
              <a:tailEnd type="none" w="med" len="med"/>
            </a:ln>
            <a:effectLst/>
          </p:spPr>
        </p:cxnSp>
        <p:cxnSp>
          <p:nvCxnSpPr>
            <p:cNvPr id="40" name="Straight Connector 39"/>
            <p:cNvCxnSpPr/>
            <p:nvPr/>
          </p:nvCxnSpPr>
          <p:spPr bwMode="auto">
            <a:xfrm>
              <a:off x="1002621" y="5097397"/>
              <a:ext cx="6031749" cy="0"/>
            </a:xfrm>
            <a:prstGeom prst="line">
              <a:avLst/>
            </a:prstGeom>
            <a:solidFill>
              <a:srgbClr val="00B8FF"/>
            </a:solidFill>
            <a:ln w="9525" cap="flat" cmpd="sng" algn="ctr">
              <a:solidFill>
                <a:schemeClr val="bg1">
                  <a:lumMod val="65000"/>
                </a:schemeClr>
              </a:solidFill>
              <a:prstDash val="lgDash"/>
              <a:round/>
              <a:headEnd type="none" w="med" len="med"/>
              <a:tailEnd type="none" w="med" len="med"/>
            </a:ln>
            <a:effectLst/>
          </p:spPr>
        </p:cxnSp>
        <p:sp>
          <p:nvSpPr>
            <p:cNvPr id="41" name="Rectangle 40"/>
            <p:cNvSpPr/>
            <p:nvPr/>
          </p:nvSpPr>
          <p:spPr bwMode="auto">
            <a:xfrm>
              <a:off x="1187112" y="5097397"/>
              <a:ext cx="421105" cy="308021"/>
            </a:xfrm>
            <a:prstGeom prst="rect">
              <a:avLst/>
            </a:prstGeom>
            <a:solidFill>
              <a:schemeClr val="accent2">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latin typeface="Calibri" pitchFamily="34" charset="0"/>
                <a:cs typeface="Calibri" pitchFamily="34" charset="0"/>
              </a:endParaRPr>
            </a:p>
          </p:txBody>
        </p:sp>
        <p:sp>
          <p:nvSpPr>
            <p:cNvPr id="43" name="Rectangle 42"/>
            <p:cNvSpPr/>
            <p:nvPr/>
          </p:nvSpPr>
          <p:spPr bwMode="auto">
            <a:xfrm>
              <a:off x="1700472" y="5418245"/>
              <a:ext cx="421105" cy="308021"/>
            </a:xfrm>
            <a:prstGeom prst="rect">
              <a:avLst/>
            </a:prstGeom>
            <a:solidFill>
              <a:schemeClr val="accent2">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latin typeface="Calibri" pitchFamily="34" charset="0"/>
                <a:cs typeface="Calibri" pitchFamily="34" charset="0"/>
              </a:endParaRPr>
            </a:p>
          </p:txBody>
        </p:sp>
        <p:sp>
          <p:nvSpPr>
            <p:cNvPr id="46" name="Rectangle 45"/>
            <p:cNvSpPr/>
            <p:nvPr/>
          </p:nvSpPr>
          <p:spPr bwMode="auto">
            <a:xfrm>
              <a:off x="2203698" y="5715029"/>
              <a:ext cx="421105" cy="308021"/>
            </a:xfrm>
            <a:prstGeom prst="rect">
              <a:avLst/>
            </a:prstGeom>
            <a:solidFill>
              <a:schemeClr val="accent2">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latin typeface="Calibri" pitchFamily="34" charset="0"/>
                <a:cs typeface="Calibri" pitchFamily="34" charset="0"/>
              </a:endParaRPr>
            </a:p>
          </p:txBody>
        </p:sp>
        <p:sp>
          <p:nvSpPr>
            <p:cNvPr id="48" name="Rectangle 47"/>
            <p:cNvSpPr/>
            <p:nvPr/>
          </p:nvSpPr>
          <p:spPr bwMode="auto">
            <a:xfrm>
              <a:off x="2705026" y="6023845"/>
              <a:ext cx="421105" cy="308021"/>
            </a:xfrm>
            <a:prstGeom prst="rect">
              <a:avLst/>
            </a:prstGeom>
            <a:solidFill>
              <a:schemeClr val="accent2">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latin typeface="Calibri" pitchFamily="34" charset="0"/>
                <a:cs typeface="Calibri" pitchFamily="34" charset="0"/>
              </a:endParaRPr>
            </a:p>
          </p:txBody>
        </p:sp>
        <p:sp>
          <p:nvSpPr>
            <p:cNvPr id="50" name="Rectangle 49"/>
            <p:cNvSpPr/>
            <p:nvPr/>
          </p:nvSpPr>
          <p:spPr bwMode="auto">
            <a:xfrm>
              <a:off x="3198338" y="6336677"/>
              <a:ext cx="421105" cy="308021"/>
            </a:xfrm>
            <a:prstGeom prst="rect">
              <a:avLst/>
            </a:prstGeom>
            <a:solidFill>
              <a:schemeClr val="accent2">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latin typeface="Calibri" pitchFamily="34" charset="0"/>
                <a:cs typeface="Calibri" pitchFamily="34" charset="0"/>
              </a:endParaRPr>
            </a:p>
          </p:txBody>
        </p:sp>
        <p:sp>
          <p:nvSpPr>
            <p:cNvPr id="54" name="TextBox 53"/>
            <p:cNvSpPr txBox="1"/>
            <p:nvPr/>
          </p:nvSpPr>
          <p:spPr>
            <a:xfrm>
              <a:off x="7007909" y="6464110"/>
              <a:ext cx="350514" cy="563267"/>
            </a:xfrm>
            <a:prstGeom prst="rect">
              <a:avLst/>
            </a:prstGeom>
            <a:noFill/>
          </p:spPr>
          <p:txBody>
            <a:bodyPr wrap="none" rtlCol="0">
              <a:spAutoFit/>
            </a:bodyPr>
            <a:lstStyle/>
            <a:p>
              <a:r>
                <a:rPr lang="de-CH" dirty="0" smtClean="0">
                  <a:latin typeface="Calibri" pitchFamily="34" charset="0"/>
                  <a:cs typeface="Calibri" pitchFamily="34" charset="0"/>
                </a:rPr>
                <a:t>t</a:t>
              </a:r>
              <a:endParaRPr lang="de-CH" dirty="0">
                <a:latin typeface="Calibri" pitchFamily="34" charset="0"/>
                <a:cs typeface="Calibri" pitchFamily="34" charset="0"/>
              </a:endParaRPr>
            </a:p>
          </p:txBody>
        </p:sp>
        <p:sp>
          <p:nvSpPr>
            <p:cNvPr id="58" name="Rectangle 57"/>
            <p:cNvSpPr/>
            <p:nvPr/>
          </p:nvSpPr>
          <p:spPr bwMode="auto">
            <a:xfrm>
              <a:off x="4215160" y="5093381"/>
              <a:ext cx="421105" cy="308021"/>
            </a:xfrm>
            <a:prstGeom prst="rect">
              <a:avLst/>
            </a:prstGeom>
            <a:solidFill>
              <a:schemeClr val="accent3">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latin typeface="Calibri" pitchFamily="34" charset="0"/>
                <a:cs typeface="Calibri" pitchFamily="34" charset="0"/>
              </a:endParaRPr>
            </a:p>
          </p:txBody>
        </p:sp>
        <p:sp>
          <p:nvSpPr>
            <p:cNvPr id="59" name="Rectangle 58"/>
            <p:cNvSpPr/>
            <p:nvPr/>
          </p:nvSpPr>
          <p:spPr bwMode="auto">
            <a:xfrm>
              <a:off x="4728520" y="5414229"/>
              <a:ext cx="421105" cy="308021"/>
            </a:xfrm>
            <a:prstGeom prst="rect">
              <a:avLst/>
            </a:prstGeom>
            <a:solidFill>
              <a:schemeClr val="accent3">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latin typeface="Calibri" pitchFamily="34" charset="0"/>
                <a:cs typeface="Calibri" pitchFamily="34" charset="0"/>
              </a:endParaRPr>
            </a:p>
          </p:txBody>
        </p:sp>
        <p:sp>
          <p:nvSpPr>
            <p:cNvPr id="60" name="Rectangle 59"/>
            <p:cNvSpPr/>
            <p:nvPr/>
          </p:nvSpPr>
          <p:spPr bwMode="auto">
            <a:xfrm>
              <a:off x="5231746" y="5711013"/>
              <a:ext cx="421105" cy="308021"/>
            </a:xfrm>
            <a:prstGeom prst="rect">
              <a:avLst/>
            </a:prstGeom>
            <a:solidFill>
              <a:schemeClr val="accent3">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latin typeface="Calibri" pitchFamily="34" charset="0"/>
                <a:cs typeface="Calibri" pitchFamily="34" charset="0"/>
              </a:endParaRPr>
            </a:p>
          </p:txBody>
        </p:sp>
        <p:sp>
          <p:nvSpPr>
            <p:cNvPr id="61" name="Rectangle 60"/>
            <p:cNvSpPr/>
            <p:nvPr/>
          </p:nvSpPr>
          <p:spPr bwMode="auto">
            <a:xfrm>
              <a:off x="5733074" y="6019829"/>
              <a:ext cx="421105" cy="308021"/>
            </a:xfrm>
            <a:prstGeom prst="rect">
              <a:avLst/>
            </a:prstGeom>
            <a:solidFill>
              <a:schemeClr val="accent3">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latin typeface="Calibri" pitchFamily="34" charset="0"/>
                <a:cs typeface="Calibri" pitchFamily="34" charset="0"/>
              </a:endParaRPr>
            </a:p>
          </p:txBody>
        </p:sp>
        <p:sp>
          <p:nvSpPr>
            <p:cNvPr id="62" name="Rectangle 61"/>
            <p:cNvSpPr/>
            <p:nvPr/>
          </p:nvSpPr>
          <p:spPr bwMode="auto">
            <a:xfrm>
              <a:off x="6226386" y="6332661"/>
              <a:ext cx="421105" cy="308021"/>
            </a:xfrm>
            <a:prstGeom prst="rect">
              <a:avLst/>
            </a:prstGeom>
            <a:solidFill>
              <a:schemeClr val="accent3">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latin typeface="Calibri" pitchFamily="34" charset="0"/>
                <a:cs typeface="Calibri" pitchFamily="34" charset="0"/>
              </a:endParaRPr>
            </a:p>
          </p:txBody>
        </p:sp>
        <p:grpSp>
          <p:nvGrpSpPr>
            <p:cNvPr id="9" name="Group 68"/>
            <p:cNvGrpSpPr/>
            <p:nvPr/>
          </p:nvGrpSpPr>
          <p:grpSpPr>
            <a:xfrm>
              <a:off x="659653" y="5129477"/>
              <a:ext cx="252000" cy="1506903"/>
              <a:chOff x="659653" y="2716917"/>
              <a:chExt cx="252000" cy="1506903"/>
            </a:xfrm>
          </p:grpSpPr>
          <p:sp>
            <p:nvSpPr>
              <p:cNvPr id="70" name="Ellipse 4"/>
              <p:cNvSpPr>
                <a:spLocks/>
              </p:cNvSpPr>
              <p:nvPr/>
            </p:nvSpPr>
            <p:spPr bwMode="auto">
              <a:xfrm>
                <a:off x="659653" y="2716917"/>
                <a:ext cx="252000" cy="252000"/>
              </a:xfrm>
              <a:prstGeom prst="ellipse">
                <a:avLst/>
              </a:prstGeom>
              <a:solidFill>
                <a:schemeClr val="accent3">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defTabSz="407526" hangingPunct="0">
                  <a:lnSpc>
                    <a:spcPct val="93000"/>
                  </a:lnSpc>
                  <a:buClr>
                    <a:srgbClr val="000000"/>
                  </a:buClr>
                  <a:buSzPct val="100000"/>
                </a:pPr>
                <a:r>
                  <a:rPr lang="en-US" sz="1800" dirty="0" smtClean="0">
                    <a:latin typeface="Calibri" pitchFamily="34" charset="0"/>
                    <a:cs typeface="Calibri" pitchFamily="34" charset="0"/>
                  </a:rPr>
                  <a:t>0</a:t>
                </a:r>
              </a:p>
            </p:txBody>
          </p:sp>
          <p:sp>
            <p:nvSpPr>
              <p:cNvPr id="71" name="Ellipse 4"/>
              <p:cNvSpPr>
                <a:spLocks/>
              </p:cNvSpPr>
              <p:nvPr/>
            </p:nvSpPr>
            <p:spPr bwMode="auto">
              <a:xfrm>
                <a:off x="659653" y="3030643"/>
                <a:ext cx="252000" cy="252000"/>
              </a:xfrm>
              <a:prstGeom prst="ellipse">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defTabSz="407526" hangingPunct="0">
                  <a:lnSpc>
                    <a:spcPct val="93000"/>
                  </a:lnSpc>
                  <a:buClr>
                    <a:srgbClr val="000000"/>
                  </a:buClr>
                  <a:buSzPct val="100000"/>
                </a:pPr>
                <a:r>
                  <a:rPr lang="en-US" sz="1800" dirty="0" smtClean="0">
                    <a:latin typeface="Calibri" pitchFamily="34" charset="0"/>
                    <a:cs typeface="Calibri" pitchFamily="34" charset="0"/>
                  </a:rPr>
                  <a:t>1</a:t>
                </a:r>
              </a:p>
            </p:txBody>
          </p:sp>
          <p:sp>
            <p:nvSpPr>
              <p:cNvPr id="72" name="Ellipse 4"/>
              <p:cNvSpPr>
                <a:spLocks/>
              </p:cNvSpPr>
              <p:nvPr/>
            </p:nvSpPr>
            <p:spPr bwMode="auto">
              <a:xfrm>
                <a:off x="659653" y="3344369"/>
                <a:ext cx="252000" cy="252000"/>
              </a:xfrm>
              <a:prstGeom prst="ellipse">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defTabSz="407526" hangingPunct="0">
                  <a:lnSpc>
                    <a:spcPct val="93000"/>
                  </a:lnSpc>
                  <a:buClr>
                    <a:srgbClr val="000000"/>
                  </a:buClr>
                  <a:buSzPct val="100000"/>
                </a:pPr>
                <a:r>
                  <a:rPr lang="en-US" sz="1800" dirty="0" smtClean="0">
                    <a:latin typeface="Calibri" pitchFamily="34" charset="0"/>
                    <a:cs typeface="Calibri" pitchFamily="34" charset="0"/>
                  </a:rPr>
                  <a:t>2</a:t>
                </a:r>
              </a:p>
            </p:txBody>
          </p:sp>
          <p:sp>
            <p:nvSpPr>
              <p:cNvPr id="73" name="Ellipse 4"/>
              <p:cNvSpPr>
                <a:spLocks/>
              </p:cNvSpPr>
              <p:nvPr/>
            </p:nvSpPr>
            <p:spPr bwMode="auto">
              <a:xfrm>
                <a:off x="659653" y="3658095"/>
                <a:ext cx="252000" cy="252000"/>
              </a:xfrm>
              <a:prstGeom prst="ellipse">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defTabSz="407526" hangingPunct="0">
                  <a:lnSpc>
                    <a:spcPct val="93000"/>
                  </a:lnSpc>
                  <a:buClr>
                    <a:srgbClr val="000000"/>
                  </a:buClr>
                  <a:buSzPct val="100000"/>
                </a:pPr>
                <a:r>
                  <a:rPr lang="en-US" sz="1800" dirty="0" smtClean="0">
                    <a:latin typeface="Calibri" pitchFamily="34" charset="0"/>
                    <a:cs typeface="Calibri" pitchFamily="34" charset="0"/>
                  </a:rPr>
                  <a:t>3</a:t>
                </a:r>
              </a:p>
            </p:txBody>
          </p:sp>
          <p:sp>
            <p:nvSpPr>
              <p:cNvPr id="74" name="Ellipse 4"/>
              <p:cNvSpPr>
                <a:spLocks/>
              </p:cNvSpPr>
              <p:nvPr/>
            </p:nvSpPr>
            <p:spPr bwMode="auto">
              <a:xfrm>
                <a:off x="659653" y="3971820"/>
                <a:ext cx="252000" cy="252000"/>
              </a:xfrm>
              <a:prstGeom prst="ellipse">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defTabSz="407526" hangingPunct="0">
                  <a:lnSpc>
                    <a:spcPct val="93000"/>
                  </a:lnSpc>
                  <a:buClr>
                    <a:srgbClr val="000000"/>
                  </a:buClr>
                  <a:buSzPct val="100000"/>
                </a:pPr>
                <a:r>
                  <a:rPr lang="en-US" sz="1800" dirty="0" smtClean="0">
                    <a:latin typeface="Calibri" pitchFamily="34" charset="0"/>
                    <a:cs typeface="Calibri" pitchFamily="34" charset="0"/>
                  </a:rPr>
                  <a:t>4</a:t>
                </a:r>
              </a:p>
            </p:txBody>
          </p:sp>
        </p:grpSp>
      </p:grpSp>
      <p:sp>
        <p:nvSpPr>
          <p:cNvPr id="79" name="Rectangle 78"/>
          <p:cNvSpPr/>
          <p:nvPr/>
        </p:nvSpPr>
        <p:spPr>
          <a:xfrm>
            <a:off x="655320" y="3283049"/>
            <a:ext cx="1658751" cy="1007086"/>
          </a:xfrm>
          <a:prstGeom prst="rect">
            <a:avLst/>
          </a:prstGeom>
        </p:spPr>
        <p:txBody>
          <a:bodyPr wrap="none" lIns="82945" tIns="41473" rIns="82945" bIns="41473">
            <a:spAutoFit/>
          </a:bodyPr>
          <a:lstStyle/>
          <a:p>
            <a:pPr algn="r"/>
            <a:r>
              <a:rPr lang="de-CH" sz="2000" dirty="0" smtClean="0">
                <a:latin typeface="Calibri" pitchFamily="34" charset="0"/>
                <a:cs typeface="Calibri" pitchFamily="34" charset="0"/>
              </a:rPr>
              <a:t>FTSP</a:t>
            </a:r>
          </a:p>
          <a:p>
            <a:pPr algn="r"/>
            <a:r>
              <a:rPr lang="de-CH" sz="2000" dirty="0" err="1" smtClean="0">
                <a:latin typeface="Calibri" pitchFamily="34" charset="0"/>
                <a:cs typeface="Calibri" pitchFamily="34" charset="0"/>
              </a:rPr>
              <a:t>Expected</a:t>
            </a:r>
            <a:r>
              <a:rPr lang="de-CH" sz="2000" dirty="0" smtClean="0">
                <a:latin typeface="Calibri" pitchFamily="34" charset="0"/>
                <a:cs typeface="Calibri" pitchFamily="34" charset="0"/>
              </a:rPr>
              <a:t> time</a:t>
            </a:r>
          </a:p>
          <a:p>
            <a:pPr algn="r"/>
            <a:r>
              <a:rPr lang="de-CH" sz="2000" dirty="0" smtClean="0">
                <a:latin typeface="Calibri" pitchFamily="34" charset="0"/>
                <a:cs typeface="Calibri" pitchFamily="34" charset="0"/>
              </a:rPr>
              <a:t>= D·B/2</a:t>
            </a:r>
            <a:endParaRPr lang="en-US" sz="2000" dirty="0">
              <a:latin typeface="Calibri" pitchFamily="34" charset="0"/>
              <a:cs typeface="Calibri" pitchFamily="34" charset="0"/>
            </a:endParaRPr>
          </a:p>
        </p:txBody>
      </p:sp>
      <p:sp>
        <p:nvSpPr>
          <p:cNvPr id="80" name="Rectangle 79"/>
          <p:cNvSpPr/>
          <p:nvPr/>
        </p:nvSpPr>
        <p:spPr>
          <a:xfrm>
            <a:off x="655320" y="5065415"/>
            <a:ext cx="1658751" cy="1007086"/>
          </a:xfrm>
          <a:prstGeom prst="rect">
            <a:avLst/>
          </a:prstGeom>
        </p:spPr>
        <p:txBody>
          <a:bodyPr wrap="none" lIns="82945" tIns="41473" rIns="82945" bIns="41473">
            <a:spAutoFit/>
          </a:bodyPr>
          <a:lstStyle/>
          <a:p>
            <a:pPr algn="r"/>
            <a:r>
              <a:rPr lang="de-CH" sz="2000" dirty="0" err="1" smtClean="0">
                <a:latin typeface="Calibri" pitchFamily="34" charset="0"/>
                <a:cs typeface="Calibri" pitchFamily="34" charset="0"/>
              </a:rPr>
              <a:t>PulseSync</a:t>
            </a:r>
            <a:endParaRPr lang="de-CH" sz="2000" dirty="0" smtClean="0">
              <a:latin typeface="Calibri" pitchFamily="34" charset="0"/>
              <a:cs typeface="Calibri" pitchFamily="34" charset="0"/>
            </a:endParaRPr>
          </a:p>
          <a:p>
            <a:pPr algn="r"/>
            <a:r>
              <a:rPr lang="de-CH" sz="2000" dirty="0" err="1" smtClean="0">
                <a:latin typeface="Calibri" pitchFamily="34" charset="0"/>
                <a:cs typeface="Calibri" pitchFamily="34" charset="0"/>
              </a:rPr>
              <a:t>Expected</a:t>
            </a:r>
            <a:r>
              <a:rPr lang="de-CH" sz="2000" dirty="0" smtClean="0">
                <a:latin typeface="Calibri" pitchFamily="34" charset="0"/>
                <a:cs typeface="Calibri" pitchFamily="34" charset="0"/>
              </a:rPr>
              <a:t> time</a:t>
            </a:r>
            <a:br>
              <a:rPr lang="de-CH" sz="2000" dirty="0" smtClean="0">
                <a:latin typeface="Calibri" pitchFamily="34" charset="0"/>
                <a:cs typeface="Calibri" pitchFamily="34" charset="0"/>
              </a:rPr>
            </a:br>
            <a:r>
              <a:rPr lang="de-CH" sz="2000" dirty="0" smtClean="0">
                <a:latin typeface="Calibri" pitchFamily="34" charset="0"/>
                <a:cs typeface="Calibri" pitchFamily="34" charset="0"/>
              </a:rPr>
              <a:t>= D·t</a:t>
            </a:r>
            <a:r>
              <a:rPr lang="de-CH" sz="2000" baseline="-25000" dirty="0" smtClean="0">
                <a:latin typeface="Calibri" pitchFamily="34" charset="0"/>
                <a:cs typeface="Calibri" pitchFamily="34" charset="0"/>
              </a:rPr>
              <a:t>pulse</a:t>
            </a:r>
            <a:endParaRPr lang="en-US" sz="2000" baseline="-25000" dirty="0">
              <a:latin typeface="Calibri" pitchFamily="34" charset="0"/>
              <a:cs typeface="Calibri" pitchFamily="34" charset="0"/>
            </a:endParaRPr>
          </a:p>
        </p:txBody>
      </p:sp>
      <p:sp>
        <p:nvSpPr>
          <p:cNvPr id="51" name="TextBox 50"/>
          <p:cNvSpPr txBox="1"/>
          <p:nvPr/>
        </p:nvSpPr>
        <p:spPr>
          <a:xfrm>
            <a:off x="6014795" y="323293"/>
            <a:ext cx="2808782" cy="338554"/>
          </a:xfrm>
          <a:prstGeom prst="rect">
            <a:avLst/>
          </a:prstGeom>
          <a:noFill/>
        </p:spPr>
        <p:txBody>
          <a:bodyPr wrap="none" rtlCol="0">
            <a:spAutoFit/>
          </a:bodyPr>
          <a:lstStyle/>
          <a:p>
            <a:r>
              <a:rPr lang="en-US" sz="1600" dirty="0" smtClean="0"/>
              <a:t>[</a:t>
            </a:r>
            <a:r>
              <a:rPr lang="en-US" sz="1600" dirty="0" err="1" smtClean="0"/>
              <a:t>Lenzen</a:t>
            </a:r>
            <a:r>
              <a:rPr lang="en-US" sz="1600" dirty="0" smtClean="0"/>
              <a:t> et al., </a:t>
            </a:r>
            <a:r>
              <a:rPr lang="en-US" sz="1600" dirty="0" err="1" smtClean="0"/>
              <a:t>SenSys</a:t>
            </a:r>
            <a:r>
              <a:rPr lang="en-US" sz="1600" dirty="0" smtClean="0"/>
              <a:t> 2009]</a:t>
            </a:r>
            <a:endParaRPr lang="en-US" sz="16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Lst>
  </p:timing>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en-US" dirty="0" smtClean="0">
                <a:latin typeface="Calibri" pitchFamily="34" charset="0"/>
                <a:cs typeface="Calibri" pitchFamily="34" charset="0"/>
              </a:rPr>
              <a:t>Evaluation</a:t>
            </a:r>
            <a:endParaRPr lang="en-US" dirty="0">
              <a:latin typeface="Calibri" pitchFamily="34" charset="0"/>
              <a:cs typeface="Calibri" pitchFamily="34" charset="0"/>
            </a:endParaRPr>
          </a:p>
        </p:txBody>
      </p:sp>
      <p:sp>
        <p:nvSpPr>
          <p:cNvPr id="2" name="Inhaltsplatzhalter 1"/>
          <p:cNvSpPr>
            <a:spLocks noGrp="1"/>
          </p:cNvSpPr>
          <p:nvPr>
            <p:ph idx="1"/>
          </p:nvPr>
        </p:nvSpPr>
        <p:spPr/>
        <p:txBody>
          <a:bodyPr/>
          <a:lstStyle/>
          <a:p>
            <a:endParaRPr lang="en-US" dirty="0" smtClean="0">
              <a:latin typeface="Calibri" pitchFamily="34" charset="0"/>
              <a:cs typeface="Calibri" pitchFamily="34" charset="0"/>
            </a:endParaRPr>
          </a:p>
          <a:p>
            <a:r>
              <a:rPr lang="en-US" dirty="0" err="1" smtClean="0">
                <a:latin typeface="Calibri" pitchFamily="34" charset="0"/>
                <a:cs typeface="Calibri" pitchFamily="34" charset="0"/>
              </a:rPr>
              <a:t>Testbed</a:t>
            </a:r>
            <a:r>
              <a:rPr lang="en-US" dirty="0" smtClean="0">
                <a:latin typeface="Calibri" pitchFamily="34" charset="0"/>
                <a:cs typeface="Calibri" pitchFamily="34" charset="0"/>
              </a:rPr>
              <a:t> setup</a:t>
            </a:r>
          </a:p>
          <a:p>
            <a:pPr lvl="1">
              <a:buFont typeface="Symbol" pitchFamily="18" charset="2"/>
              <a:buChar char="-"/>
            </a:pPr>
            <a:r>
              <a:rPr lang="en-US" dirty="0" smtClean="0">
                <a:latin typeface="Calibri" pitchFamily="34" charset="0"/>
                <a:cs typeface="Calibri" pitchFamily="34" charset="0"/>
              </a:rPr>
              <a:t> 20 Crossbow Mica2 sensor nodes</a:t>
            </a:r>
          </a:p>
          <a:p>
            <a:pPr lvl="1">
              <a:buFont typeface="Symbol" pitchFamily="18" charset="2"/>
              <a:buChar char="-"/>
            </a:pPr>
            <a:r>
              <a:rPr lang="en-US" dirty="0" smtClean="0">
                <a:latin typeface="Calibri" pitchFamily="34" charset="0"/>
                <a:cs typeface="Calibri" pitchFamily="34" charset="0"/>
              </a:rPr>
              <a:t> PulseSync implemented in TinyOS 2.1</a:t>
            </a:r>
          </a:p>
          <a:p>
            <a:pPr lvl="1">
              <a:buFont typeface="Symbol" pitchFamily="18" charset="2"/>
              <a:buChar char="-"/>
            </a:pPr>
            <a:r>
              <a:rPr lang="en-US" dirty="0" smtClean="0">
                <a:latin typeface="Calibri" pitchFamily="34" charset="0"/>
                <a:cs typeface="Calibri" pitchFamily="34" charset="0"/>
              </a:rPr>
              <a:t> FTSP from TinyOS 2.1</a:t>
            </a:r>
          </a:p>
          <a:p>
            <a:pPr lvl="1">
              <a:buFont typeface="Arial" pitchFamily="34" charset="0"/>
              <a:buChar char="•"/>
            </a:pPr>
            <a:endParaRPr lang="en-US" dirty="0" smtClean="0">
              <a:latin typeface="Calibri" pitchFamily="34" charset="0"/>
              <a:cs typeface="Calibri" pitchFamily="34" charset="0"/>
            </a:endParaRPr>
          </a:p>
          <a:p>
            <a:r>
              <a:rPr lang="en-US" dirty="0" smtClean="0">
                <a:latin typeface="Calibri" pitchFamily="34" charset="0"/>
                <a:cs typeface="Calibri" pitchFamily="34" charset="0"/>
              </a:rPr>
              <a:t>Network topology</a:t>
            </a:r>
          </a:p>
          <a:p>
            <a:pPr lvl="1">
              <a:buFont typeface="Symbol" pitchFamily="18" charset="2"/>
              <a:buChar char="-"/>
            </a:pPr>
            <a:r>
              <a:rPr lang="en-US" dirty="0" smtClean="0">
                <a:latin typeface="Calibri" pitchFamily="34" charset="0"/>
                <a:cs typeface="Calibri" pitchFamily="34" charset="0"/>
              </a:rPr>
              <a:t> Single-hop setup, basestation</a:t>
            </a:r>
          </a:p>
          <a:p>
            <a:pPr lvl="1">
              <a:buFont typeface="Symbol" pitchFamily="18" charset="2"/>
              <a:buChar char="-"/>
            </a:pPr>
            <a:r>
              <a:rPr lang="en-US" dirty="0" smtClean="0">
                <a:latin typeface="Calibri" pitchFamily="34" charset="0"/>
                <a:cs typeface="Calibri" pitchFamily="34" charset="0"/>
              </a:rPr>
              <a:t> Virtual network topology (white-list)</a:t>
            </a:r>
          </a:p>
          <a:p>
            <a:pPr lvl="1">
              <a:buFont typeface="Symbol" pitchFamily="18" charset="2"/>
              <a:buChar char="-"/>
            </a:pPr>
            <a:r>
              <a:rPr lang="en-US" dirty="0" smtClean="0">
                <a:latin typeface="Calibri" pitchFamily="34" charset="0"/>
                <a:cs typeface="Calibri" pitchFamily="34" charset="0"/>
              </a:rPr>
              <a:t> Acknowledgments for time sync beacons</a:t>
            </a:r>
          </a:p>
          <a:p>
            <a:endParaRPr lang="en-US" dirty="0">
              <a:latin typeface="Calibri" pitchFamily="34" charset="0"/>
              <a:cs typeface="Calibri" pitchFamily="34" charset="0"/>
            </a:endParaRPr>
          </a:p>
        </p:txBody>
      </p:sp>
      <p:pic>
        <p:nvPicPr>
          <p:cNvPr id="5" name="Picture 7"/>
          <p:cNvPicPr>
            <a:picLocks noChangeAspect="1" noChangeArrowheads="1"/>
          </p:cNvPicPr>
          <p:nvPr/>
        </p:nvPicPr>
        <p:blipFill>
          <a:blip r:embed="rId3" cstate="print"/>
          <a:stretch>
            <a:fillRect/>
          </a:stretch>
        </p:blipFill>
        <p:spPr bwMode="auto">
          <a:xfrm>
            <a:off x="5486683" y="1532702"/>
            <a:ext cx="1542638" cy="1050013"/>
          </a:xfrm>
          <a:prstGeom prst="rect">
            <a:avLst/>
          </a:prstGeom>
          <a:noFill/>
          <a:ln w="9525">
            <a:noFill/>
            <a:round/>
            <a:headEnd/>
            <a:tailEnd/>
          </a:ln>
        </p:spPr>
      </p:pic>
      <p:sp>
        <p:nvSpPr>
          <p:cNvPr id="6" name="Ellipse 4"/>
          <p:cNvSpPr/>
          <p:nvPr/>
        </p:nvSpPr>
        <p:spPr bwMode="auto">
          <a:xfrm>
            <a:off x="1185643" y="4615008"/>
            <a:ext cx="489827" cy="489878"/>
          </a:xfrm>
          <a:prstGeom prst="ellipse">
            <a:avLst/>
          </a:prstGeom>
          <a:solidFill>
            <a:schemeClr val="accent3">
              <a:lumMod val="75000"/>
            </a:schemeClr>
          </a:solidFill>
          <a:ln w="9525" cap="flat" cmpd="sng" algn="ctr">
            <a:solidFill>
              <a:schemeClr val="tx1"/>
            </a:solidFill>
            <a:prstDash val="solid"/>
            <a:round/>
            <a:headEnd type="none" w="med" len="med"/>
            <a:tailEnd type="none" w="med" len="med"/>
          </a:ln>
          <a:effectLst/>
        </p:spPr>
        <p:txBody>
          <a:bodyPr vert="horz" wrap="square" lIns="82945" tIns="41473" rIns="82945" bIns="41473" numCol="1" rtlCol="0" anchor="ctr" anchorCtr="0" compatLnSpc="1">
            <a:prstTxWarp prst="textNoShape">
              <a:avLst/>
            </a:prstTxWarp>
          </a:bodyPr>
          <a:lstStyle/>
          <a:p>
            <a:pPr defTabSz="407526" hangingPunct="0">
              <a:lnSpc>
                <a:spcPct val="93000"/>
              </a:lnSpc>
              <a:buClr>
                <a:srgbClr val="000000"/>
              </a:buClr>
              <a:buSzPct val="100000"/>
            </a:pPr>
            <a:r>
              <a:rPr lang="en-US" dirty="0" smtClean="0">
                <a:latin typeface="Calibri" pitchFamily="34" charset="0"/>
                <a:cs typeface="Calibri" pitchFamily="34" charset="0"/>
              </a:rPr>
              <a:t>0</a:t>
            </a:r>
          </a:p>
        </p:txBody>
      </p:sp>
      <p:sp>
        <p:nvSpPr>
          <p:cNvPr id="7" name="Ellipse 7"/>
          <p:cNvSpPr/>
          <p:nvPr/>
        </p:nvSpPr>
        <p:spPr bwMode="auto">
          <a:xfrm>
            <a:off x="1919459" y="4615008"/>
            <a:ext cx="489827" cy="489878"/>
          </a:xfrm>
          <a:prstGeom prst="ellipse">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82945" tIns="41473" rIns="82945" bIns="41473" numCol="1" rtlCol="0" anchor="ctr" anchorCtr="0" compatLnSpc="1">
            <a:prstTxWarp prst="textNoShape">
              <a:avLst/>
            </a:prstTxWarp>
          </a:bodyPr>
          <a:lstStyle/>
          <a:p>
            <a:pPr defTabSz="407526" hangingPunct="0">
              <a:lnSpc>
                <a:spcPct val="93000"/>
              </a:lnSpc>
              <a:buClr>
                <a:srgbClr val="000000"/>
              </a:buClr>
              <a:buSzPct val="100000"/>
            </a:pPr>
            <a:r>
              <a:rPr lang="en-US" dirty="0" smtClean="0">
                <a:latin typeface="Calibri" pitchFamily="34" charset="0"/>
                <a:cs typeface="Calibri" pitchFamily="34" charset="0"/>
              </a:rPr>
              <a:t>1</a:t>
            </a:r>
          </a:p>
        </p:txBody>
      </p:sp>
      <p:cxnSp>
        <p:nvCxnSpPr>
          <p:cNvPr id="8" name="Straight Arrow Connector 7"/>
          <p:cNvCxnSpPr>
            <a:stCxn id="6" idx="6"/>
            <a:endCxn id="7" idx="2"/>
          </p:cNvCxnSpPr>
          <p:nvPr/>
        </p:nvCxnSpPr>
        <p:spPr bwMode="auto">
          <a:xfrm>
            <a:off x="1675470" y="4859947"/>
            <a:ext cx="243989" cy="1441"/>
          </a:xfrm>
          <a:prstGeom prst="straightConnector1">
            <a:avLst/>
          </a:prstGeom>
          <a:solidFill>
            <a:srgbClr val="00B8FF"/>
          </a:solidFill>
          <a:ln w="9525" cap="flat" cmpd="sng" algn="ctr">
            <a:solidFill>
              <a:schemeClr val="tx1"/>
            </a:solidFill>
            <a:prstDash val="solid"/>
            <a:round/>
            <a:headEnd type="none" w="med" len="med"/>
            <a:tailEnd type="arrow"/>
          </a:ln>
          <a:effectLst/>
        </p:spPr>
      </p:cxnSp>
      <p:sp>
        <p:nvSpPr>
          <p:cNvPr id="9" name="Ellipse 7"/>
          <p:cNvSpPr/>
          <p:nvPr/>
        </p:nvSpPr>
        <p:spPr bwMode="auto">
          <a:xfrm>
            <a:off x="2657972" y="4622280"/>
            <a:ext cx="489827" cy="489878"/>
          </a:xfrm>
          <a:prstGeom prst="ellipse">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82945" tIns="41473" rIns="82945" bIns="41473" numCol="1" rtlCol="0" anchor="ctr" anchorCtr="0" compatLnSpc="1">
            <a:prstTxWarp prst="textNoShape">
              <a:avLst/>
            </a:prstTxWarp>
          </a:bodyPr>
          <a:lstStyle/>
          <a:p>
            <a:pPr defTabSz="407526" hangingPunct="0">
              <a:lnSpc>
                <a:spcPct val="93000"/>
              </a:lnSpc>
              <a:buClr>
                <a:srgbClr val="000000"/>
              </a:buClr>
              <a:buSzPct val="100000"/>
            </a:pPr>
            <a:r>
              <a:rPr lang="en-US" dirty="0" smtClean="0">
                <a:latin typeface="Calibri" pitchFamily="34" charset="0"/>
                <a:cs typeface="Calibri" pitchFamily="34" charset="0"/>
              </a:rPr>
              <a:t>2</a:t>
            </a:r>
          </a:p>
        </p:txBody>
      </p:sp>
      <p:cxnSp>
        <p:nvCxnSpPr>
          <p:cNvPr id="10" name="Straight Arrow Connector 9"/>
          <p:cNvCxnSpPr/>
          <p:nvPr/>
        </p:nvCxnSpPr>
        <p:spPr bwMode="auto">
          <a:xfrm>
            <a:off x="2413984" y="4867219"/>
            <a:ext cx="243989" cy="1441"/>
          </a:xfrm>
          <a:prstGeom prst="straightConnector1">
            <a:avLst/>
          </a:prstGeom>
          <a:solidFill>
            <a:srgbClr val="00B8FF"/>
          </a:solidFill>
          <a:ln w="9525" cap="flat" cmpd="sng" algn="ctr">
            <a:solidFill>
              <a:schemeClr val="tx1"/>
            </a:solidFill>
            <a:prstDash val="solid"/>
            <a:round/>
            <a:headEnd type="none" w="med" len="med"/>
            <a:tailEnd type="arrow"/>
          </a:ln>
          <a:effectLst/>
        </p:spPr>
      </p:cxnSp>
      <p:sp>
        <p:nvSpPr>
          <p:cNvPr id="11" name="Ellipse 7"/>
          <p:cNvSpPr/>
          <p:nvPr/>
        </p:nvSpPr>
        <p:spPr bwMode="auto">
          <a:xfrm>
            <a:off x="3385572" y="4618637"/>
            <a:ext cx="489827" cy="489878"/>
          </a:xfrm>
          <a:prstGeom prst="ellipse">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82945" tIns="41473" rIns="82945" bIns="41473" numCol="1" rtlCol="0" anchor="ctr" anchorCtr="0" compatLnSpc="1">
            <a:prstTxWarp prst="textNoShape">
              <a:avLst/>
            </a:prstTxWarp>
          </a:bodyPr>
          <a:lstStyle/>
          <a:p>
            <a:pPr defTabSz="407526" hangingPunct="0">
              <a:lnSpc>
                <a:spcPct val="93000"/>
              </a:lnSpc>
              <a:buClr>
                <a:srgbClr val="000000"/>
              </a:buClr>
              <a:buSzPct val="100000"/>
            </a:pPr>
            <a:r>
              <a:rPr lang="en-US" dirty="0" smtClean="0">
                <a:latin typeface="Calibri" pitchFamily="34" charset="0"/>
                <a:cs typeface="Calibri" pitchFamily="34" charset="0"/>
              </a:rPr>
              <a:t>3</a:t>
            </a:r>
          </a:p>
        </p:txBody>
      </p:sp>
      <p:cxnSp>
        <p:nvCxnSpPr>
          <p:cNvPr id="12" name="Straight Arrow Connector 11"/>
          <p:cNvCxnSpPr/>
          <p:nvPr/>
        </p:nvCxnSpPr>
        <p:spPr bwMode="auto">
          <a:xfrm>
            <a:off x="3141584" y="4863576"/>
            <a:ext cx="243989" cy="1441"/>
          </a:xfrm>
          <a:prstGeom prst="straightConnector1">
            <a:avLst/>
          </a:prstGeom>
          <a:solidFill>
            <a:srgbClr val="00B8FF"/>
          </a:solidFill>
          <a:ln w="9525" cap="flat" cmpd="sng" algn="ctr">
            <a:solidFill>
              <a:schemeClr val="tx1"/>
            </a:solidFill>
            <a:prstDash val="solid"/>
            <a:round/>
            <a:headEnd type="none" w="med" len="med"/>
            <a:tailEnd type="arrow"/>
          </a:ln>
          <a:effectLst/>
        </p:spPr>
      </p:cxnSp>
      <p:sp>
        <p:nvSpPr>
          <p:cNvPr id="13" name="Ellipse 7"/>
          <p:cNvSpPr/>
          <p:nvPr/>
        </p:nvSpPr>
        <p:spPr bwMode="auto">
          <a:xfrm>
            <a:off x="4124086" y="4614994"/>
            <a:ext cx="489827" cy="489878"/>
          </a:xfrm>
          <a:prstGeom prst="ellipse">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82945" tIns="41473" rIns="82945" bIns="41473" numCol="1" rtlCol="0" anchor="ctr" anchorCtr="0" compatLnSpc="1">
            <a:prstTxWarp prst="textNoShape">
              <a:avLst/>
            </a:prstTxWarp>
          </a:bodyPr>
          <a:lstStyle/>
          <a:p>
            <a:pPr defTabSz="407526" hangingPunct="0">
              <a:lnSpc>
                <a:spcPct val="93000"/>
              </a:lnSpc>
              <a:buClr>
                <a:srgbClr val="000000"/>
              </a:buClr>
              <a:buSzPct val="100000"/>
            </a:pPr>
            <a:r>
              <a:rPr lang="en-US" dirty="0" smtClean="0">
                <a:latin typeface="Calibri" pitchFamily="34" charset="0"/>
                <a:cs typeface="Calibri" pitchFamily="34" charset="0"/>
              </a:rPr>
              <a:t>4</a:t>
            </a:r>
          </a:p>
        </p:txBody>
      </p:sp>
      <p:cxnSp>
        <p:nvCxnSpPr>
          <p:cNvPr id="14" name="Straight Arrow Connector 13"/>
          <p:cNvCxnSpPr/>
          <p:nvPr/>
        </p:nvCxnSpPr>
        <p:spPr bwMode="auto">
          <a:xfrm>
            <a:off x="3880097" y="4859933"/>
            <a:ext cx="243989" cy="1441"/>
          </a:xfrm>
          <a:prstGeom prst="straightConnector1">
            <a:avLst/>
          </a:prstGeom>
          <a:solidFill>
            <a:srgbClr val="00B8FF"/>
          </a:solidFill>
          <a:ln w="9525" cap="flat" cmpd="sng" algn="ctr">
            <a:solidFill>
              <a:schemeClr val="tx1"/>
            </a:solidFill>
            <a:prstDash val="solid"/>
            <a:round/>
            <a:headEnd type="none" w="med" len="med"/>
            <a:tailEnd type="arrow"/>
          </a:ln>
          <a:effectLst/>
        </p:spPr>
      </p:cxnSp>
      <p:cxnSp>
        <p:nvCxnSpPr>
          <p:cNvPr id="15" name="Straight Arrow Connector 14"/>
          <p:cNvCxnSpPr/>
          <p:nvPr/>
        </p:nvCxnSpPr>
        <p:spPr bwMode="auto">
          <a:xfrm>
            <a:off x="4613913" y="4868660"/>
            <a:ext cx="243989" cy="1441"/>
          </a:xfrm>
          <a:prstGeom prst="straightConnector1">
            <a:avLst/>
          </a:prstGeom>
          <a:solidFill>
            <a:srgbClr val="00B8FF"/>
          </a:solidFill>
          <a:ln w="9525" cap="flat" cmpd="sng" algn="ctr">
            <a:solidFill>
              <a:schemeClr val="tx1"/>
            </a:solidFill>
            <a:prstDash val="solid"/>
            <a:round/>
            <a:headEnd type="none" w="med" len="med"/>
            <a:tailEnd type="arrow"/>
          </a:ln>
          <a:effectLst/>
        </p:spPr>
      </p:cxnSp>
      <p:sp>
        <p:nvSpPr>
          <p:cNvPr id="16" name="Ellipse 7"/>
          <p:cNvSpPr/>
          <p:nvPr/>
        </p:nvSpPr>
        <p:spPr bwMode="auto">
          <a:xfrm>
            <a:off x="5804661" y="4623721"/>
            <a:ext cx="489827" cy="489878"/>
          </a:xfrm>
          <a:prstGeom prst="ellipse">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82945" tIns="41473" rIns="82945" bIns="41473" numCol="1" rtlCol="0" anchor="ctr" anchorCtr="0" compatLnSpc="1">
            <a:prstTxWarp prst="textNoShape">
              <a:avLst/>
            </a:prstTxWarp>
          </a:bodyPr>
          <a:lstStyle/>
          <a:p>
            <a:pPr defTabSz="407526" hangingPunct="0">
              <a:lnSpc>
                <a:spcPct val="93000"/>
              </a:lnSpc>
              <a:buClr>
                <a:srgbClr val="000000"/>
              </a:buClr>
              <a:buSzPct val="100000"/>
            </a:pPr>
            <a:endParaRPr lang="en-US" dirty="0" smtClean="0">
              <a:latin typeface="Calibri" pitchFamily="34" charset="0"/>
              <a:cs typeface="Calibri" pitchFamily="34" charset="0"/>
            </a:endParaRPr>
          </a:p>
        </p:txBody>
      </p:sp>
      <p:cxnSp>
        <p:nvCxnSpPr>
          <p:cNvPr id="17" name="Straight Arrow Connector 16"/>
          <p:cNvCxnSpPr/>
          <p:nvPr/>
        </p:nvCxnSpPr>
        <p:spPr bwMode="auto">
          <a:xfrm>
            <a:off x="5560673" y="4868660"/>
            <a:ext cx="243989" cy="1441"/>
          </a:xfrm>
          <a:prstGeom prst="straightConnector1">
            <a:avLst/>
          </a:prstGeom>
          <a:solidFill>
            <a:srgbClr val="00B8FF"/>
          </a:solidFill>
          <a:ln w="9525" cap="flat" cmpd="sng" algn="ctr">
            <a:solidFill>
              <a:schemeClr val="tx1"/>
            </a:solidFill>
            <a:prstDash val="solid"/>
            <a:round/>
            <a:headEnd type="none" w="med" len="med"/>
            <a:tailEnd type="arrow"/>
          </a:ln>
          <a:effectLst/>
        </p:spPr>
      </p:cxnSp>
      <p:sp>
        <p:nvSpPr>
          <p:cNvPr id="18" name="TextBox 17"/>
          <p:cNvSpPr txBox="1"/>
          <p:nvPr/>
        </p:nvSpPr>
        <p:spPr>
          <a:xfrm>
            <a:off x="5804661" y="4664842"/>
            <a:ext cx="574863" cy="468477"/>
          </a:xfrm>
          <a:prstGeom prst="rect">
            <a:avLst/>
          </a:prstGeom>
          <a:noFill/>
        </p:spPr>
        <p:txBody>
          <a:bodyPr wrap="square" lIns="82945" tIns="41473" rIns="82945" bIns="41473" rtlCol="0">
            <a:spAutoFit/>
          </a:bodyPr>
          <a:lstStyle/>
          <a:p>
            <a:r>
              <a:rPr lang="de-CH" dirty="0" smtClean="0">
                <a:latin typeface="Calibri" pitchFamily="34" charset="0"/>
                <a:cs typeface="Calibri" pitchFamily="34" charset="0"/>
              </a:rPr>
              <a:t>20</a:t>
            </a:r>
            <a:endParaRPr lang="de-CH" dirty="0">
              <a:latin typeface="Calibri" pitchFamily="34" charset="0"/>
              <a:cs typeface="Calibri" pitchFamily="34" charset="0"/>
            </a:endParaRPr>
          </a:p>
        </p:txBody>
      </p:sp>
      <p:sp>
        <p:nvSpPr>
          <p:cNvPr id="19" name="TextBox 18"/>
          <p:cNvSpPr txBox="1"/>
          <p:nvPr/>
        </p:nvSpPr>
        <p:spPr>
          <a:xfrm>
            <a:off x="5033820" y="4575390"/>
            <a:ext cx="412770" cy="453088"/>
          </a:xfrm>
          <a:prstGeom prst="rect">
            <a:avLst/>
          </a:prstGeom>
          <a:noFill/>
        </p:spPr>
        <p:txBody>
          <a:bodyPr wrap="none" lIns="82945" tIns="41473" rIns="82945" bIns="41473" rtlCol="0">
            <a:spAutoFit/>
          </a:bodyPr>
          <a:lstStyle/>
          <a:p>
            <a:r>
              <a:rPr lang="de-CH" b="1" dirty="0" smtClean="0">
                <a:latin typeface="Calibri" pitchFamily="34" charset="0"/>
                <a:cs typeface="Calibri" pitchFamily="34" charset="0"/>
              </a:rPr>
              <a:t>...</a:t>
            </a:r>
            <a:endParaRPr lang="de-CH" b="1" dirty="0">
              <a:latin typeface="Calibri" pitchFamily="34" charset="0"/>
              <a:cs typeface="Calibri" pitchFamily="34" charset="0"/>
            </a:endParaRPr>
          </a:p>
        </p:txBody>
      </p:sp>
      <p:pic>
        <p:nvPicPr>
          <p:cNvPr id="20" name="Picture 7"/>
          <p:cNvPicPr>
            <a:picLocks noChangeAspect="1" noChangeArrowheads="1"/>
          </p:cNvPicPr>
          <p:nvPr/>
        </p:nvPicPr>
        <p:blipFill>
          <a:blip r:embed="rId4" cstate="print"/>
          <a:stretch>
            <a:fillRect/>
          </a:stretch>
        </p:blipFill>
        <p:spPr bwMode="auto">
          <a:xfrm>
            <a:off x="1228675" y="5140162"/>
            <a:ext cx="446795" cy="304116"/>
          </a:xfrm>
          <a:prstGeom prst="rect">
            <a:avLst/>
          </a:prstGeom>
          <a:noFill/>
          <a:ln w="9525">
            <a:noFill/>
            <a:round/>
            <a:headEnd/>
            <a:tailEnd/>
          </a:ln>
        </p:spPr>
      </p:pic>
      <p:pic>
        <p:nvPicPr>
          <p:cNvPr id="21" name="Picture 7"/>
          <p:cNvPicPr>
            <a:picLocks noChangeAspect="1" noChangeArrowheads="1"/>
          </p:cNvPicPr>
          <p:nvPr/>
        </p:nvPicPr>
        <p:blipFill>
          <a:blip r:embed="rId4" cstate="print"/>
          <a:stretch>
            <a:fillRect/>
          </a:stretch>
        </p:blipFill>
        <p:spPr bwMode="auto">
          <a:xfrm>
            <a:off x="1962491" y="5140162"/>
            <a:ext cx="446795" cy="304116"/>
          </a:xfrm>
          <a:prstGeom prst="rect">
            <a:avLst/>
          </a:prstGeom>
          <a:noFill/>
          <a:ln w="9525">
            <a:noFill/>
            <a:round/>
            <a:headEnd/>
            <a:tailEnd/>
          </a:ln>
        </p:spPr>
      </p:pic>
      <p:pic>
        <p:nvPicPr>
          <p:cNvPr id="22" name="Picture 7"/>
          <p:cNvPicPr>
            <a:picLocks noChangeAspect="1" noChangeArrowheads="1"/>
          </p:cNvPicPr>
          <p:nvPr/>
        </p:nvPicPr>
        <p:blipFill>
          <a:blip r:embed="rId4" cstate="print"/>
          <a:stretch>
            <a:fillRect/>
          </a:stretch>
        </p:blipFill>
        <p:spPr bwMode="auto">
          <a:xfrm>
            <a:off x="2701005" y="5140162"/>
            <a:ext cx="446795" cy="304116"/>
          </a:xfrm>
          <a:prstGeom prst="rect">
            <a:avLst/>
          </a:prstGeom>
          <a:noFill/>
          <a:ln w="9525">
            <a:noFill/>
            <a:round/>
            <a:headEnd/>
            <a:tailEnd/>
          </a:ln>
        </p:spPr>
      </p:pic>
      <p:pic>
        <p:nvPicPr>
          <p:cNvPr id="23" name="Picture 7"/>
          <p:cNvPicPr>
            <a:picLocks noChangeAspect="1" noChangeArrowheads="1"/>
          </p:cNvPicPr>
          <p:nvPr/>
        </p:nvPicPr>
        <p:blipFill>
          <a:blip r:embed="rId4" cstate="print"/>
          <a:stretch>
            <a:fillRect/>
          </a:stretch>
        </p:blipFill>
        <p:spPr bwMode="auto">
          <a:xfrm>
            <a:off x="3433302" y="5140162"/>
            <a:ext cx="446795" cy="304116"/>
          </a:xfrm>
          <a:prstGeom prst="rect">
            <a:avLst/>
          </a:prstGeom>
          <a:noFill/>
          <a:ln w="9525">
            <a:noFill/>
            <a:round/>
            <a:headEnd/>
            <a:tailEnd/>
          </a:ln>
        </p:spPr>
      </p:pic>
      <p:pic>
        <p:nvPicPr>
          <p:cNvPr id="24" name="Picture 7"/>
          <p:cNvPicPr>
            <a:picLocks noChangeAspect="1" noChangeArrowheads="1"/>
          </p:cNvPicPr>
          <p:nvPr/>
        </p:nvPicPr>
        <p:blipFill>
          <a:blip r:embed="rId4" cstate="print"/>
          <a:stretch>
            <a:fillRect/>
          </a:stretch>
        </p:blipFill>
        <p:spPr bwMode="auto">
          <a:xfrm>
            <a:off x="4167118" y="5140162"/>
            <a:ext cx="446795" cy="304116"/>
          </a:xfrm>
          <a:prstGeom prst="rect">
            <a:avLst/>
          </a:prstGeom>
          <a:noFill/>
          <a:ln w="9525">
            <a:noFill/>
            <a:round/>
            <a:headEnd/>
            <a:tailEnd/>
          </a:ln>
        </p:spPr>
      </p:pic>
      <p:pic>
        <p:nvPicPr>
          <p:cNvPr id="25" name="Picture 7"/>
          <p:cNvPicPr>
            <a:picLocks noChangeAspect="1" noChangeArrowheads="1"/>
          </p:cNvPicPr>
          <p:nvPr/>
        </p:nvPicPr>
        <p:blipFill>
          <a:blip r:embed="rId4" cstate="print"/>
          <a:stretch>
            <a:fillRect/>
          </a:stretch>
        </p:blipFill>
        <p:spPr bwMode="auto">
          <a:xfrm>
            <a:off x="5847694" y="5140162"/>
            <a:ext cx="446795" cy="304116"/>
          </a:xfrm>
          <a:prstGeom prst="rect">
            <a:avLst/>
          </a:prstGeom>
          <a:noFill/>
          <a:ln w="9525">
            <a:noFill/>
            <a:round/>
            <a:headEnd/>
            <a:tailEnd/>
          </a:ln>
        </p:spPr>
      </p:pic>
      <p:pic>
        <p:nvPicPr>
          <p:cNvPr id="1026" name="Picture 2"/>
          <p:cNvPicPr>
            <a:picLocks noChangeAspect="1" noChangeArrowheads="1"/>
          </p:cNvPicPr>
          <p:nvPr/>
        </p:nvPicPr>
        <p:blipFill>
          <a:blip r:embed="rId5" cstate="print"/>
          <a:srcRect/>
          <a:stretch>
            <a:fillRect/>
          </a:stretch>
        </p:blipFill>
        <p:spPr bwMode="auto">
          <a:xfrm>
            <a:off x="7004396" y="3385735"/>
            <a:ext cx="1480169" cy="1108522"/>
          </a:xfrm>
          <a:prstGeom prst="rect">
            <a:avLst/>
          </a:prstGeom>
          <a:noFill/>
          <a:ln w="9525">
            <a:noFill/>
            <a:miter lim="800000"/>
            <a:headEnd/>
            <a:tailEnd/>
          </a:ln>
          <a:effectLst/>
        </p:spPr>
      </p:pic>
      <p:sp>
        <p:nvSpPr>
          <p:cNvPr id="27" name="Lightning Bolt 26"/>
          <p:cNvSpPr/>
          <p:nvPr/>
        </p:nvSpPr>
        <p:spPr bwMode="auto">
          <a:xfrm rot="5106141">
            <a:off x="6536467" y="3962677"/>
            <a:ext cx="935858" cy="935760"/>
          </a:xfrm>
          <a:prstGeom prst="lightningBolt">
            <a:avLst/>
          </a:prstGeom>
          <a:solidFill>
            <a:schemeClr val="accent4">
              <a:lumMod val="75000"/>
            </a:schemeClr>
          </a:solidFill>
          <a:ln w="9525" cap="flat" cmpd="sng" algn="ctr">
            <a:solidFill>
              <a:schemeClr val="tx1"/>
            </a:solid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endParaRPr lang="de-CH" sz="1600" dirty="0" smtClean="0"/>
          </a:p>
        </p:txBody>
      </p:sp>
      <p:pic>
        <p:nvPicPr>
          <p:cNvPr id="28" name="Picture 27"/>
          <p:cNvPicPr>
            <a:picLocks noChangeAspect="1" noChangeArrowheads="1"/>
          </p:cNvPicPr>
          <p:nvPr/>
        </p:nvPicPr>
        <p:blipFill>
          <a:blip r:embed="rId6" cstate="print"/>
          <a:srcRect/>
          <a:stretch>
            <a:fillRect/>
          </a:stretch>
        </p:blipFill>
        <p:spPr bwMode="auto">
          <a:xfrm>
            <a:off x="6458185" y="4702135"/>
            <a:ext cx="415714" cy="415755"/>
          </a:xfrm>
          <a:prstGeom prst="rect">
            <a:avLst/>
          </a:prstGeom>
          <a:noFill/>
          <a:ln w="9525">
            <a:noFill/>
            <a:round/>
            <a:headEnd/>
            <a:tailEnd/>
          </a:ln>
        </p:spPr>
      </p:pic>
      <p:sp>
        <p:nvSpPr>
          <p:cNvPr id="29" name="TextBox 28"/>
          <p:cNvSpPr txBox="1"/>
          <p:nvPr/>
        </p:nvSpPr>
        <p:spPr>
          <a:xfrm>
            <a:off x="6807078" y="4669091"/>
            <a:ext cx="1603993" cy="391533"/>
          </a:xfrm>
          <a:prstGeom prst="rect">
            <a:avLst/>
          </a:prstGeom>
          <a:noFill/>
        </p:spPr>
        <p:txBody>
          <a:bodyPr wrap="none" lIns="82945" tIns="41473" rIns="82945" bIns="41473" rtlCol="0">
            <a:spAutoFit/>
          </a:bodyPr>
          <a:lstStyle/>
          <a:p>
            <a:r>
              <a:rPr lang="de-CH" sz="2000" dirty="0" smtClean="0">
                <a:latin typeface="Calibri" pitchFamily="34" charset="0"/>
                <a:cs typeface="Calibri" pitchFamily="34" charset="0"/>
              </a:rPr>
              <a:t>Probe beacon</a:t>
            </a:r>
            <a:endParaRPr lang="de-CH" sz="2000" dirty="0">
              <a:latin typeface="Calibri" pitchFamily="34" charset="0"/>
              <a:cs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cstate="print"/>
          <a:stretch>
            <a:fillRect/>
          </a:stretch>
        </p:blipFill>
        <p:spPr bwMode="auto">
          <a:xfrm>
            <a:off x="4310045" y="2158586"/>
            <a:ext cx="3784878" cy="2838956"/>
          </a:xfrm>
          <a:prstGeom prst="rect">
            <a:avLst/>
          </a:prstGeom>
          <a:noFill/>
          <a:ln w="9525">
            <a:noFill/>
            <a:miter lim="800000"/>
            <a:headEnd/>
            <a:tailEnd/>
          </a:ln>
        </p:spPr>
      </p:pic>
      <p:sp>
        <p:nvSpPr>
          <p:cNvPr id="4" name="Titel 3"/>
          <p:cNvSpPr>
            <a:spLocks noGrp="1"/>
          </p:cNvSpPr>
          <p:nvPr>
            <p:ph type="title"/>
          </p:nvPr>
        </p:nvSpPr>
        <p:spPr/>
        <p:txBody>
          <a:bodyPr/>
          <a:lstStyle/>
          <a:p>
            <a:r>
              <a:rPr lang="en-US" dirty="0" smtClean="0">
                <a:latin typeface="Calibri" pitchFamily="34" charset="0"/>
                <a:cs typeface="Calibri" pitchFamily="34" charset="0"/>
              </a:rPr>
              <a:t>Experimental Results</a:t>
            </a:r>
            <a:endParaRPr lang="en-US" dirty="0">
              <a:latin typeface="Calibri" pitchFamily="34" charset="0"/>
              <a:cs typeface="Calibri" pitchFamily="34" charset="0"/>
            </a:endParaRPr>
          </a:p>
        </p:txBody>
      </p:sp>
      <p:sp>
        <p:nvSpPr>
          <p:cNvPr id="2" name="Inhaltsplatzhalter 1"/>
          <p:cNvSpPr>
            <a:spLocks noGrp="1"/>
          </p:cNvSpPr>
          <p:nvPr>
            <p:ph idx="1"/>
          </p:nvPr>
        </p:nvSpPr>
        <p:spPr/>
        <p:txBody>
          <a:bodyPr/>
          <a:lstStyle/>
          <a:p>
            <a:r>
              <a:rPr lang="en-US" dirty="0" smtClean="0">
                <a:latin typeface="Calibri" pitchFamily="34" charset="0"/>
                <a:cs typeface="Calibri" pitchFamily="34" charset="0"/>
              </a:rPr>
              <a:t>Global Clock Skew</a:t>
            </a:r>
          </a:p>
          <a:p>
            <a:pPr lvl="1">
              <a:buFont typeface="Arial" pitchFamily="34" charset="0"/>
              <a:buChar char="•"/>
            </a:pPr>
            <a:r>
              <a:rPr lang="en-US" dirty="0" smtClean="0">
                <a:latin typeface="Calibri" pitchFamily="34" charset="0"/>
                <a:cs typeface="Calibri" pitchFamily="34" charset="0"/>
              </a:rPr>
              <a:t> Maximum synchronization error between any two nodes</a:t>
            </a:r>
            <a:endParaRPr lang="en-US" dirty="0">
              <a:latin typeface="Calibri" pitchFamily="34" charset="0"/>
              <a:cs typeface="Calibri" pitchFamily="34" charset="0"/>
            </a:endParaRPr>
          </a:p>
        </p:txBody>
      </p:sp>
      <p:pic>
        <p:nvPicPr>
          <p:cNvPr id="5" name="Picture 2"/>
          <p:cNvPicPr>
            <a:picLocks noChangeAspect="1" noChangeArrowheads="1"/>
          </p:cNvPicPr>
          <p:nvPr/>
        </p:nvPicPr>
        <p:blipFill>
          <a:blip r:embed="rId4" cstate="print"/>
          <a:stretch>
            <a:fillRect/>
          </a:stretch>
        </p:blipFill>
        <p:spPr bwMode="auto">
          <a:xfrm>
            <a:off x="543772" y="2158585"/>
            <a:ext cx="3784880" cy="2838958"/>
          </a:xfrm>
          <a:prstGeom prst="rect">
            <a:avLst/>
          </a:prstGeom>
          <a:noFill/>
          <a:ln w="9525">
            <a:noFill/>
            <a:miter lim="800000"/>
            <a:headEnd/>
            <a:tailEnd/>
          </a:ln>
        </p:spPr>
      </p:pic>
      <p:graphicFrame>
        <p:nvGraphicFramePr>
          <p:cNvPr id="8" name="Table 7"/>
          <p:cNvGraphicFramePr>
            <a:graphicFrameLocks noGrp="1"/>
          </p:cNvGraphicFramePr>
          <p:nvPr/>
        </p:nvGraphicFramePr>
        <p:xfrm>
          <a:off x="1578218" y="5119047"/>
          <a:ext cx="5648868" cy="1253507"/>
        </p:xfrm>
        <a:graphic>
          <a:graphicData uri="http://schemas.openxmlformats.org/drawingml/2006/table">
            <a:tbl>
              <a:tblPr firstRow="1" bandRow="1">
                <a:tableStyleId>{93296810-A885-4BE3-A3E7-6D5BEEA58F35}</a:tableStyleId>
              </a:tblPr>
              <a:tblGrid>
                <a:gridCol w="2319552"/>
                <a:gridCol w="1664658"/>
                <a:gridCol w="1664658"/>
              </a:tblGrid>
              <a:tr h="580669">
                <a:tc>
                  <a:txBody>
                    <a:bodyPr/>
                    <a:lstStyle/>
                    <a:p>
                      <a:pPr algn="ctr"/>
                      <a:r>
                        <a:rPr lang="en-US" sz="1600" dirty="0" smtClean="0"/>
                        <a:t>Synchronization</a:t>
                      </a:r>
                      <a:r>
                        <a:rPr lang="en-US" sz="1600" baseline="0" dirty="0" smtClean="0"/>
                        <a:t> Error</a:t>
                      </a:r>
                      <a:endParaRPr lang="en-US" sz="1600" dirty="0"/>
                    </a:p>
                  </a:txBody>
                  <a:tcPr marL="82944" marR="82944" marT="41476" marB="41476" anchor="ctr"/>
                </a:tc>
                <a:tc>
                  <a:txBody>
                    <a:bodyPr/>
                    <a:lstStyle/>
                    <a:p>
                      <a:pPr algn="ctr"/>
                      <a:r>
                        <a:rPr lang="en-US" sz="1600" dirty="0" smtClean="0"/>
                        <a:t>FTSP</a:t>
                      </a:r>
                      <a:endParaRPr lang="en-US" sz="1600" dirty="0"/>
                    </a:p>
                  </a:txBody>
                  <a:tcPr marL="82944" marR="82944" marT="41476" marB="41476" anchor="ctr"/>
                </a:tc>
                <a:tc>
                  <a:txBody>
                    <a:bodyPr/>
                    <a:lstStyle/>
                    <a:p>
                      <a:pPr algn="ctr"/>
                      <a:r>
                        <a:rPr lang="en-US" sz="1600" dirty="0" smtClean="0"/>
                        <a:t>PulseSync</a:t>
                      </a:r>
                      <a:endParaRPr lang="en-US" sz="1600" dirty="0"/>
                    </a:p>
                  </a:txBody>
                  <a:tcPr marL="82944" marR="82944" marT="41476" marB="41476" anchor="ctr"/>
                </a:tc>
              </a:tr>
              <a:tr h="336419">
                <a:tc>
                  <a:txBody>
                    <a:bodyPr/>
                    <a:lstStyle/>
                    <a:p>
                      <a:r>
                        <a:rPr lang="en-US" sz="1600" dirty="0" smtClean="0"/>
                        <a:t>Average (t&gt;2000s)</a:t>
                      </a:r>
                      <a:endParaRPr lang="en-US" sz="1600" dirty="0"/>
                    </a:p>
                  </a:txBody>
                  <a:tcPr marL="82944" marR="82944" marT="41476" marB="41476"/>
                </a:tc>
                <a:tc>
                  <a:txBody>
                    <a:bodyPr/>
                    <a:lstStyle/>
                    <a:p>
                      <a:pPr algn="r"/>
                      <a:r>
                        <a:rPr lang="en-US" sz="1600" dirty="0" smtClean="0"/>
                        <a:t>23.96 µs</a:t>
                      </a:r>
                      <a:endParaRPr lang="en-US" sz="1600" dirty="0"/>
                    </a:p>
                  </a:txBody>
                  <a:tcPr marL="82944" marR="82944" marT="41476" marB="41476"/>
                </a:tc>
                <a:tc>
                  <a:txBody>
                    <a:bodyPr/>
                    <a:lstStyle/>
                    <a:p>
                      <a:pPr algn="r"/>
                      <a:r>
                        <a:rPr lang="en-US" sz="1600" dirty="0" smtClean="0"/>
                        <a:t>4.44 µs</a:t>
                      </a:r>
                      <a:endParaRPr lang="en-US" sz="1600" dirty="0"/>
                    </a:p>
                  </a:txBody>
                  <a:tcPr marL="82944" marR="82944" marT="41476" marB="41476"/>
                </a:tc>
              </a:tr>
              <a:tr h="336419">
                <a:tc>
                  <a:txBody>
                    <a:bodyPr/>
                    <a:lstStyle/>
                    <a:p>
                      <a:r>
                        <a:rPr lang="en-US" sz="1600" dirty="0" smtClean="0"/>
                        <a:t>Maximum</a:t>
                      </a:r>
                      <a:r>
                        <a:rPr lang="en-US" sz="1600" baseline="0" dirty="0" smtClean="0"/>
                        <a:t> (t&gt;2000s)</a:t>
                      </a:r>
                      <a:endParaRPr lang="en-US" sz="1600" dirty="0"/>
                    </a:p>
                  </a:txBody>
                  <a:tcPr marL="82944" marR="82944" marT="41476" marB="41476"/>
                </a:tc>
                <a:tc>
                  <a:txBody>
                    <a:bodyPr/>
                    <a:lstStyle/>
                    <a:p>
                      <a:pPr algn="r"/>
                      <a:r>
                        <a:rPr lang="en-US" sz="1600" dirty="0" smtClean="0"/>
                        <a:t>249 µs</a:t>
                      </a:r>
                      <a:endParaRPr lang="en-US" sz="1600" dirty="0"/>
                    </a:p>
                  </a:txBody>
                  <a:tcPr marL="82944" marR="82944" marT="41476" marB="41476"/>
                </a:tc>
                <a:tc>
                  <a:txBody>
                    <a:bodyPr/>
                    <a:lstStyle/>
                    <a:p>
                      <a:pPr algn="r"/>
                      <a:r>
                        <a:rPr lang="en-US" sz="1600" dirty="0" smtClean="0"/>
                        <a:t>38 µs</a:t>
                      </a:r>
                      <a:endParaRPr lang="en-US" sz="1600" dirty="0"/>
                    </a:p>
                  </a:txBody>
                  <a:tcPr marL="82944" marR="82944" marT="41476" marB="41476"/>
                </a:tc>
              </a:tr>
            </a:tbl>
          </a:graphicData>
        </a:graphic>
      </p:graphicFrame>
      <p:sp>
        <p:nvSpPr>
          <p:cNvPr id="10" name="TextBox 9"/>
          <p:cNvSpPr txBox="1"/>
          <p:nvPr/>
        </p:nvSpPr>
        <p:spPr>
          <a:xfrm>
            <a:off x="1168444" y="2278258"/>
            <a:ext cx="794348" cy="468477"/>
          </a:xfrm>
          <a:prstGeom prst="rect">
            <a:avLst/>
          </a:prstGeom>
          <a:noFill/>
        </p:spPr>
        <p:txBody>
          <a:bodyPr wrap="none" lIns="82945" tIns="41473" rIns="82945" bIns="41473" rtlCol="0">
            <a:spAutoFit/>
          </a:bodyPr>
          <a:lstStyle/>
          <a:p>
            <a:r>
              <a:rPr lang="de-CH" sz="2500" b="1" dirty="0" smtClean="0">
                <a:latin typeface="Calibri" pitchFamily="34" charset="0"/>
                <a:cs typeface="Calibri" pitchFamily="34" charset="0"/>
              </a:rPr>
              <a:t>FTSP</a:t>
            </a:r>
            <a:endParaRPr lang="de-CH" sz="2500" b="1" dirty="0">
              <a:latin typeface="Calibri" pitchFamily="34" charset="0"/>
              <a:cs typeface="Calibri" pitchFamily="34" charset="0"/>
            </a:endParaRPr>
          </a:p>
        </p:txBody>
      </p:sp>
      <p:pic>
        <p:nvPicPr>
          <p:cNvPr id="12" name="Picture 3"/>
          <p:cNvPicPr>
            <a:picLocks noChangeAspect="1" noChangeArrowheads="1"/>
          </p:cNvPicPr>
          <p:nvPr/>
        </p:nvPicPr>
        <p:blipFill>
          <a:blip r:embed="rId5" cstate="print"/>
          <a:stretch>
            <a:fillRect/>
          </a:stretch>
        </p:blipFill>
        <p:spPr bwMode="auto">
          <a:xfrm>
            <a:off x="4310045" y="2158586"/>
            <a:ext cx="3784877" cy="2838956"/>
          </a:xfrm>
          <a:prstGeom prst="rect">
            <a:avLst/>
          </a:prstGeom>
          <a:noFill/>
          <a:ln w="9525">
            <a:noFill/>
            <a:miter lim="800000"/>
            <a:headEnd/>
            <a:tailEnd/>
          </a:ln>
        </p:spPr>
      </p:pic>
      <p:sp>
        <p:nvSpPr>
          <p:cNvPr id="11" name="TextBox 10"/>
          <p:cNvSpPr txBox="1"/>
          <p:nvPr/>
        </p:nvSpPr>
        <p:spPr>
          <a:xfrm>
            <a:off x="4938478" y="2278258"/>
            <a:ext cx="1483831" cy="468477"/>
          </a:xfrm>
          <a:prstGeom prst="rect">
            <a:avLst/>
          </a:prstGeom>
          <a:noFill/>
        </p:spPr>
        <p:txBody>
          <a:bodyPr wrap="none" lIns="82945" tIns="41473" rIns="82945" bIns="41473" rtlCol="0">
            <a:spAutoFit/>
          </a:bodyPr>
          <a:lstStyle/>
          <a:p>
            <a:r>
              <a:rPr lang="de-CH" sz="2500" b="1" dirty="0" smtClean="0">
                <a:latin typeface="Calibri" pitchFamily="34" charset="0"/>
                <a:cs typeface="Calibri" pitchFamily="34" charset="0"/>
              </a:rPr>
              <a:t>PulseSync</a:t>
            </a:r>
            <a:endParaRPr lang="de-CH" sz="2500" b="1" dirty="0">
              <a:latin typeface="Calibri" pitchFamily="34" charset="0"/>
              <a:cs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xit" presetSubtype="0" fill="hold" nodeType="withEffect">
                                  <p:stCondLst>
                                    <p:cond delay="0"/>
                                  </p:stCondLst>
                                  <p:childTnLst>
                                    <p:animEffect transition="out" filter="fade">
                                      <p:cBhvr>
                                        <p:cTn id="9" dur="500"/>
                                        <p:tgtEl>
                                          <p:spTgt spid="2051"/>
                                        </p:tgtEl>
                                      </p:cBhvr>
                                    </p:animEffect>
                                    <p:set>
                                      <p:cBhvr>
                                        <p:cTn id="10" dur="1" fill="hold">
                                          <p:stCondLst>
                                            <p:cond delay="499"/>
                                          </p:stCondLst>
                                        </p:cTn>
                                        <p:tgtEl>
                                          <p:spTgt spid="20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de-CH" dirty="0" smtClean="0"/>
              <a:t>Experimental Results</a:t>
            </a:r>
            <a:endParaRPr lang="de-CH" dirty="0"/>
          </a:p>
        </p:txBody>
      </p:sp>
      <p:sp>
        <p:nvSpPr>
          <p:cNvPr id="2" name="Content Placeholder 1"/>
          <p:cNvSpPr>
            <a:spLocks noGrp="1"/>
          </p:cNvSpPr>
          <p:nvPr>
            <p:ph idx="1"/>
          </p:nvPr>
        </p:nvSpPr>
        <p:spPr/>
        <p:txBody>
          <a:bodyPr/>
          <a:lstStyle/>
          <a:p>
            <a:endParaRPr lang="en-US" dirty="0" smtClean="0"/>
          </a:p>
          <a:p>
            <a:r>
              <a:rPr lang="en-US" dirty="0" smtClean="0"/>
              <a:t>Synchronization error vs. hop distance</a:t>
            </a:r>
            <a:endParaRPr lang="en-US" dirty="0"/>
          </a:p>
        </p:txBody>
      </p:sp>
      <p:pic>
        <p:nvPicPr>
          <p:cNvPr id="3074" name="Picture 2"/>
          <p:cNvPicPr>
            <a:picLocks noChangeAspect="1" noChangeArrowheads="1"/>
          </p:cNvPicPr>
          <p:nvPr/>
        </p:nvPicPr>
        <p:blipFill>
          <a:blip r:embed="rId3" cstate="print"/>
          <a:srcRect t="6695"/>
          <a:stretch>
            <a:fillRect/>
          </a:stretch>
        </p:blipFill>
        <p:spPr bwMode="auto">
          <a:xfrm>
            <a:off x="411225" y="1986499"/>
            <a:ext cx="8427182" cy="4487059"/>
          </a:xfrm>
          <a:prstGeom prst="rect">
            <a:avLst/>
          </a:prstGeom>
          <a:noFill/>
          <a:ln w="9525">
            <a:noFill/>
            <a:miter lim="800000"/>
            <a:headEnd/>
            <a:tailEnd/>
          </a:ln>
        </p:spPr>
      </p:pic>
      <p:sp>
        <p:nvSpPr>
          <p:cNvPr id="7" name="TextBox 6"/>
          <p:cNvSpPr txBox="1"/>
          <p:nvPr/>
        </p:nvSpPr>
        <p:spPr>
          <a:xfrm>
            <a:off x="1466191" y="2201852"/>
            <a:ext cx="1119695" cy="530032"/>
          </a:xfrm>
          <a:prstGeom prst="rect">
            <a:avLst/>
          </a:prstGeom>
          <a:noFill/>
        </p:spPr>
        <p:txBody>
          <a:bodyPr wrap="none" lIns="82945" tIns="41473" rIns="82945" bIns="41473" rtlCol="0">
            <a:spAutoFit/>
          </a:bodyPr>
          <a:lstStyle/>
          <a:p>
            <a:r>
              <a:rPr lang="de-CH" sz="2900" b="1" dirty="0" smtClean="0">
                <a:latin typeface="+mj-lt"/>
              </a:rPr>
              <a:t>FTSP</a:t>
            </a:r>
            <a:endParaRPr lang="de-CH" sz="2900" b="1" dirty="0">
              <a:latin typeface="+mj-lt"/>
            </a:endParaRPr>
          </a:p>
        </p:txBody>
      </p:sp>
      <p:sp>
        <p:nvSpPr>
          <p:cNvPr id="8" name="TextBox 7"/>
          <p:cNvSpPr txBox="1"/>
          <p:nvPr/>
        </p:nvSpPr>
        <p:spPr>
          <a:xfrm>
            <a:off x="4859708" y="2201852"/>
            <a:ext cx="2049435" cy="530032"/>
          </a:xfrm>
          <a:prstGeom prst="rect">
            <a:avLst/>
          </a:prstGeom>
          <a:noFill/>
        </p:spPr>
        <p:txBody>
          <a:bodyPr wrap="none" lIns="82945" tIns="41473" rIns="82945" bIns="41473" rtlCol="0">
            <a:spAutoFit/>
          </a:bodyPr>
          <a:lstStyle/>
          <a:p>
            <a:r>
              <a:rPr lang="de-CH" sz="2900" b="1" dirty="0" smtClean="0">
                <a:latin typeface="+mj-lt"/>
              </a:rPr>
              <a:t>PulseSync</a:t>
            </a:r>
            <a:endParaRPr lang="de-CH" sz="2900" b="1" dirty="0">
              <a:latin typeface="+mj-lt"/>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2"/>
          <p:cNvGrpSpPr/>
          <p:nvPr/>
        </p:nvGrpSpPr>
        <p:grpSpPr>
          <a:xfrm>
            <a:off x="5307206" y="2523065"/>
            <a:ext cx="3209962" cy="1821489"/>
            <a:chOff x="-93006" y="1389207"/>
            <a:chExt cx="8728123" cy="4081416"/>
          </a:xfrm>
        </p:grpSpPr>
        <p:sp>
          <p:nvSpPr>
            <p:cNvPr id="75" name="Right Arrow 74"/>
            <p:cNvSpPr/>
            <p:nvPr/>
          </p:nvSpPr>
          <p:spPr bwMode="auto">
            <a:xfrm>
              <a:off x="-93006" y="2902762"/>
              <a:ext cx="8245503" cy="755375"/>
            </a:xfrm>
            <a:prstGeom prst="rightArrow">
              <a:avLst/>
            </a:prstGeom>
            <a:gradFill>
              <a:gsLst>
                <a:gs pos="15000">
                  <a:srgbClr val="33CC33"/>
                </a:gs>
                <a:gs pos="45000">
                  <a:srgbClr val="FF7A00"/>
                </a:gs>
                <a:gs pos="70000">
                  <a:srgbClr val="FF0300"/>
                </a:gs>
                <a:gs pos="100000">
                  <a:srgbClr val="4D0808"/>
                </a:gs>
              </a:gsLst>
              <a:lin ang="0" scaled="0"/>
            </a:gradFill>
            <a:ln w="9525" cap="flat" cmpd="sng" algn="ctr">
              <a:noFill/>
              <a:prstDash val="solid"/>
              <a:round/>
              <a:headEnd type="none" w="med" len="med"/>
              <a:tailEnd type="none" w="med" len="med"/>
            </a:ln>
            <a:effectLst/>
            <a:scene3d>
              <a:camera prst="orthographicFront"/>
              <a:lightRig rig="threePt" dir="t"/>
            </a:scene3d>
            <a:sp3d>
              <a:bevelT/>
              <a:bevelB/>
            </a:sp3d>
          </p:spPr>
          <p:txBody>
            <a:bodyPr vert="horz" wrap="square" lIns="91440" tIns="45720" rIns="91440" bIns="45720" numCol="1" rtlCol="0" anchor="t" anchorCtr="0" compatLnSpc="1">
              <a:prstTxWarp prst="textNoShape">
                <a:avLst/>
              </a:prstTxWarp>
            </a:bodyPr>
            <a:lstStyle/>
            <a:p>
              <a:pPr algn="l"/>
              <a:r>
                <a:rPr lang="de-CH" sz="400" i="1" dirty="0" smtClean="0">
                  <a:latin typeface="+mj-lt"/>
                </a:rPr>
                <a:t>			…				</a:t>
              </a:r>
              <a:r>
                <a:rPr kumimoji="0" lang="de-CH" sz="400" b="0" i="1" u="none" strike="noStrike" cap="none" normalizeH="0" dirty="0" smtClean="0">
                  <a:ln>
                    <a:noFill/>
                  </a:ln>
                  <a:solidFill>
                    <a:schemeClr val="tx1"/>
                  </a:solidFill>
                  <a:effectLst/>
                  <a:latin typeface="+mj-lt"/>
                </a:rPr>
                <a:t>				</a:t>
              </a:r>
              <a:endParaRPr kumimoji="0" lang="en-US" sz="400" b="0" i="1" u="none" strike="noStrike" cap="none" normalizeH="0" baseline="0" dirty="0" smtClean="0">
                <a:ln>
                  <a:noFill/>
                </a:ln>
                <a:solidFill>
                  <a:schemeClr val="tx1"/>
                </a:solidFill>
                <a:effectLst/>
                <a:latin typeface="+mj-lt"/>
              </a:endParaRPr>
            </a:p>
          </p:txBody>
        </p:sp>
        <p:sp>
          <p:nvSpPr>
            <p:cNvPr id="76" name="Abgerundete rechteckige Legende 7"/>
            <p:cNvSpPr/>
            <p:nvPr/>
          </p:nvSpPr>
          <p:spPr bwMode="auto">
            <a:xfrm>
              <a:off x="464631" y="1389207"/>
              <a:ext cx="2485303" cy="580191"/>
            </a:xfrm>
            <a:prstGeom prst="wedgeRoundRectCallout">
              <a:avLst>
                <a:gd name="adj1" fmla="val -45006"/>
                <a:gd name="adj2" fmla="val 245711"/>
                <a:gd name="adj3" fmla="val 16667"/>
              </a:avLst>
            </a:prstGeom>
            <a:solidFill>
              <a:schemeClr val="accent1"/>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de-CH" sz="400" dirty="0" err="1" smtClean="0">
                  <a:latin typeface="+mj-lt"/>
                </a:rPr>
                <a:t>Everybody‘s</a:t>
              </a:r>
              <a:r>
                <a:rPr lang="de-CH" sz="400" dirty="0" smtClean="0">
                  <a:latin typeface="+mj-lt"/>
                </a:rPr>
                <a:t> </a:t>
              </a:r>
              <a:r>
                <a:rPr lang="de-CH" sz="400" dirty="0" err="1" smtClean="0">
                  <a:latin typeface="+mj-lt"/>
                </a:rPr>
                <a:t>expectation</a:t>
              </a:r>
              <a:r>
                <a:rPr lang="de-CH" sz="400" dirty="0" smtClean="0">
                  <a:latin typeface="+mj-lt"/>
                </a:rPr>
                <a:t>, </a:t>
              </a:r>
              <a:r>
                <a:rPr lang="de-CH" sz="400" dirty="0" err="1" smtClean="0">
                  <a:latin typeface="+mj-lt"/>
                </a:rPr>
                <a:t>five</a:t>
              </a:r>
              <a:r>
                <a:rPr lang="de-CH" sz="400" dirty="0" smtClean="0">
                  <a:latin typeface="+mj-lt"/>
                </a:rPr>
                <a:t> </a:t>
              </a:r>
              <a:r>
                <a:rPr lang="de-CH" sz="400" dirty="0" err="1" smtClean="0">
                  <a:latin typeface="+mj-lt"/>
                </a:rPr>
                <a:t>years</a:t>
              </a:r>
              <a:r>
                <a:rPr lang="de-CH" sz="400" dirty="0" smtClean="0">
                  <a:latin typeface="+mj-lt"/>
                </a:rPr>
                <a:t> </a:t>
              </a:r>
              <a:r>
                <a:rPr lang="de-CH" sz="400" dirty="0" err="1" smtClean="0">
                  <a:latin typeface="+mj-lt"/>
                </a:rPr>
                <a:t>ago</a:t>
              </a:r>
              <a:r>
                <a:rPr lang="de-CH" sz="400" dirty="0" smtClean="0">
                  <a:latin typeface="+mj-lt"/>
                </a:rPr>
                <a:t> („</a:t>
              </a:r>
              <a:r>
                <a:rPr lang="de-CH" sz="400" dirty="0" err="1" smtClean="0">
                  <a:latin typeface="+mj-lt"/>
                </a:rPr>
                <a:t>solved</a:t>
              </a:r>
              <a:r>
                <a:rPr lang="de-CH" sz="400" dirty="0" smtClean="0">
                  <a:latin typeface="+mj-lt"/>
                </a:rPr>
                <a:t>“)</a:t>
              </a:r>
              <a:endParaRPr lang="en-US" sz="400" dirty="0" smtClean="0">
                <a:latin typeface="+mj-lt"/>
              </a:endParaRPr>
            </a:p>
          </p:txBody>
        </p:sp>
        <p:sp>
          <p:nvSpPr>
            <p:cNvPr id="77" name="Abgerundete rechteckige Legende 7"/>
            <p:cNvSpPr/>
            <p:nvPr/>
          </p:nvSpPr>
          <p:spPr bwMode="auto">
            <a:xfrm>
              <a:off x="1598213" y="2153858"/>
              <a:ext cx="2957884" cy="580191"/>
            </a:xfrm>
            <a:prstGeom prst="wedgeRoundRectCallout">
              <a:avLst>
                <a:gd name="adj1" fmla="val -35991"/>
                <a:gd name="adj2" fmla="val 111406"/>
                <a:gd name="adj3" fmla="val 16667"/>
              </a:avLst>
            </a:prstGeom>
            <a:solidFill>
              <a:srgbClr val="FF0000">
                <a:alpha val="50000"/>
              </a:srgbClr>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en-GB" sz="400" dirty="0" smtClean="0">
                  <a:latin typeface="+mj-lt"/>
                </a:rPr>
                <a:t>Lower bound of </a:t>
              </a:r>
              <a:r>
                <a:rPr lang="en-GB" sz="400" dirty="0" err="1" smtClean="0">
                  <a:latin typeface="+mj-lt"/>
                </a:rPr>
                <a:t>log</a:t>
              </a:r>
              <a:r>
                <a:rPr lang="en-GB" sz="400" i="1" dirty="0" err="1" smtClean="0">
                  <a:latin typeface="+mj-lt"/>
                </a:rPr>
                <a:t>D</a:t>
              </a:r>
              <a:r>
                <a:rPr lang="en-GB" sz="400" i="1" dirty="0" smtClean="0">
                  <a:latin typeface="+mj-lt"/>
                </a:rPr>
                <a:t> </a:t>
              </a:r>
              <a:r>
                <a:rPr lang="en-GB" sz="400" dirty="0" smtClean="0">
                  <a:latin typeface="+mj-lt"/>
                </a:rPr>
                <a:t>/ </a:t>
              </a:r>
              <a:r>
                <a:rPr lang="en-GB" sz="400" dirty="0" err="1" smtClean="0">
                  <a:latin typeface="+mj-lt"/>
                </a:rPr>
                <a:t>loglog</a:t>
              </a:r>
              <a:r>
                <a:rPr lang="en-GB" sz="400" i="1" dirty="0" err="1" smtClean="0">
                  <a:latin typeface="+mj-lt"/>
                </a:rPr>
                <a:t>D</a:t>
              </a:r>
              <a:r>
                <a:rPr lang="en-GB" sz="400" i="1" dirty="0" smtClean="0">
                  <a:latin typeface="+mj-lt"/>
                </a:rPr>
                <a:t/>
              </a:r>
              <a:br>
                <a:rPr lang="en-GB" sz="400" i="1" dirty="0" smtClean="0">
                  <a:latin typeface="+mj-lt"/>
                </a:rPr>
              </a:br>
              <a:r>
                <a:rPr lang="en-GB" sz="400" dirty="0" smtClean="0">
                  <a:latin typeface="+mj-lt"/>
                </a:rPr>
                <a:t>[Fan &amp; Lynch, PODC 2004]</a:t>
              </a:r>
              <a:endParaRPr lang="en-US" sz="400" dirty="0" smtClean="0">
                <a:latin typeface="+mj-lt"/>
              </a:endParaRPr>
            </a:p>
          </p:txBody>
        </p:sp>
        <p:sp>
          <p:nvSpPr>
            <p:cNvPr id="78" name="Abgerundete rechteckige Legende 7"/>
            <p:cNvSpPr/>
            <p:nvPr/>
          </p:nvSpPr>
          <p:spPr bwMode="auto">
            <a:xfrm>
              <a:off x="6052250" y="1813268"/>
              <a:ext cx="2582867" cy="580191"/>
            </a:xfrm>
            <a:prstGeom prst="wedgeRoundRectCallout">
              <a:avLst>
                <a:gd name="adj1" fmla="val -50306"/>
                <a:gd name="adj2" fmla="val 170338"/>
                <a:gd name="adj3" fmla="val 16667"/>
              </a:avLst>
            </a:prstGeom>
            <a:solidFill>
              <a:srgbClr val="FF0000">
                <a:alpha val="50000"/>
              </a:srgbClr>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en-GB" sz="400" smtClean="0">
                  <a:latin typeface="+mj-lt"/>
                </a:rPr>
                <a:t>All natural </a:t>
              </a:r>
              <a:r>
                <a:rPr lang="en-GB" sz="400" dirty="0" smtClean="0">
                  <a:latin typeface="+mj-lt"/>
                </a:rPr>
                <a:t>algorithms </a:t>
              </a:r>
              <a:br>
                <a:rPr lang="en-GB" sz="400" dirty="0" smtClean="0">
                  <a:latin typeface="+mj-lt"/>
                </a:rPr>
              </a:br>
              <a:r>
                <a:rPr lang="en-GB" sz="400" dirty="0" smtClean="0">
                  <a:latin typeface="+mj-lt"/>
                </a:rPr>
                <a:t>[Locher et al., DISC 2006]</a:t>
              </a:r>
              <a:endParaRPr lang="en-US" sz="400" dirty="0" smtClean="0">
                <a:latin typeface="+mj-lt"/>
              </a:endParaRPr>
            </a:p>
          </p:txBody>
        </p:sp>
        <p:sp>
          <p:nvSpPr>
            <p:cNvPr id="79" name="Abgerundete rechteckige Legende 7"/>
            <p:cNvSpPr/>
            <p:nvPr/>
          </p:nvSpPr>
          <p:spPr bwMode="auto">
            <a:xfrm>
              <a:off x="5035806" y="1818316"/>
              <a:ext cx="1086698" cy="572492"/>
            </a:xfrm>
            <a:prstGeom prst="wedgeRoundRectCallout">
              <a:avLst>
                <a:gd name="adj1" fmla="val -108064"/>
                <a:gd name="adj2" fmla="val 172212"/>
                <a:gd name="adj3" fmla="val 16667"/>
              </a:avLst>
            </a:prstGeom>
            <a:solidFill>
              <a:srgbClr val="33CC33">
                <a:alpha val="50000"/>
              </a:srgbClr>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en-GB" sz="400" dirty="0" smtClean="0">
                  <a:latin typeface="+mj-lt"/>
                </a:rPr>
                <a:t>Blocking algorithm</a:t>
              </a:r>
              <a:endParaRPr lang="en-US" sz="400" dirty="0" smtClean="0">
                <a:latin typeface="+mj-lt"/>
              </a:endParaRPr>
            </a:p>
          </p:txBody>
        </p:sp>
        <p:sp>
          <p:nvSpPr>
            <p:cNvPr id="80" name="Abgerundete rechteckige Legende 7"/>
            <p:cNvSpPr/>
            <p:nvPr/>
          </p:nvSpPr>
          <p:spPr bwMode="auto">
            <a:xfrm>
              <a:off x="3128818" y="4264944"/>
              <a:ext cx="2723341" cy="580191"/>
            </a:xfrm>
            <a:prstGeom prst="wedgeRoundRectCallout">
              <a:avLst>
                <a:gd name="adj1" fmla="val -71053"/>
                <a:gd name="adj2" fmla="val -195578"/>
                <a:gd name="adj3" fmla="val 16667"/>
              </a:avLst>
            </a:prstGeom>
            <a:solidFill>
              <a:srgbClr val="33CC33">
                <a:alpha val="50000"/>
              </a:srgbClr>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en-GB" sz="400" dirty="0" smtClean="0">
                  <a:latin typeface="+mj-lt"/>
                </a:rPr>
                <a:t>Kappa algorithm</a:t>
              </a:r>
              <a:br>
                <a:rPr lang="en-GB" sz="400" dirty="0" smtClean="0">
                  <a:latin typeface="+mj-lt"/>
                </a:rPr>
              </a:br>
              <a:r>
                <a:rPr lang="en-GB" sz="400" dirty="0" smtClean="0">
                  <a:latin typeface="+mj-lt"/>
                </a:rPr>
                <a:t>[Lenzen et al., FOCS 2008]</a:t>
              </a:r>
              <a:endParaRPr lang="en-US" sz="400" dirty="0" smtClean="0">
                <a:latin typeface="+mj-lt"/>
              </a:endParaRPr>
            </a:p>
          </p:txBody>
        </p:sp>
        <p:sp>
          <p:nvSpPr>
            <p:cNvPr id="81" name="Abgerundete rechteckige Legende 7"/>
            <p:cNvSpPr/>
            <p:nvPr/>
          </p:nvSpPr>
          <p:spPr bwMode="auto">
            <a:xfrm>
              <a:off x="836212" y="4890432"/>
              <a:ext cx="2725971" cy="580191"/>
            </a:xfrm>
            <a:prstGeom prst="wedgeRoundRectCallout">
              <a:avLst>
                <a:gd name="adj1" fmla="val 12064"/>
                <a:gd name="adj2" fmla="val -302474"/>
                <a:gd name="adj3" fmla="val 16667"/>
              </a:avLst>
            </a:prstGeom>
            <a:solidFill>
              <a:srgbClr val="FF0000">
                <a:alpha val="50000"/>
              </a:srgbClr>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en-GB" sz="400" dirty="0" smtClean="0">
                  <a:latin typeface="+mj-lt"/>
                </a:rPr>
                <a:t>Tight lower bound</a:t>
              </a:r>
              <a:br>
                <a:rPr lang="en-GB" sz="400" dirty="0" smtClean="0">
                  <a:latin typeface="+mj-lt"/>
                </a:rPr>
              </a:br>
              <a:r>
                <a:rPr lang="en-GB" sz="400" dirty="0" smtClean="0">
                  <a:latin typeface="+mj-lt"/>
                </a:rPr>
                <a:t>[Lenzen et al., PODC 2009]</a:t>
              </a:r>
              <a:endParaRPr lang="en-US" sz="400" dirty="0" smtClean="0">
                <a:latin typeface="+mj-lt"/>
              </a:endParaRPr>
            </a:p>
          </p:txBody>
        </p:sp>
        <p:sp>
          <p:nvSpPr>
            <p:cNvPr id="82" name="Abgerundete rechteckige Legende 7"/>
            <p:cNvSpPr/>
            <p:nvPr/>
          </p:nvSpPr>
          <p:spPr bwMode="auto">
            <a:xfrm>
              <a:off x="5944409" y="3982657"/>
              <a:ext cx="2476026" cy="580191"/>
            </a:xfrm>
            <a:prstGeom prst="wedgeRoundRectCallout">
              <a:avLst>
                <a:gd name="adj1" fmla="val -112445"/>
                <a:gd name="adj2" fmla="val -146241"/>
                <a:gd name="adj3" fmla="val 16667"/>
              </a:avLst>
            </a:prstGeom>
            <a:solidFill>
              <a:schemeClr val="accent1"/>
            </a:solidFill>
            <a:ln w="9525" cap="flat" cmpd="sng" algn="ctr">
              <a:noFill/>
              <a:prstDash val="solid"/>
              <a:round/>
              <a:headEnd type="none" w="med" len="med"/>
              <a:tailEnd type="none" w="med" len="med"/>
            </a:ln>
            <a:effectLst/>
          </p:spPr>
          <p:txBody>
            <a:bodyPr vert="horz" wrap="square" lIns="82945" tIns="41473" rIns="82945" bIns="41473" numCol="1" rtlCol="0" anchor="t" anchorCtr="0" compatLnSpc="1">
              <a:prstTxWarp prst="textNoShape">
                <a:avLst/>
              </a:prstTxWarp>
            </a:bodyPr>
            <a:lstStyle/>
            <a:p>
              <a:pPr algn="l" defTabSz="407526" hangingPunct="0">
                <a:lnSpc>
                  <a:spcPct val="93000"/>
                </a:lnSpc>
                <a:buClr>
                  <a:srgbClr val="000000"/>
                </a:buClr>
                <a:buSzPct val="100000"/>
              </a:pPr>
              <a:r>
                <a:rPr lang="de-CH" sz="400" dirty="0" smtClean="0">
                  <a:latin typeface="+mj-lt"/>
                </a:rPr>
                <a:t>Dynamic Networks!</a:t>
              </a:r>
              <a:br>
                <a:rPr lang="de-CH" sz="400" dirty="0" smtClean="0">
                  <a:latin typeface="+mj-lt"/>
                </a:rPr>
              </a:br>
              <a:r>
                <a:rPr lang="de-CH" sz="400" dirty="0" smtClean="0">
                  <a:latin typeface="+mj-lt"/>
                </a:rPr>
                <a:t>[Kuhn et al., SPAA 2009]</a:t>
              </a:r>
              <a:endParaRPr lang="en-US" sz="400" dirty="0" smtClean="0">
                <a:latin typeface="+mj-lt"/>
              </a:endParaRPr>
            </a:p>
          </p:txBody>
        </p:sp>
      </p:grpSp>
      <p:grpSp>
        <p:nvGrpSpPr>
          <p:cNvPr id="3" name="Group 92"/>
          <p:cNvGrpSpPr/>
          <p:nvPr/>
        </p:nvGrpSpPr>
        <p:grpSpPr>
          <a:xfrm>
            <a:off x="560705" y="4021667"/>
            <a:ext cx="4062095" cy="1424610"/>
            <a:chOff x="501438" y="2632719"/>
            <a:chExt cx="7551151" cy="2838958"/>
          </a:xfrm>
        </p:grpSpPr>
        <p:pic>
          <p:nvPicPr>
            <p:cNvPr id="87" name="Picture 3"/>
            <p:cNvPicPr>
              <a:picLocks noChangeAspect="1" noChangeArrowheads="1"/>
            </p:cNvPicPr>
            <p:nvPr/>
          </p:nvPicPr>
          <p:blipFill>
            <a:blip r:embed="rId5" cstate="print"/>
            <a:stretch>
              <a:fillRect/>
            </a:stretch>
          </p:blipFill>
          <p:spPr bwMode="auto">
            <a:xfrm>
              <a:off x="4267711" y="2632720"/>
              <a:ext cx="3784878" cy="2838956"/>
            </a:xfrm>
            <a:prstGeom prst="rect">
              <a:avLst/>
            </a:prstGeom>
            <a:noFill/>
            <a:ln w="9525">
              <a:noFill/>
              <a:miter lim="800000"/>
              <a:headEnd/>
              <a:tailEnd/>
            </a:ln>
          </p:spPr>
        </p:pic>
        <p:pic>
          <p:nvPicPr>
            <p:cNvPr id="88" name="Picture 2"/>
            <p:cNvPicPr>
              <a:picLocks noChangeAspect="1" noChangeArrowheads="1"/>
            </p:cNvPicPr>
            <p:nvPr/>
          </p:nvPicPr>
          <p:blipFill>
            <a:blip r:embed="rId6" cstate="print"/>
            <a:stretch>
              <a:fillRect/>
            </a:stretch>
          </p:blipFill>
          <p:spPr bwMode="auto">
            <a:xfrm>
              <a:off x="501438" y="2632719"/>
              <a:ext cx="3784880" cy="2838958"/>
            </a:xfrm>
            <a:prstGeom prst="rect">
              <a:avLst/>
            </a:prstGeom>
            <a:noFill/>
            <a:ln w="9525">
              <a:noFill/>
              <a:miter lim="800000"/>
              <a:headEnd/>
              <a:tailEnd/>
            </a:ln>
          </p:spPr>
        </p:pic>
        <p:sp>
          <p:nvSpPr>
            <p:cNvPr id="89" name="TextBox 88"/>
            <p:cNvSpPr txBox="1"/>
            <p:nvPr/>
          </p:nvSpPr>
          <p:spPr>
            <a:xfrm>
              <a:off x="1097975" y="2752392"/>
              <a:ext cx="850617" cy="596245"/>
            </a:xfrm>
            <a:prstGeom prst="rect">
              <a:avLst/>
            </a:prstGeom>
            <a:noFill/>
          </p:spPr>
          <p:txBody>
            <a:bodyPr wrap="none" lIns="82945" tIns="41473" rIns="82945" bIns="41473" rtlCol="0">
              <a:spAutoFit/>
            </a:bodyPr>
            <a:lstStyle/>
            <a:p>
              <a:r>
                <a:rPr lang="de-CH" sz="1400" b="1" dirty="0" smtClean="0">
                  <a:latin typeface="Calibri" pitchFamily="34" charset="0"/>
                  <a:cs typeface="Calibri" pitchFamily="34" charset="0"/>
                </a:rPr>
                <a:t>FTSP</a:t>
              </a:r>
              <a:endParaRPr lang="de-CH" sz="1400" b="1" dirty="0">
                <a:latin typeface="Calibri" pitchFamily="34" charset="0"/>
                <a:cs typeface="Calibri" pitchFamily="34" charset="0"/>
              </a:endParaRPr>
            </a:p>
          </p:txBody>
        </p:sp>
        <p:pic>
          <p:nvPicPr>
            <p:cNvPr id="90" name="Picture 3"/>
            <p:cNvPicPr>
              <a:picLocks noChangeAspect="1" noChangeArrowheads="1"/>
            </p:cNvPicPr>
            <p:nvPr/>
          </p:nvPicPr>
          <p:blipFill>
            <a:blip r:embed="rId7" cstate="print"/>
            <a:stretch>
              <a:fillRect/>
            </a:stretch>
          </p:blipFill>
          <p:spPr bwMode="auto">
            <a:xfrm>
              <a:off x="4267711" y="2632720"/>
              <a:ext cx="3784877" cy="2838956"/>
            </a:xfrm>
            <a:prstGeom prst="rect">
              <a:avLst/>
            </a:prstGeom>
            <a:noFill/>
            <a:ln w="9525">
              <a:noFill/>
              <a:miter lim="800000"/>
              <a:headEnd/>
              <a:tailEnd/>
            </a:ln>
          </p:spPr>
        </p:pic>
        <p:sp>
          <p:nvSpPr>
            <p:cNvPr id="91" name="TextBox 90"/>
            <p:cNvSpPr txBox="1"/>
            <p:nvPr/>
          </p:nvSpPr>
          <p:spPr>
            <a:xfrm>
              <a:off x="4894090" y="2752392"/>
              <a:ext cx="1487939" cy="596245"/>
            </a:xfrm>
            <a:prstGeom prst="rect">
              <a:avLst/>
            </a:prstGeom>
            <a:noFill/>
          </p:spPr>
          <p:txBody>
            <a:bodyPr wrap="none" lIns="82945" tIns="41473" rIns="82945" bIns="41473" rtlCol="0">
              <a:spAutoFit/>
            </a:bodyPr>
            <a:lstStyle/>
            <a:p>
              <a:r>
                <a:rPr lang="de-CH" sz="1400" b="1" dirty="0" smtClean="0">
                  <a:latin typeface="Calibri" pitchFamily="34" charset="0"/>
                  <a:cs typeface="Calibri" pitchFamily="34" charset="0"/>
                </a:rPr>
                <a:t>PulseSync</a:t>
              </a:r>
              <a:endParaRPr lang="de-CH" sz="1400" b="1" dirty="0">
                <a:latin typeface="Calibri" pitchFamily="34" charset="0"/>
                <a:cs typeface="Calibri" pitchFamily="34" charset="0"/>
              </a:endParaRPr>
            </a:p>
          </p:txBody>
        </p:sp>
      </p:grpSp>
      <p:sp>
        <p:nvSpPr>
          <p:cNvPr id="1020930" name="Rectangle 2"/>
          <p:cNvSpPr>
            <a:spLocks noGrp="1" noChangeArrowheads="1"/>
          </p:cNvSpPr>
          <p:nvPr>
            <p:ph type="title"/>
          </p:nvPr>
        </p:nvSpPr>
        <p:spPr/>
        <p:txBody>
          <a:bodyPr/>
          <a:lstStyle/>
          <a:p>
            <a:r>
              <a:rPr lang="en-US" dirty="0" smtClean="0">
                <a:latin typeface="Calibri" pitchFamily="34" charset="0"/>
                <a:cs typeface="Calibri" pitchFamily="34" charset="0"/>
              </a:rPr>
              <a:t>Summary</a:t>
            </a:r>
            <a:endParaRPr lang="en-US" dirty="0">
              <a:latin typeface="Calibri" pitchFamily="34" charset="0"/>
              <a:cs typeface="Calibri" pitchFamily="34" charset="0"/>
            </a:endParaRPr>
          </a:p>
        </p:txBody>
      </p:sp>
      <p:sp>
        <p:nvSpPr>
          <p:cNvPr id="101" name="Content Placeholder 100"/>
          <p:cNvSpPr>
            <a:spLocks noGrp="1"/>
          </p:cNvSpPr>
          <p:nvPr>
            <p:ph idx="1"/>
          </p:nvPr>
        </p:nvSpPr>
        <p:spPr/>
        <p:txBody>
          <a:bodyPr/>
          <a:lstStyle/>
          <a:p>
            <a:endParaRPr lang="en-US"/>
          </a:p>
        </p:txBody>
      </p:sp>
      <p:grpSp>
        <p:nvGrpSpPr>
          <p:cNvPr id="5" name="Group 73"/>
          <p:cNvGrpSpPr/>
          <p:nvPr/>
        </p:nvGrpSpPr>
        <p:grpSpPr>
          <a:xfrm>
            <a:off x="731495" y="1210735"/>
            <a:ext cx="3755838" cy="1498599"/>
            <a:chOff x="1814889" y="3107651"/>
            <a:chExt cx="5474926" cy="1732342"/>
          </a:xfrm>
        </p:grpSpPr>
        <p:pic>
          <p:nvPicPr>
            <p:cNvPr id="4" name="Picture 27" descr="j0240719"/>
            <p:cNvPicPr>
              <a:picLocks noChangeAspect="1" noChangeArrowheads="1"/>
            </p:cNvPicPr>
            <p:nvPr/>
          </p:nvPicPr>
          <p:blipFill>
            <a:blip r:embed="rId8" cstate="print"/>
            <a:srcRect/>
            <a:stretch>
              <a:fillRect/>
            </a:stretch>
          </p:blipFill>
          <p:spPr bwMode="auto">
            <a:xfrm>
              <a:off x="6242065" y="3107651"/>
              <a:ext cx="1047750" cy="1560513"/>
            </a:xfrm>
            <a:prstGeom prst="rect">
              <a:avLst/>
            </a:prstGeom>
            <a:noFill/>
          </p:spPr>
        </p:pic>
        <p:pic>
          <p:nvPicPr>
            <p:cNvPr id="6" name="Picture 26" descr="j0240695"/>
            <p:cNvPicPr>
              <a:picLocks noChangeAspect="1" noChangeArrowheads="1"/>
            </p:cNvPicPr>
            <p:nvPr/>
          </p:nvPicPr>
          <p:blipFill>
            <a:blip r:embed="rId9" cstate="print"/>
            <a:srcRect/>
            <a:stretch>
              <a:fillRect/>
            </a:stretch>
          </p:blipFill>
          <p:spPr bwMode="auto">
            <a:xfrm>
              <a:off x="1814889" y="3181557"/>
              <a:ext cx="1485900" cy="1492250"/>
            </a:xfrm>
            <a:prstGeom prst="rect">
              <a:avLst/>
            </a:prstGeom>
            <a:noFill/>
          </p:spPr>
        </p:pic>
        <p:grpSp>
          <p:nvGrpSpPr>
            <p:cNvPr id="7" name="Group 7"/>
            <p:cNvGrpSpPr/>
            <p:nvPr/>
          </p:nvGrpSpPr>
          <p:grpSpPr>
            <a:xfrm>
              <a:off x="3152502" y="3497800"/>
              <a:ext cx="3195036" cy="1342193"/>
              <a:chOff x="1581150" y="2197100"/>
              <a:chExt cx="6119813" cy="2660650"/>
            </a:xfrm>
          </p:grpSpPr>
          <p:sp>
            <p:nvSpPr>
              <p:cNvPr id="9" name="Cloud"/>
              <p:cNvSpPr>
                <a:spLocks noChangeAspect="1" noEditPoints="1" noChangeArrowheads="1"/>
              </p:cNvSpPr>
              <p:nvPr/>
            </p:nvSpPr>
            <p:spPr bwMode="auto">
              <a:xfrm>
                <a:off x="1581150" y="2197100"/>
                <a:ext cx="6119813" cy="2660650"/>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BE7D"/>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 name="Text Box 25"/>
              <p:cNvSpPr txBox="1">
                <a:spLocks noChangeArrowheads="1"/>
              </p:cNvSpPr>
              <p:nvPr/>
            </p:nvSpPr>
            <p:spPr bwMode="auto">
              <a:xfrm>
                <a:off x="3028950" y="3038475"/>
                <a:ext cx="3324225" cy="704461"/>
              </a:xfrm>
              <a:prstGeom prst="rect">
                <a:avLst/>
              </a:prstGeom>
              <a:noFill/>
              <a:ln w="25400" algn="ctr">
                <a:noFill/>
                <a:miter lim="800000"/>
                <a:headEnd/>
                <a:tailEnd/>
              </a:ln>
              <a:effectLst/>
            </p:spPr>
            <p:txBody>
              <a:bodyPr lIns="90000" tIns="46800" rIns="90000" bIns="46800">
                <a:spAutoFit/>
              </a:bodyPr>
              <a:lstStyle/>
              <a:p>
                <a:pPr marL="381000" indent="-381000">
                  <a:spcBef>
                    <a:spcPct val="50000"/>
                  </a:spcBef>
                  <a:buFontTx/>
                  <a:buNone/>
                </a:pPr>
                <a:endParaRPr lang="en-US" sz="2400" b="1" dirty="0">
                  <a:solidFill>
                    <a:schemeClr val="tx1"/>
                  </a:solidFill>
                </a:endParaRPr>
              </a:p>
            </p:txBody>
          </p:sp>
          <p:grpSp>
            <p:nvGrpSpPr>
              <p:cNvPr id="8" name="Group 36"/>
              <p:cNvGrpSpPr>
                <a:grpSpLocks/>
              </p:cNvGrpSpPr>
              <p:nvPr/>
            </p:nvGrpSpPr>
            <p:grpSpPr bwMode="auto">
              <a:xfrm>
                <a:off x="4086225" y="2286000"/>
                <a:ext cx="1495425" cy="2466975"/>
                <a:chOff x="2454" y="1398"/>
                <a:chExt cx="942" cy="1554"/>
              </a:xfrm>
            </p:grpSpPr>
            <p:sp>
              <p:nvSpPr>
                <p:cNvPr id="69" name="Line 30"/>
                <p:cNvSpPr>
                  <a:spLocks noChangeShapeType="1"/>
                </p:cNvSpPr>
                <p:nvPr/>
              </p:nvSpPr>
              <p:spPr bwMode="auto">
                <a:xfrm flipH="1">
                  <a:off x="2550" y="1398"/>
                  <a:ext cx="846" cy="456"/>
                </a:xfrm>
                <a:prstGeom prst="line">
                  <a:avLst/>
                </a:prstGeom>
                <a:noFill/>
                <a:ln w="50800">
                  <a:solidFill>
                    <a:schemeClr val="tx1"/>
                  </a:solidFill>
                  <a:prstDash val="dash"/>
                  <a:round/>
                  <a:headEnd/>
                  <a:tailEnd/>
                </a:ln>
                <a:effectLst/>
              </p:spPr>
              <p:txBody>
                <a:bodyPr lIns="90000" tIns="46800" rIns="90000" bIns="46800" anchor="ctr">
                  <a:spAutoFit/>
                </a:bodyPr>
                <a:lstStyle/>
                <a:p>
                  <a:endParaRPr lang="en-US"/>
                </a:p>
              </p:txBody>
            </p:sp>
            <p:sp>
              <p:nvSpPr>
                <p:cNvPr id="70" name="Line 31"/>
                <p:cNvSpPr>
                  <a:spLocks noChangeShapeType="1"/>
                </p:cNvSpPr>
                <p:nvPr/>
              </p:nvSpPr>
              <p:spPr bwMode="auto">
                <a:xfrm>
                  <a:off x="2544" y="1854"/>
                  <a:ext cx="72" cy="78"/>
                </a:xfrm>
                <a:prstGeom prst="line">
                  <a:avLst/>
                </a:prstGeom>
                <a:noFill/>
                <a:ln w="50800">
                  <a:solidFill>
                    <a:schemeClr val="tx1"/>
                  </a:solidFill>
                  <a:prstDash val="dash"/>
                  <a:round/>
                  <a:headEnd/>
                  <a:tailEnd/>
                </a:ln>
                <a:effectLst/>
              </p:spPr>
              <p:txBody>
                <a:bodyPr lIns="90000" tIns="46800" rIns="90000" bIns="46800" anchor="ctr">
                  <a:spAutoFit/>
                </a:bodyPr>
                <a:lstStyle/>
                <a:p>
                  <a:endParaRPr lang="en-US"/>
                </a:p>
              </p:txBody>
            </p:sp>
            <p:sp>
              <p:nvSpPr>
                <p:cNvPr id="71" name="Line 33"/>
                <p:cNvSpPr>
                  <a:spLocks noChangeShapeType="1"/>
                </p:cNvSpPr>
                <p:nvPr/>
              </p:nvSpPr>
              <p:spPr bwMode="auto">
                <a:xfrm>
                  <a:off x="2814" y="2142"/>
                  <a:ext cx="132" cy="126"/>
                </a:xfrm>
                <a:prstGeom prst="line">
                  <a:avLst/>
                </a:prstGeom>
                <a:noFill/>
                <a:ln w="50800">
                  <a:solidFill>
                    <a:schemeClr val="tx1"/>
                  </a:solidFill>
                  <a:prstDash val="dash"/>
                  <a:round/>
                  <a:headEnd/>
                  <a:tailEnd/>
                </a:ln>
                <a:effectLst/>
              </p:spPr>
              <p:txBody>
                <a:bodyPr lIns="90000" tIns="46800" rIns="90000" bIns="46800" anchor="ctr">
                  <a:spAutoFit/>
                </a:bodyPr>
                <a:lstStyle/>
                <a:p>
                  <a:endParaRPr lang="en-US"/>
                </a:p>
              </p:txBody>
            </p:sp>
            <p:sp>
              <p:nvSpPr>
                <p:cNvPr id="72" name="Line 34"/>
                <p:cNvSpPr>
                  <a:spLocks noChangeShapeType="1"/>
                </p:cNvSpPr>
                <p:nvPr/>
              </p:nvSpPr>
              <p:spPr bwMode="auto">
                <a:xfrm>
                  <a:off x="3150" y="2478"/>
                  <a:ext cx="66" cy="60"/>
                </a:xfrm>
                <a:prstGeom prst="line">
                  <a:avLst/>
                </a:prstGeom>
                <a:noFill/>
                <a:ln w="50800">
                  <a:solidFill>
                    <a:schemeClr val="tx1"/>
                  </a:solidFill>
                  <a:prstDash val="dash"/>
                  <a:round/>
                  <a:headEnd/>
                  <a:tailEnd/>
                </a:ln>
                <a:effectLst/>
              </p:spPr>
              <p:txBody>
                <a:bodyPr lIns="90000" tIns="46800" rIns="90000" bIns="46800" anchor="ctr">
                  <a:spAutoFit/>
                </a:bodyPr>
                <a:lstStyle/>
                <a:p>
                  <a:endParaRPr lang="en-US"/>
                </a:p>
              </p:txBody>
            </p:sp>
            <p:sp>
              <p:nvSpPr>
                <p:cNvPr id="73" name="Line 35"/>
                <p:cNvSpPr>
                  <a:spLocks noChangeShapeType="1"/>
                </p:cNvSpPr>
                <p:nvPr/>
              </p:nvSpPr>
              <p:spPr bwMode="auto">
                <a:xfrm flipH="1">
                  <a:off x="2454" y="2544"/>
                  <a:ext cx="762" cy="408"/>
                </a:xfrm>
                <a:prstGeom prst="line">
                  <a:avLst/>
                </a:prstGeom>
                <a:noFill/>
                <a:ln w="50800">
                  <a:solidFill>
                    <a:schemeClr val="tx1"/>
                  </a:solidFill>
                  <a:prstDash val="dash"/>
                  <a:round/>
                  <a:headEnd/>
                  <a:tailEnd/>
                </a:ln>
                <a:effectLst/>
              </p:spPr>
              <p:txBody>
                <a:bodyPr lIns="90000" tIns="46800" rIns="90000" bIns="46800" anchor="ctr">
                  <a:spAutoFit/>
                </a:bodyPr>
                <a:lstStyle/>
                <a:p>
                  <a:endParaRPr lang="en-US"/>
                </a:p>
              </p:txBody>
            </p:sp>
          </p:grpSp>
          <p:pic>
            <p:nvPicPr>
              <p:cNvPr id="12" name="Picture 75" descr="test"/>
              <p:cNvPicPr>
                <a:picLocks noChangeAspect="1" noChangeArrowheads="1"/>
              </p:cNvPicPr>
              <p:nvPr/>
            </p:nvPicPr>
            <p:blipFill>
              <a:blip r:embed="rId10" cstate="print"/>
              <a:srcRect/>
              <a:stretch>
                <a:fillRect/>
              </a:stretch>
            </p:blipFill>
            <p:spPr bwMode="auto">
              <a:xfrm rot="-1309210">
                <a:off x="2686050" y="3287713"/>
                <a:ext cx="282575" cy="228600"/>
              </a:xfrm>
              <a:prstGeom prst="rect">
                <a:avLst/>
              </a:prstGeom>
              <a:noFill/>
            </p:spPr>
          </p:pic>
          <p:grpSp>
            <p:nvGrpSpPr>
              <p:cNvPr id="11" name="Group 82"/>
              <p:cNvGrpSpPr>
                <a:grpSpLocks/>
              </p:cNvGrpSpPr>
              <p:nvPr/>
            </p:nvGrpSpPr>
            <p:grpSpPr bwMode="auto">
              <a:xfrm>
                <a:off x="5600700" y="3505200"/>
                <a:ext cx="730250" cy="866775"/>
                <a:chOff x="3582" y="2178"/>
                <a:chExt cx="460" cy="546"/>
              </a:xfrm>
            </p:grpSpPr>
            <p:sp>
              <p:nvSpPr>
                <p:cNvPr id="55" name="Oval 67"/>
                <p:cNvSpPr>
                  <a:spLocks noChangeArrowheads="1"/>
                </p:cNvSpPr>
                <p:nvPr/>
              </p:nvSpPr>
              <p:spPr bwMode="auto">
                <a:xfrm>
                  <a:off x="3912" y="2178"/>
                  <a:ext cx="56" cy="56"/>
                </a:xfrm>
                <a:prstGeom prst="ellipse">
                  <a:avLst/>
                </a:prstGeom>
                <a:solidFill>
                  <a:schemeClr val="tx1"/>
                </a:solidFill>
                <a:ln w="25400" algn="ctr">
                  <a:noFill/>
                  <a:round/>
                  <a:headEnd/>
                  <a:tailEnd/>
                </a:ln>
                <a:effectLst/>
              </p:spPr>
              <p:txBody>
                <a:bodyPr wrap="none" lIns="90000" tIns="46800" rIns="90000" bIns="46800" anchor="ctr">
                  <a:spAutoFit/>
                </a:bodyPr>
                <a:lstStyle/>
                <a:p>
                  <a:endParaRPr lang="en-US"/>
                </a:p>
              </p:txBody>
            </p:sp>
            <p:sp>
              <p:nvSpPr>
                <p:cNvPr id="56" name="Oval 68"/>
                <p:cNvSpPr>
                  <a:spLocks noChangeArrowheads="1"/>
                </p:cNvSpPr>
                <p:nvPr/>
              </p:nvSpPr>
              <p:spPr bwMode="auto">
                <a:xfrm>
                  <a:off x="3622" y="2542"/>
                  <a:ext cx="56" cy="56"/>
                </a:xfrm>
                <a:prstGeom prst="ellipse">
                  <a:avLst/>
                </a:prstGeom>
                <a:solidFill>
                  <a:schemeClr val="tx1"/>
                </a:solidFill>
                <a:ln w="25400" algn="ctr">
                  <a:noFill/>
                  <a:round/>
                  <a:headEnd/>
                  <a:tailEnd/>
                </a:ln>
                <a:effectLst/>
              </p:spPr>
              <p:txBody>
                <a:bodyPr wrap="none" lIns="90000" tIns="46800" rIns="90000" bIns="46800" anchor="ctr">
                  <a:spAutoFit/>
                </a:bodyPr>
                <a:lstStyle/>
                <a:p>
                  <a:endParaRPr lang="en-US"/>
                </a:p>
              </p:txBody>
            </p:sp>
            <p:sp>
              <p:nvSpPr>
                <p:cNvPr id="57" name="Oval 69"/>
                <p:cNvSpPr>
                  <a:spLocks noChangeArrowheads="1"/>
                </p:cNvSpPr>
                <p:nvPr/>
              </p:nvSpPr>
              <p:spPr bwMode="auto">
                <a:xfrm>
                  <a:off x="3986" y="2642"/>
                  <a:ext cx="56" cy="56"/>
                </a:xfrm>
                <a:prstGeom prst="ellipse">
                  <a:avLst/>
                </a:prstGeom>
                <a:solidFill>
                  <a:schemeClr val="tx1"/>
                </a:solidFill>
                <a:ln w="25400" algn="ctr">
                  <a:noFill/>
                  <a:round/>
                  <a:headEnd/>
                  <a:tailEnd/>
                </a:ln>
                <a:effectLst/>
              </p:spPr>
              <p:txBody>
                <a:bodyPr wrap="none" lIns="90000" tIns="46800" rIns="90000" bIns="46800" anchor="ctr">
                  <a:spAutoFit/>
                </a:bodyPr>
                <a:lstStyle/>
                <a:p>
                  <a:endParaRPr lang="en-US"/>
                </a:p>
              </p:txBody>
            </p:sp>
            <p:sp>
              <p:nvSpPr>
                <p:cNvPr id="58" name="Oval 70"/>
                <p:cNvSpPr>
                  <a:spLocks noChangeArrowheads="1"/>
                </p:cNvSpPr>
                <p:nvPr/>
              </p:nvSpPr>
              <p:spPr bwMode="auto">
                <a:xfrm>
                  <a:off x="3582" y="2250"/>
                  <a:ext cx="56" cy="56"/>
                </a:xfrm>
                <a:prstGeom prst="ellipse">
                  <a:avLst/>
                </a:prstGeom>
                <a:solidFill>
                  <a:schemeClr val="tx1"/>
                </a:solidFill>
                <a:ln w="25400" algn="ctr">
                  <a:noFill/>
                  <a:round/>
                  <a:headEnd/>
                  <a:tailEnd/>
                </a:ln>
                <a:effectLst/>
              </p:spPr>
              <p:txBody>
                <a:bodyPr wrap="none" lIns="90000" tIns="46800" rIns="90000" bIns="46800" anchor="ctr">
                  <a:spAutoFit/>
                </a:bodyPr>
                <a:lstStyle/>
                <a:p>
                  <a:endParaRPr lang="en-US"/>
                </a:p>
              </p:txBody>
            </p:sp>
            <p:sp>
              <p:nvSpPr>
                <p:cNvPr id="59" name="Oval 71"/>
                <p:cNvSpPr>
                  <a:spLocks noChangeArrowheads="1"/>
                </p:cNvSpPr>
                <p:nvPr/>
              </p:nvSpPr>
              <p:spPr bwMode="auto">
                <a:xfrm>
                  <a:off x="3828" y="2400"/>
                  <a:ext cx="56" cy="56"/>
                </a:xfrm>
                <a:prstGeom prst="ellipse">
                  <a:avLst/>
                </a:prstGeom>
                <a:solidFill>
                  <a:schemeClr val="tx1"/>
                </a:solidFill>
                <a:ln w="25400" algn="ctr">
                  <a:noFill/>
                  <a:round/>
                  <a:headEnd/>
                  <a:tailEnd/>
                </a:ln>
                <a:effectLst/>
              </p:spPr>
              <p:txBody>
                <a:bodyPr wrap="none" lIns="90000" tIns="46800" rIns="90000" bIns="46800" anchor="ctr">
                  <a:spAutoFit/>
                </a:bodyPr>
                <a:lstStyle/>
                <a:p>
                  <a:endParaRPr lang="en-US"/>
                </a:p>
              </p:txBody>
            </p:sp>
            <p:sp>
              <p:nvSpPr>
                <p:cNvPr id="60" name="Oval 72"/>
                <p:cNvSpPr>
                  <a:spLocks noChangeArrowheads="1"/>
                </p:cNvSpPr>
                <p:nvPr/>
              </p:nvSpPr>
              <p:spPr bwMode="auto">
                <a:xfrm>
                  <a:off x="3814" y="2668"/>
                  <a:ext cx="56" cy="56"/>
                </a:xfrm>
                <a:prstGeom prst="ellipse">
                  <a:avLst/>
                </a:prstGeom>
                <a:solidFill>
                  <a:schemeClr val="tx1"/>
                </a:solidFill>
                <a:ln w="25400" algn="ctr">
                  <a:noFill/>
                  <a:round/>
                  <a:headEnd/>
                  <a:tailEnd/>
                </a:ln>
                <a:effectLst/>
              </p:spPr>
              <p:txBody>
                <a:bodyPr wrap="none" lIns="90000" tIns="46800" rIns="90000" bIns="46800" anchor="ctr">
                  <a:spAutoFit/>
                </a:bodyPr>
                <a:lstStyle/>
                <a:p>
                  <a:endParaRPr lang="en-US"/>
                </a:p>
              </p:txBody>
            </p:sp>
            <p:sp>
              <p:nvSpPr>
                <p:cNvPr id="61" name="Line 73"/>
                <p:cNvSpPr>
                  <a:spLocks noChangeShapeType="1"/>
                </p:cNvSpPr>
                <p:nvPr/>
              </p:nvSpPr>
              <p:spPr bwMode="auto">
                <a:xfrm>
                  <a:off x="3618" y="2334"/>
                  <a:ext cx="24" cy="186"/>
                </a:xfrm>
                <a:prstGeom prst="line">
                  <a:avLst/>
                </a:prstGeom>
                <a:noFill/>
                <a:ln w="15875">
                  <a:solidFill>
                    <a:schemeClr val="tx1"/>
                  </a:solidFill>
                  <a:round/>
                  <a:headEnd/>
                  <a:tailEnd/>
                </a:ln>
                <a:effectLst/>
              </p:spPr>
              <p:txBody>
                <a:bodyPr lIns="90000" tIns="46800" rIns="90000" bIns="46800" anchor="ctr">
                  <a:spAutoFit/>
                </a:bodyPr>
                <a:lstStyle/>
                <a:p>
                  <a:endParaRPr lang="en-US"/>
                </a:p>
              </p:txBody>
            </p:sp>
            <p:sp>
              <p:nvSpPr>
                <p:cNvPr id="62" name="Line 74"/>
                <p:cNvSpPr>
                  <a:spLocks noChangeShapeType="1"/>
                </p:cNvSpPr>
                <p:nvPr/>
              </p:nvSpPr>
              <p:spPr bwMode="auto">
                <a:xfrm flipV="1">
                  <a:off x="3664" y="2212"/>
                  <a:ext cx="204" cy="54"/>
                </a:xfrm>
                <a:prstGeom prst="line">
                  <a:avLst/>
                </a:prstGeom>
                <a:noFill/>
                <a:ln w="15875">
                  <a:solidFill>
                    <a:schemeClr val="tx1"/>
                  </a:solidFill>
                  <a:round/>
                  <a:headEnd/>
                  <a:tailEnd/>
                </a:ln>
                <a:effectLst/>
              </p:spPr>
              <p:txBody>
                <a:bodyPr lIns="90000" tIns="46800" rIns="90000" bIns="46800" anchor="ctr">
                  <a:spAutoFit/>
                </a:bodyPr>
                <a:lstStyle/>
                <a:p>
                  <a:endParaRPr lang="en-US"/>
                </a:p>
              </p:txBody>
            </p:sp>
            <p:sp>
              <p:nvSpPr>
                <p:cNvPr id="63" name="Line 76"/>
                <p:cNvSpPr>
                  <a:spLocks noChangeShapeType="1"/>
                </p:cNvSpPr>
                <p:nvPr/>
              </p:nvSpPr>
              <p:spPr bwMode="auto">
                <a:xfrm flipH="1">
                  <a:off x="3864" y="2256"/>
                  <a:ext cx="54" cy="120"/>
                </a:xfrm>
                <a:prstGeom prst="line">
                  <a:avLst/>
                </a:prstGeom>
                <a:noFill/>
                <a:ln w="15875">
                  <a:solidFill>
                    <a:schemeClr val="tx1"/>
                  </a:solidFill>
                  <a:round/>
                  <a:headEnd/>
                  <a:tailEnd/>
                </a:ln>
                <a:effectLst/>
              </p:spPr>
              <p:txBody>
                <a:bodyPr lIns="90000" tIns="46800" rIns="90000" bIns="46800" anchor="ctr">
                  <a:spAutoFit/>
                </a:bodyPr>
                <a:lstStyle/>
                <a:p>
                  <a:endParaRPr lang="en-US"/>
                </a:p>
              </p:txBody>
            </p:sp>
            <p:sp>
              <p:nvSpPr>
                <p:cNvPr id="64" name="Line 77"/>
                <p:cNvSpPr>
                  <a:spLocks noChangeShapeType="1"/>
                </p:cNvSpPr>
                <p:nvPr/>
              </p:nvSpPr>
              <p:spPr bwMode="auto">
                <a:xfrm flipV="1">
                  <a:off x="3684" y="2454"/>
                  <a:ext cx="126" cy="90"/>
                </a:xfrm>
                <a:prstGeom prst="line">
                  <a:avLst/>
                </a:prstGeom>
                <a:noFill/>
                <a:ln w="15875">
                  <a:solidFill>
                    <a:schemeClr val="tx1"/>
                  </a:solidFill>
                  <a:round/>
                  <a:headEnd/>
                  <a:tailEnd/>
                </a:ln>
                <a:effectLst/>
              </p:spPr>
              <p:txBody>
                <a:bodyPr lIns="90000" tIns="46800" rIns="90000" bIns="46800" anchor="ctr">
                  <a:spAutoFit/>
                </a:bodyPr>
                <a:lstStyle/>
                <a:p>
                  <a:endParaRPr lang="en-US"/>
                </a:p>
              </p:txBody>
            </p:sp>
            <p:sp>
              <p:nvSpPr>
                <p:cNvPr id="65" name="Line 78"/>
                <p:cNvSpPr>
                  <a:spLocks noChangeShapeType="1"/>
                </p:cNvSpPr>
                <p:nvPr/>
              </p:nvSpPr>
              <p:spPr bwMode="auto">
                <a:xfrm>
                  <a:off x="3888" y="2460"/>
                  <a:ext cx="96" cy="162"/>
                </a:xfrm>
                <a:prstGeom prst="line">
                  <a:avLst/>
                </a:prstGeom>
                <a:noFill/>
                <a:ln w="15875">
                  <a:solidFill>
                    <a:schemeClr val="tx1"/>
                  </a:solidFill>
                  <a:round/>
                  <a:headEnd/>
                  <a:tailEnd/>
                </a:ln>
                <a:effectLst/>
              </p:spPr>
              <p:txBody>
                <a:bodyPr lIns="90000" tIns="46800" rIns="90000" bIns="46800" anchor="ctr">
                  <a:spAutoFit/>
                </a:bodyPr>
                <a:lstStyle/>
                <a:p>
                  <a:endParaRPr lang="en-US"/>
                </a:p>
              </p:txBody>
            </p:sp>
            <p:sp>
              <p:nvSpPr>
                <p:cNvPr id="66" name="Line 79"/>
                <p:cNvSpPr>
                  <a:spLocks noChangeShapeType="1"/>
                </p:cNvSpPr>
                <p:nvPr/>
              </p:nvSpPr>
              <p:spPr bwMode="auto">
                <a:xfrm flipV="1">
                  <a:off x="3888" y="2682"/>
                  <a:ext cx="78" cy="6"/>
                </a:xfrm>
                <a:prstGeom prst="line">
                  <a:avLst/>
                </a:prstGeom>
                <a:noFill/>
                <a:ln w="15875">
                  <a:solidFill>
                    <a:schemeClr val="tx1"/>
                  </a:solidFill>
                  <a:round/>
                  <a:headEnd/>
                  <a:tailEnd/>
                </a:ln>
                <a:effectLst/>
              </p:spPr>
              <p:txBody>
                <a:bodyPr lIns="90000" tIns="46800" rIns="90000" bIns="46800" anchor="ctr">
                  <a:spAutoFit/>
                </a:bodyPr>
                <a:lstStyle/>
                <a:p>
                  <a:endParaRPr lang="en-US"/>
                </a:p>
              </p:txBody>
            </p:sp>
            <p:sp>
              <p:nvSpPr>
                <p:cNvPr id="67" name="Line 80"/>
                <p:cNvSpPr>
                  <a:spLocks noChangeShapeType="1"/>
                </p:cNvSpPr>
                <p:nvPr/>
              </p:nvSpPr>
              <p:spPr bwMode="auto">
                <a:xfrm>
                  <a:off x="3702" y="2604"/>
                  <a:ext cx="102" cy="72"/>
                </a:xfrm>
                <a:prstGeom prst="line">
                  <a:avLst/>
                </a:prstGeom>
                <a:noFill/>
                <a:ln w="15875">
                  <a:solidFill>
                    <a:schemeClr val="tx1"/>
                  </a:solidFill>
                  <a:round/>
                  <a:headEnd/>
                  <a:tailEnd/>
                </a:ln>
                <a:effectLst/>
              </p:spPr>
              <p:txBody>
                <a:bodyPr lIns="90000" tIns="46800" rIns="90000" bIns="46800" anchor="ctr">
                  <a:spAutoFit/>
                </a:bodyPr>
                <a:lstStyle/>
                <a:p>
                  <a:endParaRPr lang="en-US"/>
                </a:p>
              </p:txBody>
            </p:sp>
            <p:sp>
              <p:nvSpPr>
                <p:cNvPr id="68" name="Line 81"/>
                <p:cNvSpPr>
                  <a:spLocks noChangeShapeType="1"/>
                </p:cNvSpPr>
                <p:nvPr/>
              </p:nvSpPr>
              <p:spPr bwMode="auto">
                <a:xfrm>
                  <a:off x="3654" y="2304"/>
                  <a:ext cx="156" cy="96"/>
                </a:xfrm>
                <a:prstGeom prst="line">
                  <a:avLst/>
                </a:prstGeom>
                <a:noFill/>
                <a:ln w="15875">
                  <a:solidFill>
                    <a:schemeClr val="tx1"/>
                  </a:solidFill>
                  <a:round/>
                  <a:headEnd/>
                  <a:tailEnd/>
                </a:ln>
                <a:effectLst/>
              </p:spPr>
              <p:txBody>
                <a:bodyPr lIns="90000" tIns="46800" rIns="90000" bIns="46800" anchor="ctr">
                  <a:spAutoFit/>
                </a:bodyPr>
                <a:lstStyle/>
                <a:p>
                  <a:endParaRPr lang="en-US"/>
                </a:p>
              </p:txBody>
            </p:sp>
          </p:grpSp>
          <p:pic>
            <p:nvPicPr>
              <p:cNvPr id="14" name="Picture 83" descr="txp_fig"/>
              <p:cNvPicPr>
                <a:picLocks noChangeAspect="1" noChangeArrowheads="1"/>
              </p:cNvPicPr>
              <p:nvPr>
                <p:custDataLst>
                  <p:tags r:id="rId1"/>
                </p:custDataLst>
              </p:nvPr>
            </p:nvPicPr>
            <p:blipFill>
              <a:blip r:embed="rId11" cstate="print">
                <a:clrChange>
                  <a:clrFrom>
                    <a:srgbClr val="FFFFFF"/>
                  </a:clrFrom>
                  <a:clrTo>
                    <a:srgbClr val="FFFFFF">
                      <a:alpha val="0"/>
                    </a:srgbClr>
                  </a:clrTo>
                </a:clrChange>
              </a:blip>
              <a:srcRect/>
              <a:stretch>
                <a:fillRect/>
              </a:stretch>
            </p:blipFill>
            <p:spPr bwMode="auto">
              <a:xfrm>
                <a:off x="5518150" y="2587625"/>
                <a:ext cx="1187450" cy="495300"/>
              </a:xfrm>
              <a:prstGeom prst="rect">
                <a:avLst/>
              </a:prstGeom>
              <a:noFill/>
              <a:ln w="25400" algn="ctr">
                <a:noFill/>
                <a:miter lim="800000"/>
                <a:headEnd/>
                <a:tailEnd/>
              </a:ln>
              <a:effectLst/>
            </p:spPr>
          </p:pic>
          <p:pic>
            <p:nvPicPr>
              <p:cNvPr id="15" name="Picture 88" descr="test"/>
              <p:cNvPicPr>
                <a:picLocks noChangeAspect="1" noChangeArrowheads="1"/>
              </p:cNvPicPr>
              <p:nvPr/>
            </p:nvPicPr>
            <p:blipFill>
              <a:blip r:embed="rId12" cstate="print"/>
              <a:srcRect/>
              <a:stretch>
                <a:fillRect/>
              </a:stretch>
            </p:blipFill>
            <p:spPr bwMode="auto">
              <a:xfrm rot="-2620334">
                <a:off x="2984500" y="3035300"/>
                <a:ext cx="103188" cy="127000"/>
              </a:xfrm>
              <a:prstGeom prst="rect">
                <a:avLst/>
              </a:prstGeom>
              <a:noFill/>
            </p:spPr>
          </p:pic>
          <p:grpSp>
            <p:nvGrpSpPr>
              <p:cNvPr id="13" name="Group 89"/>
              <p:cNvGrpSpPr>
                <a:grpSpLocks/>
              </p:cNvGrpSpPr>
              <p:nvPr/>
            </p:nvGrpSpPr>
            <p:grpSpPr bwMode="auto">
              <a:xfrm>
                <a:off x="2409825" y="2590800"/>
                <a:ext cx="1209675" cy="561975"/>
                <a:chOff x="2310" y="2160"/>
                <a:chExt cx="1139" cy="835"/>
              </a:xfrm>
            </p:grpSpPr>
            <p:sp>
              <p:nvSpPr>
                <p:cNvPr id="23" name="AutoShape 90"/>
                <p:cNvSpPr>
                  <a:spLocks noChangeAspect="1" noChangeArrowheads="1" noTextEdit="1"/>
                </p:cNvSpPr>
                <p:nvPr/>
              </p:nvSpPr>
              <p:spPr bwMode="auto">
                <a:xfrm>
                  <a:off x="2310" y="2160"/>
                  <a:ext cx="1139" cy="835"/>
                </a:xfrm>
                <a:prstGeom prst="rect">
                  <a:avLst/>
                </a:prstGeom>
                <a:noFill/>
                <a:ln w="9525">
                  <a:noFill/>
                  <a:miter lim="800000"/>
                  <a:headEnd/>
                  <a:tailEnd/>
                </a:ln>
              </p:spPr>
              <p:txBody>
                <a:bodyPr/>
                <a:lstStyle/>
                <a:p>
                  <a:endParaRPr lang="en-US"/>
                </a:p>
              </p:txBody>
            </p:sp>
            <p:sp>
              <p:nvSpPr>
                <p:cNvPr id="24" name="Freeform 91"/>
                <p:cNvSpPr>
                  <a:spLocks/>
                </p:cNvSpPr>
                <p:nvPr/>
              </p:nvSpPr>
              <p:spPr bwMode="auto">
                <a:xfrm>
                  <a:off x="2311" y="2316"/>
                  <a:ext cx="1133" cy="641"/>
                </a:xfrm>
                <a:custGeom>
                  <a:avLst/>
                  <a:gdLst/>
                  <a:ahLst/>
                  <a:cxnLst>
                    <a:cxn ang="0">
                      <a:pos x="0" y="106"/>
                    </a:cxn>
                    <a:cxn ang="0">
                      <a:pos x="15" y="110"/>
                    </a:cxn>
                    <a:cxn ang="0">
                      <a:pos x="38" y="114"/>
                    </a:cxn>
                    <a:cxn ang="0">
                      <a:pos x="70" y="119"/>
                    </a:cxn>
                    <a:cxn ang="0">
                      <a:pos x="106" y="127"/>
                    </a:cxn>
                    <a:cxn ang="0">
                      <a:pos x="152" y="134"/>
                    </a:cxn>
                    <a:cxn ang="0">
                      <a:pos x="201" y="144"/>
                    </a:cxn>
                    <a:cxn ang="0">
                      <a:pos x="255" y="155"/>
                    </a:cxn>
                    <a:cxn ang="0">
                      <a:pos x="310" y="169"/>
                    </a:cxn>
                    <a:cxn ang="0">
                      <a:pos x="367" y="180"/>
                    </a:cxn>
                    <a:cxn ang="0">
                      <a:pos x="426" y="193"/>
                    </a:cxn>
                    <a:cxn ang="0">
                      <a:pos x="483" y="209"/>
                    </a:cxn>
                    <a:cxn ang="0">
                      <a:pos x="540" y="224"/>
                    </a:cxn>
                    <a:cxn ang="0">
                      <a:pos x="593" y="237"/>
                    </a:cxn>
                    <a:cxn ang="0">
                      <a:pos x="643" y="252"/>
                    </a:cxn>
                    <a:cxn ang="0">
                      <a:pos x="688" y="267"/>
                    </a:cxn>
                    <a:cxn ang="0">
                      <a:pos x="728" y="283"/>
                    </a:cxn>
                    <a:cxn ang="0">
                      <a:pos x="768" y="296"/>
                    </a:cxn>
                    <a:cxn ang="0">
                      <a:pos x="804" y="311"/>
                    </a:cxn>
                    <a:cxn ang="0">
                      <a:pos x="838" y="328"/>
                    </a:cxn>
                    <a:cxn ang="0">
                      <a:pos x="871" y="342"/>
                    </a:cxn>
                    <a:cxn ang="0">
                      <a:pos x="901" y="357"/>
                    </a:cxn>
                    <a:cxn ang="0">
                      <a:pos x="928" y="370"/>
                    </a:cxn>
                    <a:cxn ang="0">
                      <a:pos x="954" y="383"/>
                    </a:cxn>
                    <a:cxn ang="0">
                      <a:pos x="975" y="397"/>
                    </a:cxn>
                    <a:cxn ang="0">
                      <a:pos x="994" y="408"/>
                    </a:cxn>
                    <a:cxn ang="0">
                      <a:pos x="1013" y="418"/>
                    </a:cxn>
                    <a:cxn ang="0">
                      <a:pos x="1036" y="433"/>
                    </a:cxn>
                    <a:cxn ang="0">
                      <a:pos x="1055" y="444"/>
                    </a:cxn>
                    <a:cxn ang="0">
                      <a:pos x="1466" y="695"/>
                    </a:cxn>
                    <a:cxn ang="0">
                      <a:pos x="1772" y="889"/>
                    </a:cxn>
                    <a:cxn ang="0">
                      <a:pos x="1751" y="904"/>
                    </a:cxn>
                    <a:cxn ang="0">
                      <a:pos x="1730" y="913"/>
                    </a:cxn>
                    <a:cxn ang="0">
                      <a:pos x="1704" y="921"/>
                    </a:cxn>
                    <a:cxn ang="0">
                      <a:pos x="1685" y="925"/>
                    </a:cxn>
                    <a:cxn ang="0">
                      <a:pos x="1664" y="929"/>
                    </a:cxn>
                    <a:cxn ang="0">
                      <a:pos x="1637" y="931"/>
                    </a:cxn>
                    <a:cxn ang="0">
                      <a:pos x="1610" y="934"/>
                    </a:cxn>
                    <a:cxn ang="0">
                      <a:pos x="1578" y="934"/>
                    </a:cxn>
                    <a:cxn ang="0">
                      <a:pos x="1542" y="934"/>
                    </a:cxn>
                    <a:cxn ang="0">
                      <a:pos x="1504" y="932"/>
                    </a:cxn>
                    <a:cxn ang="0">
                      <a:pos x="1462" y="929"/>
                    </a:cxn>
                    <a:cxn ang="0">
                      <a:pos x="1418" y="925"/>
                    </a:cxn>
                    <a:cxn ang="0">
                      <a:pos x="1373" y="921"/>
                    </a:cxn>
                    <a:cxn ang="0">
                      <a:pos x="1327" y="915"/>
                    </a:cxn>
                    <a:cxn ang="0">
                      <a:pos x="1282" y="910"/>
                    </a:cxn>
                    <a:cxn ang="0">
                      <a:pos x="1236" y="904"/>
                    </a:cxn>
                    <a:cxn ang="0">
                      <a:pos x="1194" y="898"/>
                    </a:cxn>
                    <a:cxn ang="0">
                      <a:pos x="1152" y="893"/>
                    </a:cxn>
                    <a:cxn ang="0">
                      <a:pos x="1116" y="885"/>
                    </a:cxn>
                    <a:cxn ang="0">
                      <a:pos x="1084" y="881"/>
                    </a:cxn>
                    <a:cxn ang="0">
                      <a:pos x="1055" y="875"/>
                    </a:cxn>
                    <a:cxn ang="0">
                      <a:pos x="1031" y="872"/>
                    </a:cxn>
                    <a:cxn ang="0">
                      <a:pos x="1012" y="870"/>
                    </a:cxn>
                    <a:cxn ang="0">
                      <a:pos x="283" y="1282"/>
                    </a:cxn>
                  </a:cxnLst>
                  <a:rect l="0" t="0" r="r" b="b"/>
                  <a:pathLst>
                    <a:path w="2266" h="1282">
                      <a:moveTo>
                        <a:pt x="481" y="636"/>
                      </a:moveTo>
                      <a:lnTo>
                        <a:pt x="93" y="305"/>
                      </a:lnTo>
                      <a:lnTo>
                        <a:pt x="0" y="106"/>
                      </a:lnTo>
                      <a:lnTo>
                        <a:pt x="0" y="106"/>
                      </a:lnTo>
                      <a:lnTo>
                        <a:pt x="4" y="108"/>
                      </a:lnTo>
                      <a:lnTo>
                        <a:pt x="8" y="108"/>
                      </a:lnTo>
                      <a:lnTo>
                        <a:pt x="11" y="108"/>
                      </a:lnTo>
                      <a:lnTo>
                        <a:pt x="15" y="110"/>
                      </a:lnTo>
                      <a:lnTo>
                        <a:pt x="21" y="110"/>
                      </a:lnTo>
                      <a:lnTo>
                        <a:pt x="25" y="110"/>
                      </a:lnTo>
                      <a:lnTo>
                        <a:pt x="32" y="112"/>
                      </a:lnTo>
                      <a:lnTo>
                        <a:pt x="38" y="114"/>
                      </a:lnTo>
                      <a:lnTo>
                        <a:pt x="46" y="114"/>
                      </a:lnTo>
                      <a:lnTo>
                        <a:pt x="53" y="115"/>
                      </a:lnTo>
                      <a:lnTo>
                        <a:pt x="61" y="117"/>
                      </a:lnTo>
                      <a:lnTo>
                        <a:pt x="70" y="119"/>
                      </a:lnTo>
                      <a:lnTo>
                        <a:pt x="80" y="121"/>
                      </a:lnTo>
                      <a:lnTo>
                        <a:pt x="87" y="123"/>
                      </a:lnTo>
                      <a:lnTo>
                        <a:pt x="97" y="125"/>
                      </a:lnTo>
                      <a:lnTo>
                        <a:pt x="106" y="127"/>
                      </a:lnTo>
                      <a:lnTo>
                        <a:pt x="118" y="129"/>
                      </a:lnTo>
                      <a:lnTo>
                        <a:pt x="127" y="131"/>
                      </a:lnTo>
                      <a:lnTo>
                        <a:pt x="139" y="133"/>
                      </a:lnTo>
                      <a:lnTo>
                        <a:pt x="152" y="134"/>
                      </a:lnTo>
                      <a:lnTo>
                        <a:pt x="163" y="136"/>
                      </a:lnTo>
                      <a:lnTo>
                        <a:pt x="175" y="138"/>
                      </a:lnTo>
                      <a:lnTo>
                        <a:pt x="188" y="142"/>
                      </a:lnTo>
                      <a:lnTo>
                        <a:pt x="201" y="144"/>
                      </a:lnTo>
                      <a:lnTo>
                        <a:pt x="215" y="146"/>
                      </a:lnTo>
                      <a:lnTo>
                        <a:pt x="226" y="150"/>
                      </a:lnTo>
                      <a:lnTo>
                        <a:pt x="239" y="152"/>
                      </a:lnTo>
                      <a:lnTo>
                        <a:pt x="255" y="155"/>
                      </a:lnTo>
                      <a:lnTo>
                        <a:pt x="268" y="159"/>
                      </a:lnTo>
                      <a:lnTo>
                        <a:pt x="281" y="161"/>
                      </a:lnTo>
                      <a:lnTo>
                        <a:pt x="297" y="165"/>
                      </a:lnTo>
                      <a:lnTo>
                        <a:pt x="310" y="169"/>
                      </a:lnTo>
                      <a:lnTo>
                        <a:pt x="325" y="171"/>
                      </a:lnTo>
                      <a:lnTo>
                        <a:pt x="338" y="174"/>
                      </a:lnTo>
                      <a:lnTo>
                        <a:pt x="354" y="176"/>
                      </a:lnTo>
                      <a:lnTo>
                        <a:pt x="367" y="180"/>
                      </a:lnTo>
                      <a:lnTo>
                        <a:pt x="382" y="184"/>
                      </a:lnTo>
                      <a:lnTo>
                        <a:pt x="395" y="188"/>
                      </a:lnTo>
                      <a:lnTo>
                        <a:pt x="411" y="191"/>
                      </a:lnTo>
                      <a:lnTo>
                        <a:pt x="426" y="193"/>
                      </a:lnTo>
                      <a:lnTo>
                        <a:pt x="441" y="197"/>
                      </a:lnTo>
                      <a:lnTo>
                        <a:pt x="454" y="201"/>
                      </a:lnTo>
                      <a:lnTo>
                        <a:pt x="470" y="205"/>
                      </a:lnTo>
                      <a:lnTo>
                        <a:pt x="483" y="209"/>
                      </a:lnTo>
                      <a:lnTo>
                        <a:pt x="498" y="212"/>
                      </a:lnTo>
                      <a:lnTo>
                        <a:pt x="511" y="216"/>
                      </a:lnTo>
                      <a:lnTo>
                        <a:pt x="525" y="220"/>
                      </a:lnTo>
                      <a:lnTo>
                        <a:pt x="540" y="224"/>
                      </a:lnTo>
                      <a:lnTo>
                        <a:pt x="553" y="228"/>
                      </a:lnTo>
                      <a:lnTo>
                        <a:pt x="567" y="229"/>
                      </a:lnTo>
                      <a:lnTo>
                        <a:pt x="580" y="235"/>
                      </a:lnTo>
                      <a:lnTo>
                        <a:pt x="593" y="237"/>
                      </a:lnTo>
                      <a:lnTo>
                        <a:pt x="606" y="243"/>
                      </a:lnTo>
                      <a:lnTo>
                        <a:pt x="618" y="245"/>
                      </a:lnTo>
                      <a:lnTo>
                        <a:pt x="631" y="248"/>
                      </a:lnTo>
                      <a:lnTo>
                        <a:pt x="643" y="252"/>
                      </a:lnTo>
                      <a:lnTo>
                        <a:pt x="654" y="258"/>
                      </a:lnTo>
                      <a:lnTo>
                        <a:pt x="665" y="260"/>
                      </a:lnTo>
                      <a:lnTo>
                        <a:pt x="677" y="264"/>
                      </a:lnTo>
                      <a:lnTo>
                        <a:pt x="688" y="267"/>
                      </a:lnTo>
                      <a:lnTo>
                        <a:pt x="700" y="271"/>
                      </a:lnTo>
                      <a:lnTo>
                        <a:pt x="709" y="275"/>
                      </a:lnTo>
                      <a:lnTo>
                        <a:pt x="719" y="279"/>
                      </a:lnTo>
                      <a:lnTo>
                        <a:pt x="728" y="283"/>
                      </a:lnTo>
                      <a:lnTo>
                        <a:pt x="738" y="286"/>
                      </a:lnTo>
                      <a:lnTo>
                        <a:pt x="747" y="288"/>
                      </a:lnTo>
                      <a:lnTo>
                        <a:pt x="759" y="294"/>
                      </a:lnTo>
                      <a:lnTo>
                        <a:pt x="768" y="296"/>
                      </a:lnTo>
                      <a:lnTo>
                        <a:pt x="778" y="302"/>
                      </a:lnTo>
                      <a:lnTo>
                        <a:pt x="785" y="304"/>
                      </a:lnTo>
                      <a:lnTo>
                        <a:pt x="795" y="307"/>
                      </a:lnTo>
                      <a:lnTo>
                        <a:pt x="804" y="311"/>
                      </a:lnTo>
                      <a:lnTo>
                        <a:pt x="814" y="317"/>
                      </a:lnTo>
                      <a:lnTo>
                        <a:pt x="821" y="321"/>
                      </a:lnTo>
                      <a:lnTo>
                        <a:pt x="831" y="324"/>
                      </a:lnTo>
                      <a:lnTo>
                        <a:pt x="838" y="328"/>
                      </a:lnTo>
                      <a:lnTo>
                        <a:pt x="846" y="332"/>
                      </a:lnTo>
                      <a:lnTo>
                        <a:pt x="856" y="336"/>
                      </a:lnTo>
                      <a:lnTo>
                        <a:pt x="863" y="340"/>
                      </a:lnTo>
                      <a:lnTo>
                        <a:pt x="871" y="342"/>
                      </a:lnTo>
                      <a:lnTo>
                        <a:pt x="878" y="347"/>
                      </a:lnTo>
                      <a:lnTo>
                        <a:pt x="886" y="349"/>
                      </a:lnTo>
                      <a:lnTo>
                        <a:pt x="894" y="353"/>
                      </a:lnTo>
                      <a:lnTo>
                        <a:pt x="901" y="357"/>
                      </a:lnTo>
                      <a:lnTo>
                        <a:pt x="909" y="362"/>
                      </a:lnTo>
                      <a:lnTo>
                        <a:pt x="915" y="364"/>
                      </a:lnTo>
                      <a:lnTo>
                        <a:pt x="922" y="368"/>
                      </a:lnTo>
                      <a:lnTo>
                        <a:pt x="928" y="370"/>
                      </a:lnTo>
                      <a:lnTo>
                        <a:pt x="935" y="376"/>
                      </a:lnTo>
                      <a:lnTo>
                        <a:pt x="941" y="378"/>
                      </a:lnTo>
                      <a:lnTo>
                        <a:pt x="949" y="381"/>
                      </a:lnTo>
                      <a:lnTo>
                        <a:pt x="954" y="383"/>
                      </a:lnTo>
                      <a:lnTo>
                        <a:pt x="960" y="387"/>
                      </a:lnTo>
                      <a:lnTo>
                        <a:pt x="964" y="391"/>
                      </a:lnTo>
                      <a:lnTo>
                        <a:pt x="970" y="393"/>
                      </a:lnTo>
                      <a:lnTo>
                        <a:pt x="975" y="397"/>
                      </a:lnTo>
                      <a:lnTo>
                        <a:pt x="981" y="400"/>
                      </a:lnTo>
                      <a:lnTo>
                        <a:pt x="985" y="402"/>
                      </a:lnTo>
                      <a:lnTo>
                        <a:pt x="991" y="404"/>
                      </a:lnTo>
                      <a:lnTo>
                        <a:pt x="994" y="408"/>
                      </a:lnTo>
                      <a:lnTo>
                        <a:pt x="1000" y="412"/>
                      </a:lnTo>
                      <a:lnTo>
                        <a:pt x="1004" y="414"/>
                      </a:lnTo>
                      <a:lnTo>
                        <a:pt x="1010" y="416"/>
                      </a:lnTo>
                      <a:lnTo>
                        <a:pt x="1013" y="418"/>
                      </a:lnTo>
                      <a:lnTo>
                        <a:pt x="1017" y="421"/>
                      </a:lnTo>
                      <a:lnTo>
                        <a:pt x="1023" y="425"/>
                      </a:lnTo>
                      <a:lnTo>
                        <a:pt x="1031" y="429"/>
                      </a:lnTo>
                      <a:lnTo>
                        <a:pt x="1036" y="433"/>
                      </a:lnTo>
                      <a:lnTo>
                        <a:pt x="1042" y="437"/>
                      </a:lnTo>
                      <a:lnTo>
                        <a:pt x="1046" y="438"/>
                      </a:lnTo>
                      <a:lnTo>
                        <a:pt x="1050" y="442"/>
                      </a:lnTo>
                      <a:lnTo>
                        <a:pt x="1055" y="444"/>
                      </a:lnTo>
                      <a:lnTo>
                        <a:pt x="1057" y="446"/>
                      </a:lnTo>
                      <a:lnTo>
                        <a:pt x="2266" y="0"/>
                      </a:lnTo>
                      <a:lnTo>
                        <a:pt x="2246" y="148"/>
                      </a:lnTo>
                      <a:lnTo>
                        <a:pt x="1466" y="695"/>
                      </a:lnTo>
                      <a:lnTo>
                        <a:pt x="1778" y="885"/>
                      </a:lnTo>
                      <a:lnTo>
                        <a:pt x="1778" y="885"/>
                      </a:lnTo>
                      <a:lnTo>
                        <a:pt x="1776" y="887"/>
                      </a:lnTo>
                      <a:lnTo>
                        <a:pt x="1772" y="889"/>
                      </a:lnTo>
                      <a:lnTo>
                        <a:pt x="1768" y="893"/>
                      </a:lnTo>
                      <a:lnTo>
                        <a:pt x="1763" y="896"/>
                      </a:lnTo>
                      <a:lnTo>
                        <a:pt x="1757" y="902"/>
                      </a:lnTo>
                      <a:lnTo>
                        <a:pt x="1751" y="904"/>
                      </a:lnTo>
                      <a:lnTo>
                        <a:pt x="1747" y="906"/>
                      </a:lnTo>
                      <a:lnTo>
                        <a:pt x="1742" y="908"/>
                      </a:lnTo>
                      <a:lnTo>
                        <a:pt x="1738" y="912"/>
                      </a:lnTo>
                      <a:lnTo>
                        <a:pt x="1730" y="913"/>
                      </a:lnTo>
                      <a:lnTo>
                        <a:pt x="1723" y="915"/>
                      </a:lnTo>
                      <a:lnTo>
                        <a:pt x="1715" y="917"/>
                      </a:lnTo>
                      <a:lnTo>
                        <a:pt x="1707" y="919"/>
                      </a:lnTo>
                      <a:lnTo>
                        <a:pt x="1704" y="921"/>
                      </a:lnTo>
                      <a:lnTo>
                        <a:pt x="1698" y="921"/>
                      </a:lnTo>
                      <a:lnTo>
                        <a:pt x="1694" y="923"/>
                      </a:lnTo>
                      <a:lnTo>
                        <a:pt x="1690" y="923"/>
                      </a:lnTo>
                      <a:lnTo>
                        <a:pt x="1685" y="925"/>
                      </a:lnTo>
                      <a:lnTo>
                        <a:pt x="1679" y="927"/>
                      </a:lnTo>
                      <a:lnTo>
                        <a:pt x="1673" y="927"/>
                      </a:lnTo>
                      <a:lnTo>
                        <a:pt x="1669" y="929"/>
                      </a:lnTo>
                      <a:lnTo>
                        <a:pt x="1664" y="929"/>
                      </a:lnTo>
                      <a:lnTo>
                        <a:pt x="1656" y="929"/>
                      </a:lnTo>
                      <a:lnTo>
                        <a:pt x="1650" y="931"/>
                      </a:lnTo>
                      <a:lnTo>
                        <a:pt x="1645" y="931"/>
                      </a:lnTo>
                      <a:lnTo>
                        <a:pt x="1637" y="931"/>
                      </a:lnTo>
                      <a:lnTo>
                        <a:pt x="1631" y="932"/>
                      </a:lnTo>
                      <a:lnTo>
                        <a:pt x="1624" y="932"/>
                      </a:lnTo>
                      <a:lnTo>
                        <a:pt x="1618" y="934"/>
                      </a:lnTo>
                      <a:lnTo>
                        <a:pt x="1610" y="934"/>
                      </a:lnTo>
                      <a:lnTo>
                        <a:pt x="1601" y="934"/>
                      </a:lnTo>
                      <a:lnTo>
                        <a:pt x="1593" y="934"/>
                      </a:lnTo>
                      <a:lnTo>
                        <a:pt x="1586" y="934"/>
                      </a:lnTo>
                      <a:lnTo>
                        <a:pt x="1578" y="934"/>
                      </a:lnTo>
                      <a:lnTo>
                        <a:pt x="1571" y="934"/>
                      </a:lnTo>
                      <a:lnTo>
                        <a:pt x="1561" y="934"/>
                      </a:lnTo>
                      <a:lnTo>
                        <a:pt x="1553" y="936"/>
                      </a:lnTo>
                      <a:lnTo>
                        <a:pt x="1542" y="934"/>
                      </a:lnTo>
                      <a:lnTo>
                        <a:pt x="1534" y="934"/>
                      </a:lnTo>
                      <a:lnTo>
                        <a:pt x="1523" y="932"/>
                      </a:lnTo>
                      <a:lnTo>
                        <a:pt x="1513" y="932"/>
                      </a:lnTo>
                      <a:lnTo>
                        <a:pt x="1504" y="932"/>
                      </a:lnTo>
                      <a:lnTo>
                        <a:pt x="1493" y="931"/>
                      </a:lnTo>
                      <a:lnTo>
                        <a:pt x="1483" y="931"/>
                      </a:lnTo>
                      <a:lnTo>
                        <a:pt x="1474" y="931"/>
                      </a:lnTo>
                      <a:lnTo>
                        <a:pt x="1462" y="929"/>
                      </a:lnTo>
                      <a:lnTo>
                        <a:pt x="1451" y="929"/>
                      </a:lnTo>
                      <a:lnTo>
                        <a:pt x="1441" y="927"/>
                      </a:lnTo>
                      <a:lnTo>
                        <a:pt x="1430" y="927"/>
                      </a:lnTo>
                      <a:lnTo>
                        <a:pt x="1418" y="925"/>
                      </a:lnTo>
                      <a:lnTo>
                        <a:pt x="1407" y="925"/>
                      </a:lnTo>
                      <a:lnTo>
                        <a:pt x="1396" y="923"/>
                      </a:lnTo>
                      <a:lnTo>
                        <a:pt x="1384" y="923"/>
                      </a:lnTo>
                      <a:lnTo>
                        <a:pt x="1373" y="921"/>
                      </a:lnTo>
                      <a:lnTo>
                        <a:pt x="1361" y="919"/>
                      </a:lnTo>
                      <a:lnTo>
                        <a:pt x="1350" y="919"/>
                      </a:lnTo>
                      <a:lnTo>
                        <a:pt x="1339" y="917"/>
                      </a:lnTo>
                      <a:lnTo>
                        <a:pt x="1327" y="915"/>
                      </a:lnTo>
                      <a:lnTo>
                        <a:pt x="1316" y="913"/>
                      </a:lnTo>
                      <a:lnTo>
                        <a:pt x="1304" y="913"/>
                      </a:lnTo>
                      <a:lnTo>
                        <a:pt x="1293" y="912"/>
                      </a:lnTo>
                      <a:lnTo>
                        <a:pt x="1282" y="910"/>
                      </a:lnTo>
                      <a:lnTo>
                        <a:pt x="1270" y="910"/>
                      </a:lnTo>
                      <a:lnTo>
                        <a:pt x="1259" y="906"/>
                      </a:lnTo>
                      <a:lnTo>
                        <a:pt x="1247" y="906"/>
                      </a:lnTo>
                      <a:lnTo>
                        <a:pt x="1236" y="904"/>
                      </a:lnTo>
                      <a:lnTo>
                        <a:pt x="1226" y="902"/>
                      </a:lnTo>
                      <a:lnTo>
                        <a:pt x="1215" y="902"/>
                      </a:lnTo>
                      <a:lnTo>
                        <a:pt x="1205" y="900"/>
                      </a:lnTo>
                      <a:lnTo>
                        <a:pt x="1194" y="898"/>
                      </a:lnTo>
                      <a:lnTo>
                        <a:pt x="1185" y="896"/>
                      </a:lnTo>
                      <a:lnTo>
                        <a:pt x="1173" y="894"/>
                      </a:lnTo>
                      <a:lnTo>
                        <a:pt x="1164" y="893"/>
                      </a:lnTo>
                      <a:lnTo>
                        <a:pt x="1152" y="893"/>
                      </a:lnTo>
                      <a:lnTo>
                        <a:pt x="1145" y="891"/>
                      </a:lnTo>
                      <a:lnTo>
                        <a:pt x="1135" y="889"/>
                      </a:lnTo>
                      <a:lnTo>
                        <a:pt x="1126" y="889"/>
                      </a:lnTo>
                      <a:lnTo>
                        <a:pt x="1116" y="885"/>
                      </a:lnTo>
                      <a:lnTo>
                        <a:pt x="1107" y="885"/>
                      </a:lnTo>
                      <a:lnTo>
                        <a:pt x="1097" y="883"/>
                      </a:lnTo>
                      <a:lnTo>
                        <a:pt x="1089" y="883"/>
                      </a:lnTo>
                      <a:lnTo>
                        <a:pt x="1084" y="881"/>
                      </a:lnTo>
                      <a:lnTo>
                        <a:pt x="1076" y="881"/>
                      </a:lnTo>
                      <a:lnTo>
                        <a:pt x="1069" y="879"/>
                      </a:lnTo>
                      <a:lnTo>
                        <a:pt x="1061" y="877"/>
                      </a:lnTo>
                      <a:lnTo>
                        <a:pt x="1055" y="875"/>
                      </a:lnTo>
                      <a:lnTo>
                        <a:pt x="1048" y="875"/>
                      </a:lnTo>
                      <a:lnTo>
                        <a:pt x="1042" y="874"/>
                      </a:lnTo>
                      <a:lnTo>
                        <a:pt x="1036" y="874"/>
                      </a:lnTo>
                      <a:lnTo>
                        <a:pt x="1031" y="872"/>
                      </a:lnTo>
                      <a:lnTo>
                        <a:pt x="1027" y="872"/>
                      </a:lnTo>
                      <a:lnTo>
                        <a:pt x="1021" y="872"/>
                      </a:lnTo>
                      <a:lnTo>
                        <a:pt x="1019" y="872"/>
                      </a:lnTo>
                      <a:lnTo>
                        <a:pt x="1012" y="870"/>
                      </a:lnTo>
                      <a:lnTo>
                        <a:pt x="1008" y="868"/>
                      </a:lnTo>
                      <a:lnTo>
                        <a:pt x="1004" y="868"/>
                      </a:lnTo>
                      <a:lnTo>
                        <a:pt x="1004" y="868"/>
                      </a:lnTo>
                      <a:lnTo>
                        <a:pt x="283" y="1282"/>
                      </a:lnTo>
                      <a:lnTo>
                        <a:pt x="713" y="777"/>
                      </a:lnTo>
                      <a:lnTo>
                        <a:pt x="481" y="636"/>
                      </a:lnTo>
                      <a:lnTo>
                        <a:pt x="481" y="636"/>
                      </a:lnTo>
                      <a:close/>
                    </a:path>
                  </a:pathLst>
                </a:custGeom>
                <a:solidFill>
                  <a:srgbClr val="7394C2"/>
                </a:solidFill>
                <a:ln w="9525">
                  <a:noFill/>
                  <a:round/>
                  <a:headEnd/>
                  <a:tailEnd/>
                </a:ln>
              </p:spPr>
              <p:txBody>
                <a:bodyPr/>
                <a:lstStyle/>
                <a:p>
                  <a:endParaRPr lang="en-US"/>
                </a:p>
              </p:txBody>
            </p:sp>
            <p:sp>
              <p:nvSpPr>
                <p:cNvPr id="25" name="Freeform 92"/>
                <p:cNvSpPr>
                  <a:spLocks/>
                </p:cNvSpPr>
                <p:nvPr/>
              </p:nvSpPr>
              <p:spPr bwMode="auto">
                <a:xfrm>
                  <a:off x="2364" y="2440"/>
                  <a:ext cx="697" cy="309"/>
                </a:xfrm>
                <a:custGeom>
                  <a:avLst/>
                  <a:gdLst/>
                  <a:ahLst/>
                  <a:cxnLst>
                    <a:cxn ang="0">
                      <a:pos x="105" y="4"/>
                    </a:cxn>
                    <a:cxn ang="0">
                      <a:pos x="122" y="16"/>
                    </a:cxn>
                    <a:cxn ang="0">
                      <a:pos x="141" y="33"/>
                    </a:cxn>
                    <a:cxn ang="0">
                      <a:pos x="168" y="50"/>
                    </a:cxn>
                    <a:cxn ang="0">
                      <a:pos x="198" y="73"/>
                    </a:cxn>
                    <a:cxn ang="0">
                      <a:pos x="234" y="97"/>
                    </a:cxn>
                    <a:cxn ang="0">
                      <a:pos x="274" y="126"/>
                    </a:cxn>
                    <a:cxn ang="0">
                      <a:pos x="318" y="152"/>
                    </a:cxn>
                    <a:cxn ang="0">
                      <a:pos x="367" y="183"/>
                    </a:cxn>
                    <a:cxn ang="0">
                      <a:pos x="419" y="213"/>
                    </a:cxn>
                    <a:cxn ang="0">
                      <a:pos x="474" y="246"/>
                    </a:cxn>
                    <a:cxn ang="0">
                      <a:pos x="529" y="276"/>
                    </a:cxn>
                    <a:cxn ang="0">
                      <a:pos x="590" y="306"/>
                    </a:cxn>
                    <a:cxn ang="0">
                      <a:pos x="651" y="337"/>
                    </a:cxn>
                    <a:cxn ang="0">
                      <a:pos x="715" y="365"/>
                    </a:cxn>
                    <a:cxn ang="0">
                      <a:pos x="780" y="390"/>
                    </a:cxn>
                    <a:cxn ang="0">
                      <a:pos x="845" y="415"/>
                    </a:cxn>
                    <a:cxn ang="0">
                      <a:pos x="906" y="439"/>
                    </a:cxn>
                    <a:cxn ang="0">
                      <a:pos x="966" y="462"/>
                    </a:cxn>
                    <a:cxn ang="0">
                      <a:pos x="1023" y="485"/>
                    </a:cxn>
                    <a:cxn ang="0">
                      <a:pos x="1079" y="504"/>
                    </a:cxn>
                    <a:cxn ang="0">
                      <a:pos x="1130" y="523"/>
                    </a:cxn>
                    <a:cxn ang="0">
                      <a:pos x="1181" y="540"/>
                    </a:cxn>
                    <a:cxn ang="0">
                      <a:pos x="1225" y="555"/>
                    </a:cxn>
                    <a:cxn ang="0">
                      <a:pos x="1265" y="569"/>
                    </a:cxn>
                    <a:cxn ang="0">
                      <a:pos x="1301" y="582"/>
                    </a:cxn>
                    <a:cxn ang="0">
                      <a:pos x="1331" y="591"/>
                    </a:cxn>
                    <a:cxn ang="0">
                      <a:pos x="1354" y="599"/>
                    </a:cxn>
                    <a:cxn ang="0">
                      <a:pos x="1373" y="607"/>
                    </a:cxn>
                    <a:cxn ang="0">
                      <a:pos x="1392" y="612"/>
                    </a:cxn>
                    <a:cxn ang="0">
                      <a:pos x="1387" y="612"/>
                    </a:cxn>
                    <a:cxn ang="0">
                      <a:pos x="1364" y="614"/>
                    </a:cxn>
                    <a:cxn ang="0">
                      <a:pos x="1345" y="616"/>
                    </a:cxn>
                    <a:cxn ang="0">
                      <a:pos x="1322" y="618"/>
                    </a:cxn>
                    <a:cxn ang="0">
                      <a:pos x="1293" y="618"/>
                    </a:cxn>
                    <a:cxn ang="0">
                      <a:pos x="1263" y="618"/>
                    </a:cxn>
                    <a:cxn ang="0">
                      <a:pos x="1229" y="618"/>
                    </a:cxn>
                    <a:cxn ang="0">
                      <a:pos x="1191" y="616"/>
                    </a:cxn>
                    <a:cxn ang="0">
                      <a:pos x="1151" y="614"/>
                    </a:cxn>
                    <a:cxn ang="0">
                      <a:pos x="1107" y="608"/>
                    </a:cxn>
                    <a:cxn ang="0">
                      <a:pos x="1061" y="603"/>
                    </a:cxn>
                    <a:cxn ang="0">
                      <a:pos x="1014" y="595"/>
                    </a:cxn>
                    <a:cxn ang="0">
                      <a:pos x="966" y="586"/>
                    </a:cxn>
                    <a:cxn ang="0">
                      <a:pos x="915" y="574"/>
                    </a:cxn>
                    <a:cxn ang="0">
                      <a:pos x="864" y="559"/>
                    </a:cxn>
                    <a:cxn ang="0">
                      <a:pos x="807" y="536"/>
                    </a:cxn>
                    <a:cxn ang="0">
                      <a:pos x="744" y="510"/>
                    </a:cxn>
                    <a:cxn ang="0">
                      <a:pos x="677" y="479"/>
                    </a:cxn>
                    <a:cxn ang="0">
                      <a:pos x="607" y="443"/>
                    </a:cxn>
                    <a:cxn ang="0">
                      <a:pos x="533" y="405"/>
                    </a:cxn>
                    <a:cxn ang="0">
                      <a:pos x="461" y="365"/>
                    </a:cxn>
                    <a:cxn ang="0">
                      <a:pos x="386" y="323"/>
                    </a:cxn>
                    <a:cxn ang="0">
                      <a:pos x="318" y="284"/>
                    </a:cxn>
                    <a:cxn ang="0">
                      <a:pos x="249" y="246"/>
                    </a:cxn>
                    <a:cxn ang="0">
                      <a:pos x="189" y="208"/>
                    </a:cxn>
                    <a:cxn ang="0">
                      <a:pos x="133" y="173"/>
                    </a:cxn>
                    <a:cxn ang="0">
                      <a:pos x="88" y="143"/>
                    </a:cxn>
                    <a:cxn ang="0">
                      <a:pos x="48" y="120"/>
                    </a:cxn>
                    <a:cxn ang="0">
                      <a:pos x="19" y="101"/>
                    </a:cxn>
                    <a:cxn ang="0">
                      <a:pos x="2" y="92"/>
                    </a:cxn>
                  </a:cxnLst>
                  <a:rect l="0" t="0" r="r" b="b"/>
                  <a:pathLst>
                    <a:path w="1394" h="618">
                      <a:moveTo>
                        <a:pt x="0" y="90"/>
                      </a:moveTo>
                      <a:lnTo>
                        <a:pt x="99" y="0"/>
                      </a:lnTo>
                      <a:lnTo>
                        <a:pt x="101" y="2"/>
                      </a:lnTo>
                      <a:lnTo>
                        <a:pt x="105" y="4"/>
                      </a:lnTo>
                      <a:lnTo>
                        <a:pt x="111" y="10"/>
                      </a:lnTo>
                      <a:lnTo>
                        <a:pt x="113" y="10"/>
                      </a:lnTo>
                      <a:lnTo>
                        <a:pt x="116" y="12"/>
                      </a:lnTo>
                      <a:lnTo>
                        <a:pt x="122" y="16"/>
                      </a:lnTo>
                      <a:lnTo>
                        <a:pt x="126" y="19"/>
                      </a:lnTo>
                      <a:lnTo>
                        <a:pt x="130" y="23"/>
                      </a:lnTo>
                      <a:lnTo>
                        <a:pt x="135" y="27"/>
                      </a:lnTo>
                      <a:lnTo>
                        <a:pt x="141" y="33"/>
                      </a:lnTo>
                      <a:lnTo>
                        <a:pt x="149" y="37"/>
                      </a:lnTo>
                      <a:lnTo>
                        <a:pt x="154" y="40"/>
                      </a:lnTo>
                      <a:lnTo>
                        <a:pt x="160" y="46"/>
                      </a:lnTo>
                      <a:lnTo>
                        <a:pt x="168" y="50"/>
                      </a:lnTo>
                      <a:lnTo>
                        <a:pt x="175" y="56"/>
                      </a:lnTo>
                      <a:lnTo>
                        <a:pt x="181" y="61"/>
                      </a:lnTo>
                      <a:lnTo>
                        <a:pt x="191" y="67"/>
                      </a:lnTo>
                      <a:lnTo>
                        <a:pt x="198" y="73"/>
                      </a:lnTo>
                      <a:lnTo>
                        <a:pt x="208" y="80"/>
                      </a:lnTo>
                      <a:lnTo>
                        <a:pt x="215" y="84"/>
                      </a:lnTo>
                      <a:lnTo>
                        <a:pt x="225" y="92"/>
                      </a:lnTo>
                      <a:lnTo>
                        <a:pt x="234" y="97"/>
                      </a:lnTo>
                      <a:lnTo>
                        <a:pt x="244" y="105"/>
                      </a:lnTo>
                      <a:lnTo>
                        <a:pt x="253" y="111"/>
                      </a:lnTo>
                      <a:lnTo>
                        <a:pt x="263" y="118"/>
                      </a:lnTo>
                      <a:lnTo>
                        <a:pt x="274" y="126"/>
                      </a:lnTo>
                      <a:lnTo>
                        <a:pt x="286" y="132"/>
                      </a:lnTo>
                      <a:lnTo>
                        <a:pt x="295" y="139"/>
                      </a:lnTo>
                      <a:lnTo>
                        <a:pt x="307" y="147"/>
                      </a:lnTo>
                      <a:lnTo>
                        <a:pt x="318" y="152"/>
                      </a:lnTo>
                      <a:lnTo>
                        <a:pt x="329" y="160"/>
                      </a:lnTo>
                      <a:lnTo>
                        <a:pt x="343" y="168"/>
                      </a:lnTo>
                      <a:lnTo>
                        <a:pt x="354" y="175"/>
                      </a:lnTo>
                      <a:lnTo>
                        <a:pt x="367" y="183"/>
                      </a:lnTo>
                      <a:lnTo>
                        <a:pt x="379" y="190"/>
                      </a:lnTo>
                      <a:lnTo>
                        <a:pt x="392" y="198"/>
                      </a:lnTo>
                      <a:lnTo>
                        <a:pt x="405" y="208"/>
                      </a:lnTo>
                      <a:lnTo>
                        <a:pt x="419" y="213"/>
                      </a:lnTo>
                      <a:lnTo>
                        <a:pt x="432" y="223"/>
                      </a:lnTo>
                      <a:lnTo>
                        <a:pt x="445" y="230"/>
                      </a:lnTo>
                      <a:lnTo>
                        <a:pt x="459" y="238"/>
                      </a:lnTo>
                      <a:lnTo>
                        <a:pt x="474" y="246"/>
                      </a:lnTo>
                      <a:lnTo>
                        <a:pt x="487" y="253"/>
                      </a:lnTo>
                      <a:lnTo>
                        <a:pt x="500" y="261"/>
                      </a:lnTo>
                      <a:lnTo>
                        <a:pt x="514" y="268"/>
                      </a:lnTo>
                      <a:lnTo>
                        <a:pt x="529" y="276"/>
                      </a:lnTo>
                      <a:lnTo>
                        <a:pt x="544" y="284"/>
                      </a:lnTo>
                      <a:lnTo>
                        <a:pt x="559" y="291"/>
                      </a:lnTo>
                      <a:lnTo>
                        <a:pt x="575" y="299"/>
                      </a:lnTo>
                      <a:lnTo>
                        <a:pt x="590" y="306"/>
                      </a:lnTo>
                      <a:lnTo>
                        <a:pt x="605" y="316"/>
                      </a:lnTo>
                      <a:lnTo>
                        <a:pt x="620" y="322"/>
                      </a:lnTo>
                      <a:lnTo>
                        <a:pt x="635" y="329"/>
                      </a:lnTo>
                      <a:lnTo>
                        <a:pt x="651" y="337"/>
                      </a:lnTo>
                      <a:lnTo>
                        <a:pt x="668" y="344"/>
                      </a:lnTo>
                      <a:lnTo>
                        <a:pt x="683" y="352"/>
                      </a:lnTo>
                      <a:lnTo>
                        <a:pt x="700" y="360"/>
                      </a:lnTo>
                      <a:lnTo>
                        <a:pt x="715" y="365"/>
                      </a:lnTo>
                      <a:lnTo>
                        <a:pt x="732" y="373"/>
                      </a:lnTo>
                      <a:lnTo>
                        <a:pt x="748" y="379"/>
                      </a:lnTo>
                      <a:lnTo>
                        <a:pt x="765" y="384"/>
                      </a:lnTo>
                      <a:lnTo>
                        <a:pt x="780" y="390"/>
                      </a:lnTo>
                      <a:lnTo>
                        <a:pt x="797" y="396"/>
                      </a:lnTo>
                      <a:lnTo>
                        <a:pt x="812" y="403"/>
                      </a:lnTo>
                      <a:lnTo>
                        <a:pt x="829" y="409"/>
                      </a:lnTo>
                      <a:lnTo>
                        <a:pt x="845" y="415"/>
                      </a:lnTo>
                      <a:lnTo>
                        <a:pt x="860" y="422"/>
                      </a:lnTo>
                      <a:lnTo>
                        <a:pt x="875" y="428"/>
                      </a:lnTo>
                      <a:lnTo>
                        <a:pt x="890" y="434"/>
                      </a:lnTo>
                      <a:lnTo>
                        <a:pt x="906" y="439"/>
                      </a:lnTo>
                      <a:lnTo>
                        <a:pt x="921" y="445"/>
                      </a:lnTo>
                      <a:lnTo>
                        <a:pt x="936" y="451"/>
                      </a:lnTo>
                      <a:lnTo>
                        <a:pt x="951" y="456"/>
                      </a:lnTo>
                      <a:lnTo>
                        <a:pt x="966" y="462"/>
                      </a:lnTo>
                      <a:lnTo>
                        <a:pt x="980" y="468"/>
                      </a:lnTo>
                      <a:lnTo>
                        <a:pt x="995" y="474"/>
                      </a:lnTo>
                      <a:lnTo>
                        <a:pt x="1008" y="479"/>
                      </a:lnTo>
                      <a:lnTo>
                        <a:pt x="1023" y="485"/>
                      </a:lnTo>
                      <a:lnTo>
                        <a:pt x="1039" y="491"/>
                      </a:lnTo>
                      <a:lnTo>
                        <a:pt x="1052" y="494"/>
                      </a:lnTo>
                      <a:lnTo>
                        <a:pt x="1065" y="498"/>
                      </a:lnTo>
                      <a:lnTo>
                        <a:pt x="1079" y="504"/>
                      </a:lnTo>
                      <a:lnTo>
                        <a:pt x="1094" y="510"/>
                      </a:lnTo>
                      <a:lnTo>
                        <a:pt x="1105" y="513"/>
                      </a:lnTo>
                      <a:lnTo>
                        <a:pt x="1118" y="517"/>
                      </a:lnTo>
                      <a:lnTo>
                        <a:pt x="1130" y="523"/>
                      </a:lnTo>
                      <a:lnTo>
                        <a:pt x="1143" y="527"/>
                      </a:lnTo>
                      <a:lnTo>
                        <a:pt x="1156" y="531"/>
                      </a:lnTo>
                      <a:lnTo>
                        <a:pt x="1168" y="534"/>
                      </a:lnTo>
                      <a:lnTo>
                        <a:pt x="1181" y="540"/>
                      </a:lnTo>
                      <a:lnTo>
                        <a:pt x="1193" y="544"/>
                      </a:lnTo>
                      <a:lnTo>
                        <a:pt x="1204" y="548"/>
                      </a:lnTo>
                      <a:lnTo>
                        <a:pt x="1215" y="551"/>
                      </a:lnTo>
                      <a:lnTo>
                        <a:pt x="1225" y="555"/>
                      </a:lnTo>
                      <a:lnTo>
                        <a:pt x="1234" y="559"/>
                      </a:lnTo>
                      <a:lnTo>
                        <a:pt x="1246" y="561"/>
                      </a:lnTo>
                      <a:lnTo>
                        <a:pt x="1255" y="565"/>
                      </a:lnTo>
                      <a:lnTo>
                        <a:pt x="1265" y="569"/>
                      </a:lnTo>
                      <a:lnTo>
                        <a:pt x="1274" y="572"/>
                      </a:lnTo>
                      <a:lnTo>
                        <a:pt x="1284" y="574"/>
                      </a:lnTo>
                      <a:lnTo>
                        <a:pt x="1292" y="578"/>
                      </a:lnTo>
                      <a:lnTo>
                        <a:pt x="1301" y="582"/>
                      </a:lnTo>
                      <a:lnTo>
                        <a:pt x="1309" y="584"/>
                      </a:lnTo>
                      <a:lnTo>
                        <a:pt x="1316" y="586"/>
                      </a:lnTo>
                      <a:lnTo>
                        <a:pt x="1324" y="589"/>
                      </a:lnTo>
                      <a:lnTo>
                        <a:pt x="1331" y="591"/>
                      </a:lnTo>
                      <a:lnTo>
                        <a:pt x="1339" y="595"/>
                      </a:lnTo>
                      <a:lnTo>
                        <a:pt x="1343" y="595"/>
                      </a:lnTo>
                      <a:lnTo>
                        <a:pt x="1349" y="597"/>
                      </a:lnTo>
                      <a:lnTo>
                        <a:pt x="1354" y="599"/>
                      </a:lnTo>
                      <a:lnTo>
                        <a:pt x="1360" y="601"/>
                      </a:lnTo>
                      <a:lnTo>
                        <a:pt x="1366" y="603"/>
                      </a:lnTo>
                      <a:lnTo>
                        <a:pt x="1369" y="605"/>
                      </a:lnTo>
                      <a:lnTo>
                        <a:pt x="1373" y="607"/>
                      </a:lnTo>
                      <a:lnTo>
                        <a:pt x="1379" y="608"/>
                      </a:lnTo>
                      <a:lnTo>
                        <a:pt x="1385" y="608"/>
                      </a:lnTo>
                      <a:lnTo>
                        <a:pt x="1390" y="612"/>
                      </a:lnTo>
                      <a:lnTo>
                        <a:pt x="1392" y="612"/>
                      </a:lnTo>
                      <a:lnTo>
                        <a:pt x="1394" y="612"/>
                      </a:lnTo>
                      <a:lnTo>
                        <a:pt x="1392" y="612"/>
                      </a:lnTo>
                      <a:lnTo>
                        <a:pt x="1390" y="612"/>
                      </a:lnTo>
                      <a:lnTo>
                        <a:pt x="1387" y="612"/>
                      </a:lnTo>
                      <a:lnTo>
                        <a:pt x="1381" y="614"/>
                      </a:lnTo>
                      <a:lnTo>
                        <a:pt x="1375" y="614"/>
                      </a:lnTo>
                      <a:lnTo>
                        <a:pt x="1369" y="614"/>
                      </a:lnTo>
                      <a:lnTo>
                        <a:pt x="1364" y="614"/>
                      </a:lnTo>
                      <a:lnTo>
                        <a:pt x="1360" y="616"/>
                      </a:lnTo>
                      <a:lnTo>
                        <a:pt x="1354" y="616"/>
                      </a:lnTo>
                      <a:lnTo>
                        <a:pt x="1350" y="616"/>
                      </a:lnTo>
                      <a:lnTo>
                        <a:pt x="1345" y="616"/>
                      </a:lnTo>
                      <a:lnTo>
                        <a:pt x="1341" y="616"/>
                      </a:lnTo>
                      <a:lnTo>
                        <a:pt x="1333" y="616"/>
                      </a:lnTo>
                      <a:lnTo>
                        <a:pt x="1328" y="618"/>
                      </a:lnTo>
                      <a:lnTo>
                        <a:pt x="1322" y="618"/>
                      </a:lnTo>
                      <a:lnTo>
                        <a:pt x="1316" y="618"/>
                      </a:lnTo>
                      <a:lnTo>
                        <a:pt x="1309" y="618"/>
                      </a:lnTo>
                      <a:lnTo>
                        <a:pt x="1303" y="618"/>
                      </a:lnTo>
                      <a:lnTo>
                        <a:pt x="1293" y="618"/>
                      </a:lnTo>
                      <a:lnTo>
                        <a:pt x="1288" y="618"/>
                      </a:lnTo>
                      <a:lnTo>
                        <a:pt x="1280" y="618"/>
                      </a:lnTo>
                      <a:lnTo>
                        <a:pt x="1272" y="618"/>
                      </a:lnTo>
                      <a:lnTo>
                        <a:pt x="1263" y="618"/>
                      </a:lnTo>
                      <a:lnTo>
                        <a:pt x="1255" y="618"/>
                      </a:lnTo>
                      <a:lnTo>
                        <a:pt x="1246" y="618"/>
                      </a:lnTo>
                      <a:lnTo>
                        <a:pt x="1238" y="618"/>
                      </a:lnTo>
                      <a:lnTo>
                        <a:pt x="1229" y="618"/>
                      </a:lnTo>
                      <a:lnTo>
                        <a:pt x="1219" y="618"/>
                      </a:lnTo>
                      <a:lnTo>
                        <a:pt x="1210" y="618"/>
                      </a:lnTo>
                      <a:lnTo>
                        <a:pt x="1202" y="618"/>
                      </a:lnTo>
                      <a:lnTo>
                        <a:pt x="1191" y="616"/>
                      </a:lnTo>
                      <a:lnTo>
                        <a:pt x="1181" y="616"/>
                      </a:lnTo>
                      <a:lnTo>
                        <a:pt x="1172" y="616"/>
                      </a:lnTo>
                      <a:lnTo>
                        <a:pt x="1160" y="616"/>
                      </a:lnTo>
                      <a:lnTo>
                        <a:pt x="1151" y="614"/>
                      </a:lnTo>
                      <a:lnTo>
                        <a:pt x="1139" y="612"/>
                      </a:lnTo>
                      <a:lnTo>
                        <a:pt x="1128" y="612"/>
                      </a:lnTo>
                      <a:lnTo>
                        <a:pt x="1118" y="610"/>
                      </a:lnTo>
                      <a:lnTo>
                        <a:pt x="1107" y="608"/>
                      </a:lnTo>
                      <a:lnTo>
                        <a:pt x="1098" y="608"/>
                      </a:lnTo>
                      <a:lnTo>
                        <a:pt x="1084" y="607"/>
                      </a:lnTo>
                      <a:lnTo>
                        <a:pt x="1075" y="607"/>
                      </a:lnTo>
                      <a:lnTo>
                        <a:pt x="1061" y="603"/>
                      </a:lnTo>
                      <a:lnTo>
                        <a:pt x="1050" y="603"/>
                      </a:lnTo>
                      <a:lnTo>
                        <a:pt x="1039" y="599"/>
                      </a:lnTo>
                      <a:lnTo>
                        <a:pt x="1027" y="599"/>
                      </a:lnTo>
                      <a:lnTo>
                        <a:pt x="1014" y="595"/>
                      </a:lnTo>
                      <a:lnTo>
                        <a:pt x="1002" y="593"/>
                      </a:lnTo>
                      <a:lnTo>
                        <a:pt x="989" y="591"/>
                      </a:lnTo>
                      <a:lnTo>
                        <a:pt x="978" y="589"/>
                      </a:lnTo>
                      <a:lnTo>
                        <a:pt x="966" y="586"/>
                      </a:lnTo>
                      <a:lnTo>
                        <a:pt x="953" y="582"/>
                      </a:lnTo>
                      <a:lnTo>
                        <a:pt x="942" y="580"/>
                      </a:lnTo>
                      <a:lnTo>
                        <a:pt x="928" y="578"/>
                      </a:lnTo>
                      <a:lnTo>
                        <a:pt x="915" y="574"/>
                      </a:lnTo>
                      <a:lnTo>
                        <a:pt x="904" y="570"/>
                      </a:lnTo>
                      <a:lnTo>
                        <a:pt x="890" y="567"/>
                      </a:lnTo>
                      <a:lnTo>
                        <a:pt x="879" y="563"/>
                      </a:lnTo>
                      <a:lnTo>
                        <a:pt x="864" y="559"/>
                      </a:lnTo>
                      <a:lnTo>
                        <a:pt x="850" y="553"/>
                      </a:lnTo>
                      <a:lnTo>
                        <a:pt x="837" y="548"/>
                      </a:lnTo>
                      <a:lnTo>
                        <a:pt x="822" y="544"/>
                      </a:lnTo>
                      <a:lnTo>
                        <a:pt x="807" y="536"/>
                      </a:lnTo>
                      <a:lnTo>
                        <a:pt x="791" y="531"/>
                      </a:lnTo>
                      <a:lnTo>
                        <a:pt x="776" y="523"/>
                      </a:lnTo>
                      <a:lnTo>
                        <a:pt x="761" y="517"/>
                      </a:lnTo>
                      <a:lnTo>
                        <a:pt x="744" y="510"/>
                      </a:lnTo>
                      <a:lnTo>
                        <a:pt x="729" y="502"/>
                      </a:lnTo>
                      <a:lnTo>
                        <a:pt x="712" y="494"/>
                      </a:lnTo>
                      <a:lnTo>
                        <a:pt x="694" y="487"/>
                      </a:lnTo>
                      <a:lnTo>
                        <a:pt x="677" y="479"/>
                      </a:lnTo>
                      <a:lnTo>
                        <a:pt x="658" y="470"/>
                      </a:lnTo>
                      <a:lnTo>
                        <a:pt x="641" y="462"/>
                      </a:lnTo>
                      <a:lnTo>
                        <a:pt x="624" y="453"/>
                      </a:lnTo>
                      <a:lnTo>
                        <a:pt x="607" y="443"/>
                      </a:lnTo>
                      <a:lnTo>
                        <a:pt x="588" y="434"/>
                      </a:lnTo>
                      <a:lnTo>
                        <a:pt x="569" y="424"/>
                      </a:lnTo>
                      <a:lnTo>
                        <a:pt x="552" y="415"/>
                      </a:lnTo>
                      <a:lnTo>
                        <a:pt x="533" y="405"/>
                      </a:lnTo>
                      <a:lnTo>
                        <a:pt x="514" y="394"/>
                      </a:lnTo>
                      <a:lnTo>
                        <a:pt x="497" y="384"/>
                      </a:lnTo>
                      <a:lnTo>
                        <a:pt x="480" y="375"/>
                      </a:lnTo>
                      <a:lnTo>
                        <a:pt x="461" y="365"/>
                      </a:lnTo>
                      <a:lnTo>
                        <a:pt x="442" y="356"/>
                      </a:lnTo>
                      <a:lnTo>
                        <a:pt x="423" y="344"/>
                      </a:lnTo>
                      <a:lnTo>
                        <a:pt x="405" y="335"/>
                      </a:lnTo>
                      <a:lnTo>
                        <a:pt x="386" y="323"/>
                      </a:lnTo>
                      <a:lnTo>
                        <a:pt x="369" y="314"/>
                      </a:lnTo>
                      <a:lnTo>
                        <a:pt x="352" y="304"/>
                      </a:lnTo>
                      <a:lnTo>
                        <a:pt x="335" y="295"/>
                      </a:lnTo>
                      <a:lnTo>
                        <a:pt x="318" y="284"/>
                      </a:lnTo>
                      <a:lnTo>
                        <a:pt x="301" y="274"/>
                      </a:lnTo>
                      <a:lnTo>
                        <a:pt x="284" y="263"/>
                      </a:lnTo>
                      <a:lnTo>
                        <a:pt x="267" y="253"/>
                      </a:lnTo>
                      <a:lnTo>
                        <a:pt x="249" y="246"/>
                      </a:lnTo>
                      <a:lnTo>
                        <a:pt x="234" y="234"/>
                      </a:lnTo>
                      <a:lnTo>
                        <a:pt x="219" y="225"/>
                      </a:lnTo>
                      <a:lnTo>
                        <a:pt x="204" y="217"/>
                      </a:lnTo>
                      <a:lnTo>
                        <a:pt x="189" y="208"/>
                      </a:lnTo>
                      <a:lnTo>
                        <a:pt x="175" y="198"/>
                      </a:lnTo>
                      <a:lnTo>
                        <a:pt x="160" y="190"/>
                      </a:lnTo>
                      <a:lnTo>
                        <a:pt x="147" y="181"/>
                      </a:lnTo>
                      <a:lnTo>
                        <a:pt x="133" y="173"/>
                      </a:lnTo>
                      <a:lnTo>
                        <a:pt x="122" y="166"/>
                      </a:lnTo>
                      <a:lnTo>
                        <a:pt x="109" y="158"/>
                      </a:lnTo>
                      <a:lnTo>
                        <a:pt x="99" y="152"/>
                      </a:lnTo>
                      <a:lnTo>
                        <a:pt x="88" y="143"/>
                      </a:lnTo>
                      <a:lnTo>
                        <a:pt x="76" y="137"/>
                      </a:lnTo>
                      <a:lnTo>
                        <a:pt x="67" y="132"/>
                      </a:lnTo>
                      <a:lnTo>
                        <a:pt x="57" y="126"/>
                      </a:lnTo>
                      <a:lnTo>
                        <a:pt x="48" y="120"/>
                      </a:lnTo>
                      <a:lnTo>
                        <a:pt x="40" y="114"/>
                      </a:lnTo>
                      <a:lnTo>
                        <a:pt x="33" y="111"/>
                      </a:lnTo>
                      <a:lnTo>
                        <a:pt x="25" y="107"/>
                      </a:lnTo>
                      <a:lnTo>
                        <a:pt x="19" y="101"/>
                      </a:lnTo>
                      <a:lnTo>
                        <a:pt x="14" y="99"/>
                      </a:lnTo>
                      <a:lnTo>
                        <a:pt x="8" y="95"/>
                      </a:lnTo>
                      <a:lnTo>
                        <a:pt x="6" y="94"/>
                      </a:lnTo>
                      <a:lnTo>
                        <a:pt x="2" y="92"/>
                      </a:lnTo>
                      <a:lnTo>
                        <a:pt x="0" y="90"/>
                      </a:lnTo>
                      <a:lnTo>
                        <a:pt x="0" y="90"/>
                      </a:lnTo>
                      <a:close/>
                    </a:path>
                  </a:pathLst>
                </a:custGeom>
                <a:solidFill>
                  <a:srgbClr val="8FCCF0"/>
                </a:solidFill>
                <a:ln w="9525">
                  <a:noFill/>
                  <a:round/>
                  <a:headEnd/>
                  <a:tailEnd/>
                </a:ln>
              </p:spPr>
              <p:txBody>
                <a:bodyPr/>
                <a:lstStyle/>
                <a:p>
                  <a:endParaRPr lang="en-US"/>
                </a:p>
              </p:txBody>
            </p:sp>
            <p:sp>
              <p:nvSpPr>
                <p:cNvPr id="26" name="Freeform 93"/>
                <p:cNvSpPr>
                  <a:spLocks/>
                </p:cNvSpPr>
                <p:nvPr/>
              </p:nvSpPr>
              <p:spPr bwMode="auto">
                <a:xfrm>
                  <a:off x="2377" y="2277"/>
                  <a:ext cx="105" cy="44"/>
                </a:xfrm>
                <a:custGeom>
                  <a:avLst/>
                  <a:gdLst/>
                  <a:ahLst/>
                  <a:cxnLst>
                    <a:cxn ang="0">
                      <a:pos x="2" y="85"/>
                    </a:cxn>
                    <a:cxn ang="0">
                      <a:pos x="12" y="81"/>
                    </a:cxn>
                    <a:cxn ang="0">
                      <a:pos x="21" y="78"/>
                    </a:cxn>
                    <a:cxn ang="0">
                      <a:pos x="34" y="74"/>
                    </a:cxn>
                    <a:cxn ang="0">
                      <a:pos x="46" y="70"/>
                    </a:cxn>
                    <a:cxn ang="0">
                      <a:pos x="55" y="70"/>
                    </a:cxn>
                    <a:cxn ang="0">
                      <a:pos x="63" y="68"/>
                    </a:cxn>
                    <a:cxn ang="0">
                      <a:pos x="72" y="66"/>
                    </a:cxn>
                    <a:cxn ang="0">
                      <a:pos x="82" y="66"/>
                    </a:cxn>
                    <a:cxn ang="0">
                      <a:pos x="93" y="66"/>
                    </a:cxn>
                    <a:cxn ang="0">
                      <a:pos x="103" y="66"/>
                    </a:cxn>
                    <a:cxn ang="0">
                      <a:pos x="112" y="66"/>
                    </a:cxn>
                    <a:cxn ang="0">
                      <a:pos x="122" y="66"/>
                    </a:cxn>
                    <a:cxn ang="0">
                      <a:pos x="131" y="66"/>
                    </a:cxn>
                    <a:cxn ang="0">
                      <a:pos x="141" y="66"/>
                    </a:cxn>
                    <a:cxn ang="0">
                      <a:pos x="150" y="68"/>
                    </a:cxn>
                    <a:cxn ang="0">
                      <a:pos x="160" y="70"/>
                    </a:cxn>
                    <a:cxn ang="0">
                      <a:pos x="169" y="70"/>
                    </a:cxn>
                    <a:cxn ang="0">
                      <a:pos x="181" y="74"/>
                    </a:cxn>
                    <a:cxn ang="0">
                      <a:pos x="194" y="76"/>
                    </a:cxn>
                    <a:cxn ang="0">
                      <a:pos x="204" y="78"/>
                    </a:cxn>
                    <a:cxn ang="0">
                      <a:pos x="209" y="79"/>
                    </a:cxn>
                    <a:cxn ang="0">
                      <a:pos x="209" y="78"/>
                    </a:cxn>
                    <a:cxn ang="0">
                      <a:pos x="204" y="72"/>
                    </a:cxn>
                    <a:cxn ang="0">
                      <a:pos x="192" y="60"/>
                    </a:cxn>
                    <a:cxn ang="0">
                      <a:pos x="177" y="47"/>
                    </a:cxn>
                    <a:cxn ang="0">
                      <a:pos x="164" y="36"/>
                    </a:cxn>
                    <a:cxn ang="0">
                      <a:pos x="154" y="26"/>
                    </a:cxn>
                    <a:cxn ang="0">
                      <a:pos x="143" y="21"/>
                    </a:cxn>
                    <a:cxn ang="0">
                      <a:pos x="133" y="15"/>
                    </a:cxn>
                    <a:cxn ang="0">
                      <a:pos x="124" y="9"/>
                    </a:cxn>
                    <a:cxn ang="0">
                      <a:pos x="112" y="3"/>
                    </a:cxn>
                    <a:cxn ang="0">
                      <a:pos x="103" y="2"/>
                    </a:cxn>
                    <a:cxn ang="0">
                      <a:pos x="93" y="0"/>
                    </a:cxn>
                    <a:cxn ang="0">
                      <a:pos x="84" y="0"/>
                    </a:cxn>
                    <a:cxn ang="0">
                      <a:pos x="72" y="2"/>
                    </a:cxn>
                    <a:cxn ang="0">
                      <a:pos x="63" y="5"/>
                    </a:cxn>
                    <a:cxn ang="0">
                      <a:pos x="55" y="9"/>
                    </a:cxn>
                    <a:cxn ang="0">
                      <a:pos x="44" y="19"/>
                    </a:cxn>
                    <a:cxn ang="0">
                      <a:pos x="29" y="34"/>
                    </a:cxn>
                    <a:cxn ang="0">
                      <a:pos x="17" y="51"/>
                    </a:cxn>
                    <a:cxn ang="0">
                      <a:pos x="8" y="64"/>
                    </a:cxn>
                    <a:cxn ang="0">
                      <a:pos x="4" y="78"/>
                    </a:cxn>
                    <a:cxn ang="0">
                      <a:pos x="0" y="85"/>
                    </a:cxn>
                    <a:cxn ang="0">
                      <a:pos x="0" y="87"/>
                    </a:cxn>
                  </a:cxnLst>
                  <a:rect l="0" t="0" r="r" b="b"/>
                  <a:pathLst>
                    <a:path w="211" h="87">
                      <a:moveTo>
                        <a:pt x="0" y="87"/>
                      </a:moveTo>
                      <a:lnTo>
                        <a:pt x="2" y="85"/>
                      </a:lnTo>
                      <a:lnTo>
                        <a:pt x="8" y="83"/>
                      </a:lnTo>
                      <a:lnTo>
                        <a:pt x="12" y="81"/>
                      </a:lnTo>
                      <a:lnTo>
                        <a:pt x="15" y="79"/>
                      </a:lnTo>
                      <a:lnTo>
                        <a:pt x="21" y="78"/>
                      </a:lnTo>
                      <a:lnTo>
                        <a:pt x="29" y="76"/>
                      </a:lnTo>
                      <a:lnTo>
                        <a:pt x="34" y="74"/>
                      </a:lnTo>
                      <a:lnTo>
                        <a:pt x="42" y="72"/>
                      </a:lnTo>
                      <a:lnTo>
                        <a:pt x="46" y="70"/>
                      </a:lnTo>
                      <a:lnTo>
                        <a:pt x="50" y="70"/>
                      </a:lnTo>
                      <a:lnTo>
                        <a:pt x="55" y="70"/>
                      </a:lnTo>
                      <a:lnTo>
                        <a:pt x="59" y="70"/>
                      </a:lnTo>
                      <a:lnTo>
                        <a:pt x="63" y="68"/>
                      </a:lnTo>
                      <a:lnTo>
                        <a:pt x="69" y="68"/>
                      </a:lnTo>
                      <a:lnTo>
                        <a:pt x="72" y="66"/>
                      </a:lnTo>
                      <a:lnTo>
                        <a:pt x="78" y="66"/>
                      </a:lnTo>
                      <a:lnTo>
                        <a:pt x="82" y="66"/>
                      </a:lnTo>
                      <a:lnTo>
                        <a:pt x="88" y="66"/>
                      </a:lnTo>
                      <a:lnTo>
                        <a:pt x="93" y="66"/>
                      </a:lnTo>
                      <a:lnTo>
                        <a:pt x="99" y="66"/>
                      </a:lnTo>
                      <a:lnTo>
                        <a:pt x="103" y="66"/>
                      </a:lnTo>
                      <a:lnTo>
                        <a:pt x="107" y="66"/>
                      </a:lnTo>
                      <a:lnTo>
                        <a:pt x="112" y="66"/>
                      </a:lnTo>
                      <a:lnTo>
                        <a:pt x="116" y="66"/>
                      </a:lnTo>
                      <a:lnTo>
                        <a:pt x="122" y="66"/>
                      </a:lnTo>
                      <a:lnTo>
                        <a:pt x="128" y="66"/>
                      </a:lnTo>
                      <a:lnTo>
                        <a:pt x="131" y="66"/>
                      </a:lnTo>
                      <a:lnTo>
                        <a:pt x="137" y="66"/>
                      </a:lnTo>
                      <a:lnTo>
                        <a:pt x="141" y="66"/>
                      </a:lnTo>
                      <a:lnTo>
                        <a:pt x="147" y="68"/>
                      </a:lnTo>
                      <a:lnTo>
                        <a:pt x="150" y="68"/>
                      </a:lnTo>
                      <a:lnTo>
                        <a:pt x="156" y="70"/>
                      </a:lnTo>
                      <a:lnTo>
                        <a:pt x="160" y="70"/>
                      </a:lnTo>
                      <a:lnTo>
                        <a:pt x="164" y="70"/>
                      </a:lnTo>
                      <a:lnTo>
                        <a:pt x="169" y="70"/>
                      </a:lnTo>
                      <a:lnTo>
                        <a:pt x="173" y="72"/>
                      </a:lnTo>
                      <a:lnTo>
                        <a:pt x="181" y="74"/>
                      </a:lnTo>
                      <a:lnTo>
                        <a:pt x="188" y="74"/>
                      </a:lnTo>
                      <a:lnTo>
                        <a:pt x="194" y="76"/>
                      </a:lnTo>
                      <a:lnTo>
                        <a:pt x="200" y="78"/>
                      </a:lnTo>
                      <a:lnTo>
                        <a:pt x="204" y="78"/>
                      </a:lnTo>
                      <a:lnTo>
                        <a:pt x="207" y="78"/>
                      </a:lnTo>
                      <a:lnTo>
                        <a:pt x="209" y="79"/>
                      </a:lnTo>
                      <a:lnTo>
                        <a:pt x="211" y="79"/>
                      </a:lnTo>
                      <a:lnTo>
                        <a:pt x="209" y="78"/>
                      </a:lnTo>
                      <a:lnTo>
                        <a:pt x="207" y="76"/>
                      </a:lnTo>
                      <a:lnTo>
                        <a:pt x="204" y="72"/>
                      </a:lnTo>
                      <a:lnTo>
                        <a:pt x="198" y="66"/>
                      </a:lnTo>
                      <a:lnTo>
                        <a:pt x="192" y="60"/>
                      </a:lnTo>
                      <a:lnTo>
                        <a:pt x="185" y="55"/>
                      </a:lnTo>
                      <a:lnTo>
                        <a:pt x="177" y="47"/>
                      </a:lnTo>
                      <a:lnTo>
                        <a:pt x="169" y="40"/>
                      </a:lnTo>
                      <a:lnTo>
                        <a:pt x="164" y="36"/>
                      </a:lnTo>
                      <a:lnTo>
                        <a:pt x="158" y="32"/>
                      </a:lnTo>
                      <a:lnTo>
                        <a:pt x="154" y="26"/>
                      </a:lnTo>
                      <a:lnTo>
                        <a:pt x="148" y="24"/>
                      </a:lnTo>
                      <a:lnTo>
                        <a:pt x="143" y="21"/>
                      </a:lnTo>
                      <a:lnTo>
                        <a:pt x="139" y="17"/>
                      </a:lnTo>
                      <a:lnTo>
                        <a:pt x="133" y="15"/>
                      </a:lnTo>
                      <a:lnTo>
                        <a:pt x="129" y="11"/>
                      </a:lnTo>
                      <a:lnTo>
                        <a:pt x="124" y="9"/>
                      </a:lnTo>
                      <a:lnTo>
                        <a:pt x="118" y="5"/>
                      </a:lnTo>
                      <a:lnTo>
                        <a:pt x="112" y="3"/>
                      </a:lnTo>
                      <a:lnTo>
                        <a:pt x="108" y="3"/>
                      </a:lnTo>
                      <a:lnTo>
                        <a:pt x="103" y="2"/>
                      </a:lnTo>
                      <a:lnTo>
                        <a:pt x="97" y="0"/>
                      </a:lnTo>
                      <a:lnTo>
                        <a:pt x="93" y="0"/>
                      </a:lnTo>
                      <a:lnTo>
                        <a:pt x="88" y="0"/>
                      </a:lnTo>
                      <a:lnTo>
                        <a:pt x="84" y="0"/>
                      </a:lnTo>
                      <a:lnTo>
                        <a:pt x="78" y="0"/>
                      </a:lnTo>
                      <a:lnTo>
                        <a:pt x="72" y="2"/>
                      </a:lnTo>
                      <a:lnTo>
                        <a:pt x="69" y="3"/>
                      </a:lnTo>
                      <a:lnTo>
                        <a:pt x="63" y="5"/>
                      </a:lnTo>
                      <a:lnTo>
                        <a:pt x="59" y="7"/>
                      </a:lnTo>
                      <a:lnTo>
                        <a:pt x="55" y="9"/>
                      </a:lnTo>
                      <a:lnTo>
                        <a:pt x="51" y="13"/>
                      </a:lnTo>
                      <a:lnTo>
                        <a:pt x="44" y="19"/>
                      </a:lnTo>
                      <a:lnTo>
                        <a:pt x="36" y="26"/>
                      </a:lnTo>
                      <a:lnTo>
                        <a:pt x="29" y="34"/>
                      </a:lnTo>
                      <a:lnTo>
                        <a:pt x="25" y="43"/>
                      </a:lnTo>
                      <a:lnTo>
                        <a:pt x="17" y="51"/>
                      </a:lnTo>
                      <a:lnTo>
                        <a:pt x="13" y="59"/>
                      </a:lnTo>
                      <a:lnTo>
                        <a:pt x="8" y="64"/>
                      </a:lnTo>
                      <a:lnTo>
                        <a:pt x="6" y="72"/>
                      </a:lnTo>
                      <a:lnTo>
                        <a:pt x="4" y="78"/>
                      </a:lnTo>
                      <a:lnTo>
                        <a:pt x="0" y="81"/>
                      </a:lnTo>
                      <a:lnTo>
                        <a:pt x="0" y="85"/>
                      </a:lnTo>
                      <a:lnTo>
                        <a:pt x="0" y="87"/>
                      </a:lnTo>
                      <a:lnTo>
                        <a:pt x="0" y="87"/>
                      </a:lnTo>
                      <a:close/>
                    </a:path>
                  </a:pathLst>
                </a:custGeom>
                <a:solidFill>
                  <a:srgbClr val="414B8B"/>
                </a:solidFill>
                <a:ln w="9525">
                  <a:noFill/>
                  <a:round/>
                  <a:headEnd/>
                  <a:tailEnd/>
                </a:ln>
              </p:spPr>
              <p:txBody>
                <a:bodyPr/>
                <a:lstStyle/>
                <a:p>
                  <a:endParaRPr lang="en-US"/>
                </a:p>
              </p:txBody>
            </p:sp>
            <p:sp>
              <p:nvSpPr>
                <p:cNvPr id="27" name="Freeform 94"/>
                <p:cNvSpPr>
                  <a:spLocks/>
                </p:cNvSpPr>
                <p:nvPr/>
              </p:nvSpPr>
              <p:spPr bwMode="auto">
                <a:xfrm>
                  <a:off x="2318" y="2333"/>
                  <a:ext cx="48" cy="60"/>
                </a:xfrm>
                <a:custGeom>
                  <a:avLst/>
                  <a:gdLst/>
                  <a:ahLst/>
                  <a:cxnLst>
                    <a:cxn ang="0">
                      <a:pos x="0" y="40"/>
                    </a:cxn>
                    <a:cxn ang="0">
                      <a:pos x="2" y="38"/>
                    </a:cxn>
                    <a:cxn ang="0">
                      <a:pos x="6" y="34"/>
                    </a:cxn>
                    <a:cxn ang="0">
                      <a:pos x="8" y="30"/>
                    </a:cxn>
                    <a:cxn ang="0">
                      <a:pos x="14" y="26"/>
                    </a:cxn>
                    <a:cxn ang="0">
                      <a:pos x="17" y="24"/>
                    </a:cxn>
                    <a:cxn ang="0">
                      <a:pos x="23" y="21"/>
                    </a:cxn>
                    <a:cxn ang="0">
                      <a:pos x="27" y="17"/>
                    </a:cxn>
                    <a:cxn ang="0">
                      <a:pos x="33" y="13"/>
                    </a:cxn>
                    <a:cxn ang="0">
                      <a:pos x="38" y="9"/>
                    </a:cxn>
                    <a:cxn ang="0">
                      <a:pos x="42" y="7"/>
                    </a:cxn>
                    <a:cxn ang="0">
                      <a:pos x="48" y="4"/>
                    </a:cxn>
                    <a:cxn ang="0">
                      <a:pos x="53" y="2"/>
                    </a:cxn>
                    <a:cxn ang="0">
                      <a:pos x="59" y="0"/>
                    </a:cxn>
                    <a:cxn ang="0">
                      <a:pos x="65" y="0"/>
                    </a:cxn>
                    <a:cxn ang="0">
                      <a:pos x="69" y="0"/>
                    </a:cxn>
                    <a:cxn ang="0">
                      <a:pos x="72" y="0"/>
                    </a:cxn>
                    <a:cxn ang="0">
                      <a:pos x="76" y="2"/>
                    </a:cxn>
                    <a:cxn ang="0">
                      <a:pos x="80" y="4"/>
                    </a:cxn>
                    <a:cxn ang="0">
                      <a:pos x="86" y="9"/>
                    </a:cxn>
                    <a:cxn ang="0">
                      <a:pos x="91" y="17"/>
                    </a:cxn>
                    <a:cxn ang="0">
                      <a:pos x="93" y="21"/>
                    </a:cxn>
                    <a:cxn ang="0">
                      <a:pos x="97" y="28"/>
                    </a:cxn>
                    <a:cxn ang="0">
                      <a:pos x="97" y="32"/>
                    </a:cxn>
                    <a:cxn ang="0">
                      <a:pos x="97" y="34"/>
                    </a:cxn>
                    <a:cxn ang="0">
                      <a:pos x="97" y="36"/>
                    </a:cxn>
                    <a:cxn ang="0">
                      <a:pos x="97" y="40"/>
                    </a:cxn>
                    <a:cxn ang="0">
                      <a:pos x="95" y="42"/>
                    </a:cxn>
                    <a:cxn ang="0">
                      <a:pos x="93" y="45"/>
                    </a:cxn>
                    <a:cxn ang="0">
                      <a:pos x="93" y="49"/>
                    </a:cxn>
                    <a:cxn ang="0">
                      <a:pos x="91" y="55"/>
                    </a:cxn>
                    <a:cxn ang="0">
                      <a:pos x="90" y="59"/>
                    </a:cxn>
                    <a:cxn ang="0">
                      <a:pos x="88" y="64"/>
                    </a:cxn>
                    <a:cxn ang="0">
                      <a:pos x="86" y="68"/>
                    </a:cxn>
                    <a:cxn ang="0">
                      <a:pos x="84" y="74"/>
                    </a:cxn>
                    <a:cxn ang="0">
                      <a:pos x="80" y="80"/>
                    </a:cxn>
                    <a:cxn ang="0">
                      <a:pos x="78" y="83"/>
                    </a:cxn>
                    <a:cxn ang="0">
                      <a:pos x="76" y="89"/>
                    </a:cxn>
                    <a:cxn ang="0">
                      <a:pos x="74" y="93"/>
                    </a:cxn>
                    <a:cxn ang="0">
                      <a:pos x="67" y="100"/>
                    </a:cxn>
                    <a:cxn ang="0">
                      <a:pos x="61" y="104"/>
                    </a:cxn>
                    <a:cxn ang="0">
                      <a:pos x="53" y="108"/>
                    </a:cxn>
                    <a:cxn ang="0">
                      <a:pos x="48" y="114"/>
                    </a:cxn>
                    <a:cxn ang="0">
                      <a:pos x="42" y="116"/>
                    </a:cxn>
                    <a:cxn ang="0">
                      <a:pos x="38" y="118"/>
                    </a:cxn>
                    <a:cxn ang="0">
                      <a:pos x="34" y="118"/>
                    </a:cxn>
                    <a:cxn ang="0">
                      <a:pos x="34" y="119"/>
                    </a:cxn>
                    <a:cxn ang="0">
                      <a:pos x="0" y="40"/>
                    </a:cxn>
                    <a:cxn ang="0">
                      <a:pos x="0" y="40"/>
                    </a:cxn>
                  </a:cxnLst>
                  <a:rect l="0" t="0" r="r" b="b"/>
                  <a:pathLst>
                    <a:path w="97" h="119">
                      <a:moveTo>
                        <a:pt x="0" y="40"/>
                      </a:moveTo>
                      <a:lnTo>
                        <a:pt x="2" y="38"/>
                      </a:lnTo>
                      <a:lnTo>
                        <a:pt x="6" y="34"/>
                      </a:lnTo>
                      <a:lnTo>
                        <a:pt x="8" y="30"/>
                      </a:lnTo>
                      <a:lnTo>
                        <a:pt x="14" y="26"/>
                      </a:lnTo>
                      <a:lnTo>
                        <a:pt x="17" y="24"/>
                      </a:lnTo>
                      <a:lnTo>
                        <a:pt x="23" y="21"/>
                      </a:lnTo>
                      <a:lnTo>
                        <a:pt x="27" y="17"/>
                      </a:lnTo>
                      <a:lnTo>
                        <a:pt x="33" y="13"/>
                      </a:lnTo>
                      <a:lnTo>
                        <a:pt x="38" y="9"/>
                      </a:lnTo>
                      <a:lnTo>
                        <a:pt x="42" y="7"/>
                      </a:lnTo>
                      <a:lnTo>
                        <a:pt x="48" y="4"/>
                      </a:lnTo>
                      <a:lnTo>
                        <a:pt x="53" y="2"/>
                      </a:lnTo>
                      <a:lnTo>
                        <a:pt x="59" y="0"/>
                      </a:lnTo>
                      <a:lnTo>
                        <a:pt x="65" y="0"/>
                      </a:lnTo>
                      <a:lnTo>
                        <a:pt x="69" y="0"/>
                      </a:lnTo>
                      <a:lnTo>
                        <a:pt x="72" y="0"/>
                      </a:lnTo>
                      <a:lnTo>
                        <a:pt x="76" y="2"/>
                      </a:lnTo>
                      <a:lnTo>
                        <a:pt x="80" y="4"/>
                      </a:lnTo>
                      <a:lnTo>
                        <a:pt x="86" y="9"/>
                      </a:lnTo>
                      <a:lnTo>
                        <a:pt x="91" y="17"/>
                      </a:lnTo>
                      <a:lnTo>
                        <a:pt x="93" y="21"/>
                      </a:lnTo>
                      <a:lnTo>
                        <a:pt x="97" y="28"/>
                      </a:lnTo>
                      <a:lnTo>
                        <a:pt x="97" y="32"/>
                      </a:lnTo>
                      <a:lnTo>
                        <a:pt x="97" y="34"/>
                      </a:lnTo>
                      <a:lnTo>
                        <a:pt x="97" y="36"/>
                      </a:lnTo>
                      <a:lnTo>
                        <a:pt x="97" y="40"/>
                      </a:lnTo>
                      <a:lnTo>
                        <a:pt x="95" y="42"/>
                      </a:lnTo>
                      <a:lnTo>
                        <a:pt x="93" y="45"/>
                      </a:lnTo>
                      <a:lnTo>
                        <a:pt x="93" y="49"/>
                      </a:lnTo>
                      <a:lnTo>
                        <a:pt x="91" y="55"/>
                      </a:lnTo>
                      <a:lnTo>
                        <a:pt x="90" y="59"/>
                      </a:lnTo>
                      <a:lnTo>
                        <a:pt x="88" y="64"/>
                      </a:lnTo>
                      <a:lnTo>
                        <a:pt x="86" y="68"/>
                      </a:lnTo>
                      <a:lnTo>
                        <a:pt x="84" y="74"/>
                      </a:lnTo>
                      <a:lnTo>
                        <a:pt x="80" y="80"/>
                      </a:lnTo>
                      <a:lnTo>
                        <a:pt x="78" y="83"/>
                      </a:lnTo>
                      <a:lnTo>
                        <a:pt x="76" y="89"/>
                      </a:lnTo>
                      <a:lnTo>
                        <a:pt x="74" y="93"/>
                      </a:lnTo>
                      <a:lnTo>
                        <a:pt x="67" y="100"/>
                      </a:lnTo>
                      <a:lnTo>
                        <a:pt x="61" y="104"/>
                      </a:lnTo>
                      <a:lnTo>
                        <a:pt x="53" y="108"/>
                      </a:lnTo>
                      <a:lnTo>
                        <a:pt x="48" y="114"/>
                      </a:lnTo>
                      <a:lnTo>
                        <a:pt x="42" y="116"/>
                      </a:lnTo>
                      <a:lnTo>
                        <a:pt x="38" y="118"/>
                      </a:lnTo>
                      <a:lnTo>
                        <a:pt x="34" y="118"/>
                      </a:lnTo>
                      <a:lnTo>
                        <a:pt x="34" y="119"/>
                      </a:lnTo>
                      <a:lnTo>
                        <a:pt x="0" y="40"/>
                      </a:lnTo>
                      <a:lnTo>
                        <a:pt x="0" y="40"/>
                      </a:lnTo>
                      <a:close/>
                    </a:path>
                  </a:pathLst>
                </a:custGeom>
                <a:solidFill>
                  <a:srgbClr val="414B8B"/>
                </a:solidFill>
                <a:ln w="9525">
                  <a:noFill/>
                  <a:round/>
                  <a:headEnd/>
                  <a:tailEnd/>
                </a:ln>
              </p:spPr>
              <p:txBody>
                <a:bodyPr/>
                <a:lstStyle/>
                <a:p>
                  <a:endParaRPr lang="en-US"/>
                </a:p>
              </p:txBody>
            </p:sp>
            <p:sp>
              <p:nvSpPr>
                <p:cNvPr id="28" name="Freeform 95"/>
                <p:cNvSpPr>
                  <a:spLocks/>
                </p:cNvSpPr>
                <p:nvPr/>
              </p:nvSpPr>
              <p:spPr bwMode="auto">
                <a:xfrm>
                  <a:off x="2310" y="2359"/>
                  <a:ext cx="901" cy="418"/>
                </a:xfrm>
                <a:custGeom>
                  <a:avLst/>
                  <a:gdLst/>
                  <a:ahLst/>
                  <a:cxnLst>
                    <a:cxn ang="0">
                      <a:pos x="23" y="40"/>
                    </a:cxn>
                    <a:cxn ang="0">
                      <a:pos x="27" y="72"/>
                    </a:cxn>
                    <a:cxn ang="0">
                      <a:pos x="38" y="101"/>
                    </a:cxn>
                    <a:cxn ang="0">
                      <a:pos x="53" y="129"/>
                    </a:cxn>
                    <a:cxn ang="0">
                      <a:pos x="76" y="161"/>
                    </a:cxn>
                    <a:cxn ang="0">
                      <a:pos x="108" y="196"/>
                    </a:cxn>
                    <a:cxn ang="0">
                      <a:pos x="148" y="236"/>
                    </a:cxn>
                    <a:cxn ang="0">
                      <a:pos x="203" y="277"/>
                    </a:cxn>
                    <a:cxn ang="0">
                      <a:pos x="270" y="319"/>
                    </a:cxn>
                    <a:cxn ang="0">
                      <a:pos x="350" y="367"/>
                    </a:cxn>
                    <a:cxn ang="0">
                      <a:pos x="437" y="412"/>
                    </a:cxn>
                    <a:cxn ang="0">
                      <a:pos x="534" y="458"/>
                    </a:cxn>
                    <a:cxn ang="0">
                      <a:pos x="635" y="505"/>
                    </a:cxn>
                    <a:cxn ang="0">
                      <a:pos x="738" y="549"/>
                    </a:cxn>
                    <a:cxn ang="0">
                      <a:pos x="842" y="591"/>
                    </a:cxn>
                    <a:cxn ang="0">
                      <a:pos x="949" y="631"/>
                    </a:cxn>
                    <a:cxn ang="0">
                      <a:pos x="1050" y="667"/>
                    </a:cxn>
                    <a:cxn ang="0">
                      <a:pos x="1149" y="697"/>
                    </a:cxn>
                    <a:cxn ang="0">
                      <a:pos x="1238" y="722"/>
                    </a:cxn>
                    <a:cxn ang="0">
                      <a:pos x="1322" y="743"/>
                    </a:cxn>
                    <a:cxn ang="0">
                      <a:pos x="1394" y="756"/>
                    </a:cxn>
                    <a:cxn ang="0">
                      <a:pos x="1457" y="766"/>
                    </a:cxn>
                    <a:cxn ang="0">
                      <a:pos x="1515" y="771"/>
                    </a:cxn>
                    <a:cxn ang="0">
                      <a:pos x="1563" y="773"/>
                    </a:cxn>
                    <a:cxn ang="0">
                      <a:pos x="1601" y="773"/>
                    </a:cxn>
                    <a:cxn ang="0">
                      <a:pos x="1633" y="773"/>
                    </a:cxn>
                    <a:cxn ang="0">
                      <a:pos x="1660" y="769"/>
                    </a:cxn>
                    <a:cxn ang="0">
                      <a:pos x="1803" y="768"/>
                    </a:cxn>
                    <a:cxn ang="0">
                      <a:pos x="1772" y="817"/>
                    </a:cxn>
                    <a:cxn ang="0">
                      <a:pos x="1746" y="823"/>
                    </a:cxn>
                    <a:cxn ang="0">
                      <a:pos x="1713" y="826"/>
                    </a:cxn>
                    <a:cxn ang="0">
                      <a:pos x="1675" y="832"/>
                    </a:cxn>
                    <a:cxn ang="0">
                      <a:pos x="1628" y="836"/>
                    </a:cxn>
                    <a:cxn ang="0">
                      <a:pos x="1573" y="836"/>
                    </a:cxn>
                    <a:cxn ang="0">
                      <a:pos x="1510" y="832"/>
                    </a:cxn>
                    <a:cxn ang="0">
                      <a:pos x="1439" y="826"/>
                    </a:cxn>
                    <a:cxn ang="0">
                      <a:pos x="1360" y="815"/>
                    </a:cxn>
                    <a:cxn ang="0">
                      <a:pos x="1274" y="798"/>
                    </a:cxn>
                    <a:cxn ang="0">
                      <a:pos x="1181" y="775"/>
                    </a:cxn>
                    <a:cxn ang="0">
                      <a:pos x="1084" y="749"/>
                    </a:cxn>
                    <a:cxn ang="0">
                      <a:pos x="981" y="718"/>
                    </a:cxn>
                    <a:cxn ang="0">
                      <a:pos x="880" y="684"/>
                    </a:cxn>
                    <a:cxn ang="0">
                      <a:pos x="778" y="646"/>
                    </a:cxn>
                    <a:cxn ang="0">
                      <a:pos x="679" y="606"/>
                    </a:cxn>
                    <a:cxn ang="0">
                      <a:pos x="582" y="564"/>
                    </a:cxn>
                    <a:cxn ang="0">
                      <a:pos x="491" y="521"/>
                    </a:cxn>
                    <a:cxn ang="0">
                      <a:pos x="407" y="473"/>
                    </a:cxn>
                    <a:cxn ang="0">
                      <a:pos x="331" y="427"/>
                    </a:cxn>
                    <a:cxn ang="0">
                      <a:pos x="262" y="380"/>
                    </a:cxn>
                    <a:cxn ang="0">
                      <a:pos x="207" y="334"/>
                    </a:cxn>
                    <a:cxn ang="0">
                      <a:pos x="158" y="291"/>
                    </a:cxn>
                    <a:cxn ang="0">
                      <a:pos x="118" y="249"/>
                    </a:cxn>
                    <a:cxn ang="0">
                      <a:pos x="86" y="211"/>
                    </a:cxn>
                    <a:cxn ang="0">
                      <a:pos x="59" y="175"/>
                    </a:cxn>
                    <a:cxn ang="0">
                      <a:pos x="40" y="146"/>
                    </a:cxn>
                    <a:cxn ang="0">
                      <a:pos x="19" y="110"/>
                    </a:cxn>
                    <a:cxn ang="0">
                      <a:pos x="25" y="27"/>
                    </a:cxn>
                  </a:cxnLst>
                  <a:rect l="0" t="0" r="r" b="b"/>
                  <a:pathLst>
                    <a:path w="1803" h="836">
                      <a:moveTo>
                        <a:pt x="25" y="27"/>
                      </a:moveTo>
                      <a:lnTo>
                        <a:pt x="25" y="27"/>
                      </a:lnTo>
                      <a:lnTo>
                        <a:pt x="23" y="30"/>
                      </a:lnTo>
                      <a:lnTo>
                        <a:pt x="23" y="32"/>
                      </a:lnTo>
                      <a:lnTo>
                        <a:pt x="23" y="36"/>
                      </a:lnTo>
                      <a:lnTo>
                        <a:pt x="23" y="40"/>
                      </a:lnTo>
                      <a:lnTo>
                        <a:pt x="23" y="44"/>
                      </a:lnTo>
                      <a:lnTo>
                        <a:pt x="23" y="49"/>
                      </a:lnTo>
                      <a:lnTo>
                        <a:pt x="23" y="53"/>
                      </a:lnTo>
                      <a:lnTo>
                        <a:pt x="23" y="59"/>
                      </a:lnTo>
                      <a:lnTo>
                        <a:pt x="27" y="66"/>
                      </a:lnTo>
                      <a:lnTo>
                        <a:pt x="27" y="72"/>
                      </a:lnTo>
                      <a:lnTo>
                        <a:pt x="29" y="80"/>
                      </a:lnTo>
                      <a:lnTo>
                        <a:pt x="30" y="84"/>
                      </a:lnTo>
                      <a:lnTo>
                        <a:pt x="30" y="87"/>
                      </a:lnTo>
                      <a:lnTo>
                        <a:pt x="34" y="93"/>
                      </a:lnTo>
                      <a:lnTo>
                        <a:pt x="36" y="97"/>
                      </a:lnTo>
                      <a:lnTo>
                        <a:pt x="38" y="101"/>
                      </a:lnTo>
                      <a:lnTo>
                        <a:pt x="40" y="104"/>
                      </a:lnTo>
                      <a:lnTo>
                        <a:pt x="42" y="110"/>
                      </a:lnTo>
                      <a:lnTo>
                        <a:pt x="44" y="114"/>
                      </a:lnTo>
                      <a:lnTo>
                        <a:pt x="48" y="120"/>
                      </a:lnTo>
                      <a:lnTo>
                        <a:pt x="49" y="123"/>
                      </a:lnTo>
                      <a:lnTo>
                        <a:pt x="53" y="129"/>
                      </a:lnTo>
                      <a:lnTo>
                        <a:pt x="57" y="135"/>
                      </a:lnTo>
                      <a:lnTo>
                        <a:pt x="59" y="139"/>
                      </a:lnTo>
                      <a:lnTo>
                        <a:pt x="63" y="144"/>
                      </a:lnTo>
                      <a:lnTo>
                        <a:pt x="67" y="150"/>
                      </a:lnTo>
                      <a:lnTo>
                        <a:pt x="72" y="156"/>
                      </a:lnTo>
                      <a:lnTo>
                        <a:pt x="76" y="161"/>
                      </a:lnTo>
                      <a:lnTo>
                        <a:pt x="80" y="167"/>
                      </a:lnTo>
                      <a:lnTo>
                        <a:pt x="86" y="171"/>
                      </a:lnTo>
                      <a:lnTo>
                        <a:pt x="91" y="179"/>
                      </a:lnTo>
                      <a:lnTo>
                        <a:pt x="95" y="184"/>
                      </a:lnTo>
                      <a:lnTo>
                        <a:pt x="103" y="190"/>
                      </a:lnTo>
                      <a:lnTo>
                        <a:pt x="108" y="196"/>
                      </a:lnTo>
                      <a:lnTo>
                        <a:pt x="114" y="203"/>
                      </a:lnTo>
                      <a:lnTo>
                        <a:pt x="120" y="209"/>
                      </a:lnTo>
                      <a:lnTo>
                        <a:pt x="127" y="215"/>
                      </a:lnTo>
                      <a:lnTo>
                        <a:pt x="133" y="222"/>
                      </a:lnTo>
                      <a:lnTo>
                        <a:pt x="143" y="228"/>
                      </a:lnTo>
                      <a:lnTo>
                        <a:pt x="148" y="236"/>
                      </a:lnTo>
                      <a:lnTo>
                        <a:pt x="158" y="241"/>
                      </a:lnTo>
                      <a:lnTo>
                        <a:pt x="165" y="249"/>
                      </a:lnTo>
                      <a:lnTo>
                        <a:pt x="175" y="256"/>
                      </a:lnTo>
                      <a:lnTo>
                        <a:pt x="184" y="262"/>
                      </a:lnTo>
                      <a:lnTo>
                        <a:pt x="194" y="270"/>
                      </a:lnTo>
                      <a:lnTo>
                        <a:pt x="203" y="277"/>
                      </a:lnTo>
                      <a:lnTo>
                        <a:pt x="217" y="285"/>
                      </a:lnTo>
                      <a:lnTo>
                        <a:pt x="226" y="293"/>
                      </a:lnTo>
                      <a:lnTo>
                        <a:pt x="236" y="298"/>
                      </a:lnTo>
                      <a:lnTo>
                        <a:pt x="247" y="304"/>
                      </a:lnTo>
                      <a:lnTo>
                        <a:pt x="259" y="313"/>
                      </a:lnTo>
                      <a:lnTo>
                        <a:pt x="270" y="319"/>
                      </a:lnTo>
                      <a:lnTo>
                        <a:pt x="283" y="327"/>
                      </a:lnTo>
                      <a:lnTo>
                        <a:pt x="295" y="334"/>
                      </a:lnTo>
                      <a:lnTo>
                        <a:pt x="310" y="344"/>
                      </a:lnTo>
                      <a:lnTo>
                        <a:pt x="323" y="351"/>
                      </a:lnTo>
                      <a:lnTo>
                        <a:pt x="337" y="359"/>
                      </a:lnTo>
                      <a:lnTo>
                        <a:pt x="350" y="367"/>
                      </a:lnTo>
                      <a:lnTo>
                        <a:pt x="363" y="374"/>
                      </a:lnTo>
                      <a:lnTo>
                        <a:pt x="378" y="382"/>
                      </a:lnTo>
                      <a:lnTo>
                        <a:pt x="392" y="389"/>
                      </a:lnTo>
                      <a:lnTo>
                        <a:pt x="407" y="397"/>
                      </a:lnTo>
                      <a:lnTo>
                        <a:pt x="424" y="407"/>
                      </a:lnTo>
                      <a:lnTo>
                        <a:pt x="437" y="412"/>
                      </a:lnTo>
                      <a:lnTo>
                        <a:pt x="454" y="420"/>
                      </a:lnTo>
                      <a:lnTo>
                        <a:pt x="470" y="427"/>
                      </a:lnTo>
                      <a:lnTo>
                        <a:pt x="485" y="435"/>
                      </a:lnTo>
                      <a:lnTo>
                        <a:pt x="500" y="443"/>
                      </a:lnTo>
                      <a:lnTo>
                        <a:pt x="517" y="452"/>
                      </a:lnTo>
                      <a:lnTo>
                        <a:pt x="534" y="458"/>
                      </a:lnTo>
                      <a:lnTo>
                        <a:pt x="551" y="467"/>
                      </a:lnTo>
                      <a:lnTo>
                        <a:pt x="567" y="473"/>
                      </a:lnTo>
                      <a:lnTo>
                        <a:pt x="584" y="483"/>
                      </a:lnTo>
                      <a:lnTo>
                        <a:pt x="599" y="490"/>
                      </a:lnTo>
                      <a:lnTo>
                        <a:pt x="618" y="498"/>
                      </a:lnTo>
                      <a:lnTo>
                        <a:pt x="635" y="505"/>
                      </a:lnTo>
                      <a:lnTo>
                        <a:pt x="652" y="513"/>
                      </a:lnTo>
                      <a:lnTo>
                        <a:pt x="669" y="521"/>
                      </a:lnTo>
                      <a:lnTo>
                        <a:pt x="686" y="528"/>
                      </a:lnTo>
                      <a:lnTo>
                        <a:pt x="704" y="536"/>
                      </a:lnTo>
                      <a:lnTo>
                        <a:pt x="721" y="541"/>
                      </a:lnTo>
                      <a:lnTo>
                        <a:pt x="738" y="549"/>
                      </a:lnTo>
                      <a:lnTo>
                        <a:pt x="757" y="557"/>
                      </a:lnTo>
                      <a:lnTo>
                        <a:pt x="774" y="564"/>
                      </a:lnTo>
                      <a:lnTo>
                        <a:pt x="791" y="570"/>
                      </a:lnTo>
                      <a:lnTo>
                        <a:pt x="808" y="578"/>
                      </a:lnTo>
                      <a:lnTo>
                        <a:pt x="827" y="585"/>
                      </a:lnTo>
                      <a:lnTo>
                        <a:pt x="842" y="591"/>
                      </a:lnTo>
                      <a:lnTo>
                        <a:pt x="861" y="598"/>
                      </a:lnTo>
                      <a:lnTo>
                        <a:pt x="878" y="606"/>
                      </a:lnTo>
                      <a:lnTo>
                        <a:pt x="896" y="612"/>
                      </a:lnTo>
                      <a:lnTo>
                        <a:pt x="913" y="619"/>
                      </a:lnTo>
                      <a:lnTo>
                        <a:pt x="932" y="625"/>
                      </a:lnTo>
                      <a:lnTo>
                        <a:pt x="949" y="631"/>
                      </a:lnTo>
                      <a:lnTo>
                        <a:pt x="966" y="638"/>
                      </a:lnTo>
                      <a:lnTo>
                        <a:pt x="983" y="644"/>
                      </a:lnTo>
                      <a:lnTo>
                        <a:pt x="1000" y="650"/>
                      </a:lnTo>
                      <a:lnTo>
                        <a:pt x="1017" y="655"/>
                      </a:lnTo>
                      <a:lnTo>
                        <a:pt x="1034" y="661"/>
                      </a:lnTo>
                      <a:lnTo>
                        <a:pt x="1050" y="667"/>
                      </a:lnTo>
                      <a:lnTo>
                        <a:pt x="1067" y="671"/>
                      </a:lnTo>
                      <a:lnTo>
                        <a:pt x="1084" y="676"/>
                      </a:lnTo>
                      <a:lnTo>
                        <a:pt x="1099" y="684"/>
                      </a:lnTo>
                      <a:lnTo>
                        <a:pt x="1116" y="688"/>
                      </a:lnTo>
                      <a:lnTo>
                        <a:pt x="1131" y="692"/>
                      </a:lnTo>
                      <a:lnTo>
                        <a:pt x="1149" y="697"/>
                      </a:lnTo>
                      <a:lnTo>
                        <a:pt x="1164" y="701"/>
                      </a:lnTo>
                      <a:lnTo>
                        <a:pt x="1179" y="705"/>
                      </a:lnTo>
                      <a:lnTo>
                        <a:pt x="1194" y="711"/>
                      </a:lnTo>
                      <a:lnTo>
                        <a:pt x="1209" y="714"/>
                      </a:lnTo>
                      <a:lnTo>
                        <a:pt x="1225" y="720"/>
                      </a:lnTo>
                      <a:lnTo>
                        <a:pt x="1238" y="722"/>
                      </a:lnTo>
                      <a:lnTo>
                        <a:pt x="1253" y="726"/>
                      </a:lnTo>
                      <a:lnTo>
                        <a:pt x="1266" y="730"/>
                      </a:lnTo>
                      <a:lnTo>
                        <a:pt x="1280" y="733"/>
                      </a:lnTo>
                      <a:lnTo>
                        <a:pt x="1293" y="735"/>
                      </a:lnTo>
                      <a:lnTo>
                        <a:pt x="1308" y="739"/>
                      </a:lnTo>
                      <a:lnTo>
                        <a:pt x="1322" y="743"/>
                      </a:lnTo>
                      <a:lnTo>
                        <a:pt x="1333" y="745"/>
                      </a:lnTo>
                      <a:lnTo>
                        <a:pt x="1346" y="747"/>
                      </a:lnTo>
                      <a:lnTo>
                        <a:pt x="1358" y="750"/>
                      </a:lnTo>
                      <a:lnTo>
                        <a:pt x="1369" y="752"/>
                      </a:lnTo>
                      <a:lnTo>
                        <a:pt x="1382" y="754"/>
                      </a:lnTo>
                      <a:lnTo>
                        <a:pt x="1394" y="756"/>
                      </a:lnTo>
                      <a:lnTo>
                        <a:pt x="1405" y="758"/>
                      </a:lnTo>
                      <a:lnTo>
                        <a:pt x="1417" y="760"/>
                      </a:lnTo>
                      <a:lnTo>
                        <a:pt x="1428" y="762"/>
                      </a:lnTo>
                      <a:lnTo>
                        <a:pt x="1438" y="764"/>
                      </a:lnTo>
                      <a:lnTo>
                        <a:pt x="1449" y="764"/>
                      </a:lnTo>
                      <a:lnTo>
                        <a:pt x="1457" y="766"/>
                      </a:lnTo>
                      <a:lnTo>
                        <a:pt x="1468" y="768"/>
                      </a:lnTo>
                      <a:lnTo>
                        <a:pt x="1477" y="768"/>
                      </a:lnTo>
                      <a:lnTo>
                        <a:pt x="1487" y="769"/>
                      </a:lnTo>
                      <a:lnTo>
                        <a:pt x="1496" y="769"/>
                      </a:lnTo>
                      <a:lnTo>
                        <a:pt x="1506" y="771"/>
                      </a:lnTo>
                      <a:lnTo>
                        <a:pt x="1515" y="771"/>
                      </a:lnTo>
                      <a:lnTo>
                        <a:pt x="1523" y="771"/>
                      </a:lnTo>
                      <a:lnTo>
                        <a:pt x="1531" y="773"/>
                      </a:lnTo>
                      <a:lnTo>
                        <a:pt x="1540" y="773"/>
                      </a:lnTo>
                      <a:lnTo>
                        <a:pt x="1548" y="773"/>
                      </a:lnTo>
                      <a:lnTo>
                        <a:pt x="1555" y="773"/>
                      </a:lnTo>
                      <a:lnTo>
                        <a:pt x="1563" y="773"/>
                      </a:lnTo>
                      <a:lnTo>
                        <a:pt x="1571" y="775"/>
                      </a:lnTo>
                      <a:lnTo>
                        <a:pt x="1576" y="773"/>
                      </a:lnTo>
                      <a:lnTo>
                        <a:pt x="1582" y="773"/>
                      </a:lnTo>
                      <a:lnTo>
                        <a:pt x="1590" y="773"/>
                      </a:lnTo>
                      <a:lnTo>
                        <a:pt x="1595" y="773"/>
                      </a:lnTo>
                      <a:lnTo>
                        <a:pt x="1601" y="773"/>
                      </a:lnTo>
                      <a:lnTo>
                        <a:pt x="1607" y="773"/>
                      </a:lnTo>
                      <a:lnTo>
                        <a:pt x="1612" y="773"/>
                      </a:lnTo>
                      <a:lnTo>
                        <a:pt x="1618" y="773"/>
                      </a:lnTo>
                      <a:lnTo>
                        <a:pt x="1624" y="773"/>
                      </a:lnTo>
                      <a:lnTo>
                        <a:pt x="1628" y="773"/>
                      </a:lnTo>
                      <a:lnTo>
                        <a:pt x="1633" y="773"/>
                      </a:lnTo>
                      <a:lnTo>
                        <a:pt x="1637" y="773"/>
                      </a:lnTo>
                      <a:lnTo>
                        <a:pt x="1641" y="771"/>
                      </a:lnTo>
                      <a:lnTo>
                        <a:pt x="1645" y="771"/>
                      </a:lnTo>
                      <a:lnTo>
                        <a:pt x="1649" y="771"/>
                      </a:lnTo>
                      <a:lnTo>
                        <a:pt x="1654" y="771"/>
                      </a:lnTo>
                      <a:lnTo>
                        <a:pt x="1660" y="769"/>
                      </a:lnTo>
                      <a:lnTo>
                        <a:pt x="1666" y="769"/>
                      </a:lnTo>
                      <a:lnTo>
                        <a:pt x="1670" y="768"/>
                      </a:lnTo>
                      <a:lnTo>
                        <a:pt x="1675" y="768"/>
                      </a:lnTo>
                      <a:lnTo>
                        <a:pt x="1679" y="768"/>
                      </a:lnTo>
                      <a:lnTo>
                        <a:pt x="1681" y="768"/>
                      </a:lnTo>
                      <a:lnTo>
                        <a:pt x="1803" y="768"/>
                      </a:lnTo>
                      <a:lnTo>
                        <a:pt x="1793" y="813"/>
                      </a:lnTo>
                      <a:lnTo>
                        <a:pt x="1791" y="813"/>
                      </a:lnTo>
                      <a:lnTo>
                        <a:pt x="1787" y="815"/>
                      </a:lnTo>
                      <a:lnTo>
                        <a:pt x="1782" y="815"/>
                      </a:lnTo>
                      <a:lnTo>
                        <a:pt x="1778" y="817"/>
                      </a:lnTo>
                      <a:lnTo>
                        <a:pt x="1772" y="817"/>
                      </a:lnTo>
                      <a:lnTo>
                        <a:pt x="1766" y="819"/>
                      </a:lnTo>
                      <a:lnTo>
                        <a:pt x="1763" y="819"/>
                      </a:lnTo>
                      <a:lnTo>
                        <a:pt x="1759" y="821"/>
                      </a:lnTo>
                      <a:lnTo>
                        <a:pt x="1753" y="821"/>
                      </a:lnTo>
                      <a:lnTo>
                        <a:pt x="1749" y="823"/>
                      </a:lnTo>
                      <a:lnTo>
                        <a:pt x="1746" y="823"/>
                      </a:lnTo>
                      <a:lnTo>
                        <a:pt x="1740" y="825"/>
                      </a:lnTo>
                      <a:lnTo>
                        <a:pt x="1736" y="825"/>
                      </a:lnTo>
                      <a:lnTo>
                        <a:pt x="1730" y="826"/>
                      </a:lnTo>
                      <a:lnTo>
                        <a:pt x="1725" y="826"/>
                      </a:lnTo>
                      <a:lnTo>
                        <a:pt x="1719" y="826"/>
                      </a:lnTo>
                      <a:lnTo>
                        <a:pt x="1713" y="826"/>
                      </a:lnTo>
                      <a:lnTo>
                        <a:pt x="1708" y="828"/>
                      </a:lnTo>
                      <a:lnTo>
                        <a:pt x="1702" y="830"/>
                      </a:lnTo>
                      <a:lnTo>
                        <a:pt x="1694" y="830"/>
                      </a:lnTo>
                      <a:lnTo>
                        <a:pt x="1689" y="832"/>
                      </a:lnTo>
                      <a:lnTo>
                        <a:pt x="1683" y="832"/>
                      </a:lnTo>
                      <a:lnTo>
                        <a:pt x="1675" y="832"/>
                      </a:lnTo>
                      <a:lnTo>
                        <a:pt x="1668" y="834"/>
                      </a:lnTo>
                      <a:lnTo>
                        <a:pt x="1660" y="834"/>
                      </a:lnTo>
                      <a:lnTo>
                        <a:pt x="1652" y="834"/>
                      </a:lnTo>
                      <a:lnTo>
                        <a:pt x="1645" y="834"/>
                      </a:lnTo>
                      <a:lnTo>
                        <a:pt x="1635" y="836"/>
                      </a:lnTo>
                      <a:lnTo>
                        <a:pt x="1628" y="836"/>
                      </a:lnTo>
                      <a:lnTo>
                        <a:pt x="1620" y="836"/>
                      </a:lnTo>
                      <a:lnTo>
                        <a:pt x="1611" y="836"/>
                      </a:lnTo>
                      <a:lnTo>
                        <a:pt x="1601" y="836"/>
                      </a:lnTo>
                      <a:lnTo>
                        <a:pt x="1592" y="836"/>
                      </a:lnTo>
                      <a:lnTo>
                        <a:pt x="1582" y="836"/>
                      </a:lnTo>
                      <a:lnTo>
                        <a:pt x="1573" y="836"/>
                      </a:lnTo>
                      <a:lnTo>
                        <a:pt x="1563" y="836"/>
                      </a:lnTo>
                      <a:lnTo>
                        <a:pt x="1554" y="836"/>
                      </a:lnTo>
                      <a:lnTo>
                        <a:pt x="1544" y="836"/>
                      </a:lnTo>
                      <a:lnTo>
                        <a:pt x="1533" y="834"/>
                      </a:lnTo>
                      <a:lnTo>
                        <a:pt x="1521" y="834"/>
                      </a:lnTo>
                      <a:lnTo>
                        <a:pt x="1510" y="832"/>
                      </a:lnTo>
                      <a:lnTo>
                        <a:pt x="1498" y="832"/>
                      </a:lnTo>
                      <a:lnTo>
                        <a:pt x="1487" y="830"/>
                      </a:lnTo>
                      <a:lnTo>
                        <a:pt x="1476" y="830"/>
                      </a:lnTo>
                      <a:lnTo>
                        <a:pt x="1464" y="828"/>
                      </a:lnTo>
                      <a:lnTo>
                        <a:pt x="1451" y="826"/>
                      </a:lnTo>
                      <a:lnTo>
                        <a:pt x="1439" y="826"/>
                      </a:lnTo>
                      <a:lnTo>
                        <a:pt x="1426" y="825"/>
                      </a:lnTo>
                      <a:lnTo>
                        <a:pt x="1413" y="823"/>
                      </a:lnTo>
                      <a:lnTo>
                        <a:pt x="1401" y="821"/>
                      </a:lnTo>
                      <a:lnTo>
                        <a:pt x="1388" y="819"/>
                      </a:lnTo>
                      <a:lnTo>
                        <a:pt x="1375" y="817"/>
                      </a:lnTo>
                      <a:lnTo>
                        <a:pt x="1360" y="815"/>
                      </a:lnTo>
                      <a:lnTo>
                        <a:pt x="1348" y="813"/>
                      </a:lnTo>
                      <a:lnTo>
                        <a:pt x="1333" y="809"/>
                      </a:lnTo>
                      <a:lnTo>
                        <a:pt x="1318" y="806"/>
                      </a:lnTo>
                      <a:lnTo>
                        <a:pt x="1304" y="804"/>
                      </a:lnTo>
                      <a:lnTo>
                        <a:pt x="1289" y="802"/>
                      </a:lnTo>
                      <a:lnTo>
                        <a:pt x="1274" y="798"/>
                      </a:lnTo>
                      <a:lnTo>
                        <a:pt x="1259" y="794"/>
                      </a:lnTo>
                      <a:lnTo>
                        <a:pt x="1242" y="790"/>
                      </a:lnTo>
                      <a:lnTo>
                        <a:pt x="1228" y="787"/>
                      </a:lnTo>
                      <a:lnTo>
                        <a:pt x="1211" y="783"/>
                      </a:lnTo>
                      <a:lnTo>
                        <a:pt x="1198" y="779"/>
                      </a:lnTo>
                      <a:lnTo>
                        <a:pt x="1181" y="775"/>
                      </a:lnTo>
                      <a:lnTo>
                        <a:pt x="1166" y="771"/>
                      </a:lnTo>
                      <a:lnTo>
                        <a:pt x="1149" y="768"/>
                      </a:lnTo>
                      <a:lnTo>
                        <a:pt x="1133" y="764"/>
                      </a:lnTo>
                      <a:lnTo>
                        <a:pt x="1116" y="758"/>
                      </a:lnTo>
                      <a:lnTo>
                        <a:pt x="1099" y="754"/>
                      </a:lnTo>
                      <a:lnTo>
                        <a:pt x="1084" y="749"/>
                      </a:lnTo>
                      <a:lnTo>
                        <a:pt x="1067" y="745"/>
                      </a:lnTo>
                      <a:lnTo>
                        <a:pt x="1050" y="739"/>
                      </a:lnTo>
                      <a:lnTo>
                        <a:pt x="1033" y="735"/>
                      </a:lnTo>
                      <a:lnTo>
                        <a:pt x="1015" y="730"/>
                      </a:lnTo>
                      <a:lnTo>
                        <a:pt x="998" y="724"/>
                      </a:lnTo>
                      <a:lnTo>
                        <a:pt x="981" y="718"/>
                      </a:lnTo>
                      <a:lnTo>
                        <a:pt x="966" y="712"/>
                      </a:lnTo>
                      <a:lnTo>
                        <a:pt x="949" y="707"/>
                      </a:lnTo>
                      <a:lnTo>
                        <a:pt x="932" y="701"/>
                      </a:lnTo>
                      <a:lnTo>
                        <a:pt x="915" y="695"/>
                      </a:lnTo>
                      <a:lnTo>
                        <a:pt x="898" y="690"/>
                      </a:lnTo>
                      <a:lnTo>
                        <a:pt x="880" y="684"/>
                      </a:lnTo>
                      <a:lnTo>
                        <a:pt x="863" y="678"/>
                      </a:lnTo>
                      <a:lnTo>
                        <a:pt x="846" y="671"/>
                      </a:lnTo>
                      <a:lnTo>
                        <a:pt x="831" y="667"/>
                      </a:lnTo>
                      <a:lnTo>
                        <a:pt x="812" y="659"/>
                      </a:lnTo>
                      <a:lnTo>
                        <a:pt x="795" y="654"/>
                      </a:lnTo>
                      <a:lnTo>
                        <a:pt x="778" y="646"/>
                      </a:lnTo>
                      <a:lnTo>
                        <a:pt x="761" y="640"/>
                      </a:lnTo>
                      <a:lnTo>
                        <a:pt x="743" y="635"/>
                      </a:lnTo>
                      <a:lnTo>
                        <a:pt x="726" y="627"/>
                      </a:lnTo>
                      <a:lnTo>
                        <a:pt x="711" y="619"/>
                      </a:lnTo>
                      <a:lnTo>
                        <a:pt x="696" y="614"/>
                      </a:lnTo>
                      <a:lnTo>
                        <a:pt x="679" y="606"/>
                      </a:lnTo>
                      <a:lnTo>
                        <a:pt x="662" y="598"/>
                      </a:lnTo>
                      <a:lnTo>
                        <a:pt x="647" y="591"/>
                      </a:lnTo>
                      <a:lnTo>
                        <a:pt x="629" y="585"/>
                      </a:lnTo>
                      <a:lnTo>
                        <a:pt x="614" y="578"/>
                      </a:lnTo>
                      <a:lnTo>
                        <a:pt x="599" y="570"/>
                      </a:lnTo>
                      <a:lnTo>
                        <a:pt x="582" y="564"/>
                      </a:lnTo>
                      <a:lnTo>
                        <a:pt x="567" y="557"/>
                      </a:lnTo>
                      <a:lnTo>
                        <a:pt x="551" y="549"/>
                      </a:lnTo>
                      <a:lnTo>
                        <a:pt x="534" y="541"/>
                      </a:lnTo>
                      <a:lnTo>
                        <a:pt x="519" y="534"/>
                      </a:lnTo>
                      <a:lnTo>
                        <a:pt x="506" y="528"/>
                      </a:lnTo>
                      <a:lnTo>
                        <a:pt x="491" y="521"/>
                      </a:lnTo>
                      <a:lnTo>
                        <a:pt x="475" y="511"/>
                      </a:lnTo>
                      <a:lnTo>
                        <a:pt x="462" y="503"/>
                      </a:lnTo>
                      <a:lnTo>
                        <a:pt x="449" y="498"/>
                      </a:lnTo>
                      <a:lnTo>
                        <a:pt x="434" y="488"/>
                      </a:lnTo>
                      <a:lnTo>
                        <a:pt x="420" y="483"/>
                      </a:lnTo>
                      <a:lnTo>
                        <a:pt x="407" y="473"/>
                      </a:lnTo>
                      <a:lnTo>
                        <a:pt x="394" y="465"/>
                      </a:lnTo>
                      <a:lnTo>
                        <a:pt x="380" y="458"/>
                      </a:lnTo>
                      <a:lnTo>
                        <a:pt x="367" y="450"/>
                      </a:lnTo>
                      <a:lnTo>
                        <a:pt x="356" y="443"/>
                      </a:lnTo>
                      <a:lnTo>
                        <a:pt x="344" y="435"/>
                      </a:lnTo>
                      <a:lnTo>
                        <a:pt x="331" y="427"/>
                      </a:lnTo>
                      <a:lnTo>
                        <a:pt x="319" y="420"/>
                      </a:lnTo>
                      <a:lnTo>
                        <a:pt x="308" y="412"/>
                      </a:lnTo>
                      <a:lnTo>
                        <a:pt x="297" y="405"/>
                      </a:lnTo>
                      <a:lnTo>
                        <a:pt x="285" y="397"/>
                      </a:lnTo>
                      <a:lnTo>
                        <a:pt x="274" y="389"/>
                      </a:lnTo>
                      <a:lnTo>
                        <a:pt x="262" y="380"/>
                      </a:lnTo>
                      <a:lnTo>
                        <a:pt x="253" y="372"/>
                      </a:lnTo>
                      <a:lnTo>
                        <a:pt x="243" y="365"/>
                      </a:lnTo>
                      <a:lnTo>
                        <a:pt x="234" y="357"/>
                      </a:lnTo>
                      <a:lnTo>
                        <a:pt x="224" y="350"/>
                      </a:lnTo>
                      <a:lnTo>
                        <a:pt x="217" y="342"/>
                      </a:lnTo>
                      <a:lnTo>
                        <a:pt x="207" y="334"/>
                      </a:lnTo>
                      <a:lnTo>
                        <a:pt x="198" y="327"/>
                      </a:lnTo>
                      <a:lnTo>
                        <a:pt x="190" y="319"/>
                      </a:lnTo>
                      <a:lnTo>
                        <a:pt x="183" y="313"/>
                      </a:lnTo>
                      <a:lnTo>
                        <a:pt x="173" y="304"/>
                      </a:lnTo>
                      <a:lnTo>
                        <a:pt x="165" y="296"/>
                      </a:lnTo>
                      <a:lnTo>
                        <a:pt x="158" y="291"/>
                      </a:lnTo>
                      <a:lnTo>
                        <a:pt x="150" y="283"/>
                      </a:lnTo>
                      <a:lnTo>
                        <a:pt x="145" y="275"/>
                      </a:lnTo>
                      <a:lnTo>
                        <a:pt x="137" y="270"/>
                      </a:lnTo>
                      <a:lnTo>
                        <a:pt x="129" y="262"/>
                      </a:lnTo>
                      <a:lnTo>
                        <a:pt x="124" y="256"/>
                      </a:lnTo>
                      <a:lnTo>
                        <a:pt x="118" y="249"/>
                      </a:lnTo>
                      <a:lnTo>
                        <a:pt x="112" y="241"/>
                      </a:lnTo>
                      <a:lnTo>
                        <a:pt x="106" y="236"/>
                      </a:lnTo>
                      <a:lnTo>
                        <a:pt x="101" y="228"/>
                      </a:lnTo>
                      <a:lnTo>
                        <a:pt x="95" y="222"/>
                      </a:lnTo>
                      <a:lnTo>
                        <a:pt x="91" y="217"/>
                      </a:lnTo>
                      <a:lnTo>
                        <a:pt x="86" y="211"/>
                      </a:lnTo>
                      <a:lnTo>
                        <a:pt x="82" y="205"/>
                      </a:lnTo>
                      <a:lnTo>
                        <a:pt x="78" y="198"/>
                      </a:lnTo>
                      <a:lnTo>
                        <a:pt x="72" y="192"/>
                      </a:lnTo>
                      <a:lnTo>
                        <a:pt x="68" y="186"/>
                      </a:lnTo>
                      <a:lnTo>
                        <a:pt x="65" y="182"/>
                      </a:lnTo>
                      <a:lnTo>
                        <a:pt x="59" y="175"/>
                      </a:lnTo>
                      <a:lnTo>
                        <a:pt x="57" y="171"/>
                      </a:lnTo>
                      <a:lnTo>
                        <a:pt x="53" y="165"/>
                      </a:lnTo>
                      <a:lnTo>
                        <a:pt x="49" y="161"/>
                      </a:lnTo>
                      <a:lnTo>
                        <a:pt x="46" y="156"/>
                      </a:lnTo>
                      <a:lnTo>
                        <a:pt x="44" y="152"/>
                      </a:lnTo>
                      <a:lnTo>
                        <a:pt x="40" y="146"/>
                      </a:lnTo>
                      <a:lnTo>
                        <a:pt x="38" y="142"/>
                      </a:lnTo>
                      <a:lnTo>
                        <a:pt x="32" y="135"/>
                      </a:lnTo>
                      <a:lnTo>
                        <a:pt x="30" y="127"/>
                      </a:lnTo>
                      <a:lnTo>
                        <a:pt x="25" y="122"/>
                      </a:lnTo>
                      <a:lnTo>
                        <a:pt x="23" y="116"/>
                      </a:lnTo>
                      <a:lnTo>
                        <a:pt x="19" y="110"/>
                      </a:lnTo>
                      <a:lnTo>
                        <a:pt x="19" y="106"/>
                      </a:lnTo>
                      <a:lnTo>
                        <a:pt x="15" y="101"/>
                      </a:lnTo>
                      <a:lnTo>
                        <a:pt x="15" y="99"/>
                      </a:lnTo>
                      <a:lnTo>
                        <a:pt x="0" y="0"/>
                      </a:lnTo>
                      <a:lnTo>
                        <a:pt x="25" y="27"/>
                      </a:lnTo>
                      <a:lnTo>
                        <a:pt x="25" y="27"/>
                      </a:lnTo>
                      <a:close/>
                    </a:path>
                  </a:pathLst>
                </a:custGeom>
                <a:solidFill>
                  <a:srgbClr val="414B8B"/>
                </a:solidFill>
                <a:ln w="9525">
                  <a:noFill/>
                  <a:round/>
                  <a:headEnd/>
                  <a:tailEnd/>
                </a:ln>
              </p:spPr>
              <p:txBody>
                <a:bodyPr/>
                <a:lstStyle/>
                <a:p>
                  <a:endParaRPr lang="en-US"/>
                </a:p>
              </p:txBody>
            </p:sp>
            <p:sp>
              <p:nvSpPr>
                <p:cNvPr id="29" name="Freeform 96"/>
                <p:cNvSpPr>
                  <a:spLocks/>
                </p:cNvSpPr>
                <p:nvPr/>
              </p:nvSpPr>
              <p:spPr bwMode="auto">
                <a:xfrm>
                  <a:off x="2339" y="2343"/>
                  <a:ext cx="62" cy="126"/>
                </a:xfrm>
                <a:custGeom>
                  <a:avLst/>
                  <a:gdLst/>
                  <a:ahLst/>
                  <a:cxnLst>
                    <a:cxn ang="0">
                      <a:pos x="2" y="173"/>
                    </a:cxn>
                    <a:cxn ang="0">
                      <a:pos x="9" y="171"/>
                    </a:cxn>
                    <a:cxn ang="0">
                      <a:pos x="21" y="159"/>
                    </a:cxn>
                    <a:cxn ang="0">
                      <a:pos x="28" y="152"/>
                    </a:cxn>
                    <a:cxn ang="0">
                      <a:pos x="40" y="138"/>
                    </a:cxn>
                    <a:cxn ang="0">
                      <a:pos x="44" y="129"/>
                    </a:cxn>
                    <a:cxn ang="0">
                      <a:pos x="51" y="117"/>
                    </a:cxn>
                    <a:cxn ang="0">
                      <a:pos x="55" y="108"/>
                    </a:cxn>
                    <a:cxn ang="0">
                      <a:pos x="63" y="97"/>
                    </a:cxn>
                    <a:cxn ang="0">
                      <a:pos x="68" y="85"/>
                    </a:cxn>
                    <a:cxn ang="0">
                      <a:pos x="74" y="76"/>
                    </a:cxn>
                    <a:cxn ang="0">
                      <a:pos x="80" y="62"/>
                    </a:cxn>
                    <a:cxn ang="0">
                      <a:pos x="86" y="53"/>
                    </a:cxn>
                    <a:cxn ang="0">
                      <a:pos x="91" y="41"/>
                    </a:cxn>
                    <a:cxn ang="0">
                      <a:pos x="97" y="30"/>
                    </a:cxn>
                    <a:cxn ang="0">
                      <a:pos x="101" y="21"/>
                    </a:cxn>
                    <a:cxn ang="0">
                      <a:pos x="105" y="15"/>
                    </a:cxn>
                    <a:cxn ang="0">
                      <a:pos x="110" y="3"/>
                    </a:cxn>
                    <a:cxn ang="0">
                      <a:pos x="112" y="0"/>
                    </a:cxn>
                    <a:cxn ang="0">
                      <a:pos x="116" y="7"/>
                    </a:cxn>
                    <a:cxn ang="0">
                      <a:pos x="118" y="17"/>
                    </a:cxn>
                    <a:cxn ang="0">
                      <a:pos x="120" y="32"/>
                    </a:cxn>
                    <a:cxn ang="0">
                      <a:pos x="122" y="38"/>
                    </a:cxn>
                    <a:cxn ang="0">
                      <a:pos x="122" y="47"/>
                    </a:cxn>
                    <a:cxn ang="0">
                      <a:pos x="122" y="57"/>
                    </a:cxn>
                    <a:cxn ang="0">
                      <a:pos x="124" y="68"/>
                    </a:cxn>
                    <a:cxn ang="0">
                      <a:pos x="122" y="78"/>
                    </a:cxn>
                    <a:cxn ang="0">
                      <a:pos x="122" y="87"/>
                    </a:cxn>
                    <a:cxn ang="0">
                      <a:pos x="120" y="98"/>
                    </a:cxn>
                    <a:cxn ang="0">
                      <a:pos x="118" y="112"/>
                    </a:cxn>
                    <a:cxn ang="0">
                      <a:pos x="114" y="123"/>
                    </a:cxn>
                    <a:cxn ang="0">
                      <a:pos x="110" y="135"/>
                    </a:cxn>
                    <a:cxn ang="0">
                      <a:pos x="106" y="148"/>
                    </a:cxn>
                    <a:cxn ang="0">
                      <a:pos x="101" y="159"/>
                    </a:cxn>
                    <a:cxn ang="0">
                      <a:pos x="95" y="171"/>
                    </a:cxn>
                    <a:cxn ang="0">
                      <a:pos x="89" y="182"/>
                    </a:cxn>
                    <a:cxn ang="0">
                      <a:pos x="86" y="193"/>
                    </a:cxn>
                    <a:cxn ang="0">
                      <a:pos x="80" y="205"/>
                    </a:cxn>
                    <a:cxn ang="0">
                      <a:pos x="74" y="212"/>
                    </a:cxn>
                    <a:cxn ang="0">
                      <a:pos x="68" y="222"/>
                    </a:cxn>
                    <a:cxn ang="0">
                      <a:pos x="65" y="230"/>
                    </a:cxn>
                    <a:cxn ang="0">
                      <a:pos x="61" y="237"/>
                    </a:cxn>
                    <a:cxn ang="0">
                      <a:pos x="55" y="247"/>
                    </a:cxn>
                    <a:cxn ang="0">
                      <a:pos x="53" y="250"/>
                    </a:cxn>
                    <a:cxn ang="0">
                      <a:pos x="0" y="173"/>
                    </a:cxn>
                  </a:cxnLst>
                  <a:rect l="0" t="0" r="r" b="b"/>
                  <a:pathLst>
                    <a:path w="124" h="250">
                      <a:moveTo>
                        <a:pt x="0" y="173"/>
                      </a:moveTo>
                      <a:lnTo>
                        <a:pt x="2" y="173"/>
                      </a:lnTo>
                      <a:lnTo>
                        <a:pt x="4" y="171"/>
                      </a:lnTo>
                      <a:lnTo>
                        <a:pt x="9" y="171"/>
                      </a:lnTo>
                      <a:lnTo>
                        <a:pt x="13" y="167"/>
                      </a:lnTo>
                      <a:lnTo>
                        <a:pt x="21" y="159"/>
                      </a:lnTo>
                      <a:lnTo>
                        <a:pt x="25" y="155"/>
                      </a:lnTo>
                      <a:lnTo>
                        <a:pt x="28" y="152"/>
                      </a:lnTo>
                      <a:lnTo>
                        <a:pt x="34" y="144"/>
                      </a:lnTo>
                      <a:lnTo>
                        <a:pt x="40" y="138"/>
                      </a:lnTo>
                      <a:lnTo>
                        <a:pt x="42" y="133"/>
                      </a:lnTo>
                      <a:lnTo>
                        <a:pt x="44" y="129"/>
                      </a:lnTo>
                      <a:lnTo>
                        <a:pt x="47" y="123"/>
                      </a:lnTo>
                      <a:lnTo>
                        <a:pt x="51" y="117"/>
                      </a:lnTo>
                      <a:lnTo>
                        <a:pt x="53" y="114"/>
                      </a:lnTo>
                      <a:lnTo>
                        <a:pt x="55" y="108"/>
                      </a:lnTo>
                      <a:lnTo>
                        <a:pt x="59" y="102"/>
                      </a:lnTo>
                      <a:lnTo>
                        <a:pt x="63" y="97"/>
                      </a:lnTo>
                      <a:lnTo>
                        <a:pt x="65" y="91"/>
                      </a:lnTo>
                      <a:lnTo>
                        <a:pt x="68" y="85"/>
                      </a:lnTo>
                      <a:lnTo>
                        <a:pt x="70" y="79"/>
                      </a:lnTo>
                      <a:lnTo>
                        <a:pt x="74" y="76"/>
                      </a:lnTo>
                      <a:lnTo>
                        <a:pt x="76" y="68"/>
                      </a:lnTo>
                      <a:lnTo>
                        <a:pt x="80" y="62"/>
                      </a:lnTo>
                      <a:lnTo>
                        <a:pt x="82" y="57"/>
                      </a:lnTo>
                      <a:lnTo>
                        <a:pt x="86" y="53"/>
                      </a:lnTo>
                      <a:lnTo>
                        <a:pt x="89" y="45"/>
                      </a:lnTo>
                      <a:lnTo>
                        <a:pt x="91" y="41"/>
                      </a:lnTo>
                      <a:lnTo>
                        <a:pt x="93" y="36"/>
                      </a:lnTo>
                      <a:lnTo>
                        <a:pt x="97" y="30"/>
                      </a:lnTo>
                      <a:lnTo>
                        <a:pt x="99" y="26"/>
                      </a:lnTo>
                      <a:lnTo>
                        <a:pt x="101" y="21"/>
                      </a:lnTo>
                      <a:lnTo>
                        <a:pt x="103" y="17"/>
                      </a:lnTo>
                      <a:lnTo>
                        <a:pt x="105" y="15"/>
                      </a:lnTo>
                      <a:lnTo>
                        <a:pt x="106" y="7"/>
                      </a:lnTo>
                      <a:lnTo>
                        <a:pt x="110" y="3"/>
                      </a:lnTo>
                      <a:lnTo>
                        <a:pt x="112" y="0"/>
                      </a:lnTo>
                      <a:lnTo>
                        <a:pt x="112" y="0"/>
                      </a:lnTo>
                      <a:lnTo>
                        <a:pt x="112" y="0"/>
                      </a:lnTo>
                      <a:lnTo>
                        <a:pt x="116" y="7"/>
                      </a:lnTo>
                      <a:lnTo>
                        <a:pt x="116" y="11"/>
                      </a:lnTo>
                      <a:lnTo>
                        <a:pt x="118" y="17"/>
                      </a:lnTo>
                      <a:lnTo>
                        <a:pt x="120" y="24"/>
                      </a:lnTo>
                      <a:lnTo>
                        <a:pt x="120" y="32"/>
                      </a:lnTo>
                      <a:lnTo>
                        <a:pt x="120" y="34"/>
                      </a:lnTo>
                      <a:lnTo>
                        <a:pt x="122" y="38"/>
                      </a:lnTo>
                      <a:lnTo>
                        <a:pt x="122" y="43"/>
                      </a:lnTo>
                      <a:lnTo>
                        <a:pt x="122" y="47"/>
                      </a:lnTo>
                      <a:lnTo>
                        <a:pt x="122" y="51"/>
                      </a:lnTo>
                      <a:lnTo>
                        <a:pt x="122" y="57"/>
                      </a:lnTo>
                      <a:lnTo>
                        <a:pt x="122" y="62"/>
                      </a:lnTo>
                      <a:lnTo>
                        <a:pt x="124" y="68"/>
                      </a:lnTo>
                      <a:lnTo>
                        <a:pt x="122" y="72"/>
                      </a:lnTo>
                      <a:lnTo>
                        <a:pt x="122" y="78"/>
                      </a:lnTo>
                      <a:lnTo>
                        <a:pt x="122" y="81"/>
                      </a:lnTo>
                      <a:lnTo>
                        <a:pt x="122" y="87"/>
                      </a:lnTo>
                      <a:lnTo>
                        <a:pt x="120" y="93"/>
                      </a:lnTo>
                      <a:lnTo>
                        <a:pt x="120" y="98"/>
                      </a:lnTo>
                      <a:lnTo>
                        <a:pt x="120" y="104"/>
                      </a:lnTo>
                      <a:lnTo>
                        <a:pt x="118" y="112"/>
                      </a:lnTo>
                      <a:lnTo>
                        <a:pt x="116" y="117"/>
                      </a:lnTo>
                      <a:lnTo>
                        <a:pt x="114" y="123"/>
                      </a:lnTo>
                      <a:lnTo>
                        <a:pt x="112" y="129"/>
                      </a:lnTo>
                      <a:lnTo>
                        <a:pt x="110" y="135"/>
                      </a:lnTo>
                      <a:lnTo>
                        <a:pt x="108" y="140"/>
                      </a:lnTo>
                      <a:lnTo>
                        <a:pt x="106" y="148"/>
                      </a:lnTo>
                      <a:lnTo>
                        <a:pt x="103" y="154"/>
                      </a:lnTo>
                      <a:lnTo>
                        <a:pt x="101" y="159"/>
                      </a:lnTo>
                      <a:lnTo>
                        <a:pt x="99" y="165"/>
                      </a:lnTo>
                      <a:lnTo>
                        <a:pt x="95" y="171"/>
                      </a:lnTo>
                      <a:lnTo>
                        <a:pt x="93" y="176"/>
                      </a:lnTo>
                      <a:lnTo>
                        <a:pt x="89" y="182"/>
                      </a:lnTo>
                      <a:lnTo>
                        <a:pt x="87" y="188"/>
                      </a:lnTo>
                      <a:lnTo>
                        <a:pt x="86" y="193"/>
                      </a:lnTo>
                      <a:lnTo>
                        <a:pt x="82" y="199"/>
                      </a:lnTo>
                      <a:lnTo>
                        <a:pt x="80" y="205"/>
                      </a:lnTo>
                      <a:lnTo>
                        <a:pt x="78" y="209"/>
                      </a:lnTo>
                      <a:lnTo>
                        <a:pt x="74" y="212"/>
                      </a:lnTo>
                      <a:lnTo>
                        <a:pt x="72" y="218"/>
                      </a:lnTo>
                      <a:lnTo>
                        <a:pt x="68" y="222"/>
                      </a:lnTo>
                      <a:lnTo>
                        <a:pt x="66" y="226"/>
                      </a:lnTo>
                      <a:lnTo>
                        <a:pt x="65" y="230"/>
                      </a:lnTo>
                      <a:lnTo>
                        <a:pt x="63" y="233"/>
                      </a:lnTo>
                      <a:lnTo>
                        <a:pt x="61" y="237"/>
                      </a:lnTo>
                      <a:lnTo>
                        <a:pt x="57" y="243"/>
                      </a:lnTo>
                      <a:lnTo>
                        <a:pt x="55" y="247"/>
                      </a:lnTo>
                      <a:lnTo>
                        <a:pt x="53" y="249"/>
                      </a:lnTo>
                      <a:lnTo>
                        <a:pt x="53" y="250"/>
                      </a:lnTo>
                      <a:lnTo>
                        <a:pt x="0" y="173"/>
                      </a:lnTo>
                      <a:lnTo>
                        <a:pt x="0" y="173"/>
                      </a:lnTo>
                      <a:close/>
                    </a:path>
                  </a:pathLst>
                </a:custGeom>
                <a:solidFill>
                  <a:srgbClr val="414B8B"/>
                </a:solidFill>
                <a:ln w="9525">
                  <a:noFill/>
                  <a:round/>
                  <a:headEnd/>
                  <a:tailEnd/>
                </a:ln>
              </p:spPr>
              <p:txBody>
                <a:bodyPr/>
                <a:lstStyle/>
                <a:p>
                  <a:endParaRPr lang="en-US"/>
                </a:p>
              </p:txBody>
            </p:sp>
            <p:sp>
              <p:nvSpPr>
                <p:cNvPr id="30" name="Freeform 97"/>
                <p:cNvSpPr>
                  <a:spLocks/>
                </p:cNvSpPr>
                <p:nvPr/>
              </p:nvSpPr>
              <p:spPr bwMode="auto">
                <a:xfrm>
                  <a:off x="2406" y="2323"/>
                  <a:ext cx="468" cy="172"/>
                </a:xfrm>
                <a:custGeom>
                  <a:avLst/>
                  <a:gdLst/>
                  <a:ahLst/>
                  <a:cxnLst>
                    <a:cxn ang="0">
                      <a:pos x="11" y="0"/>
                    </a:cxn>
                    <a:cxn ang="0">
                      <a:pos x="36" y="2"/>
                    </a:cxn>
                    <a:cxn ang="0">
                      <a:pos x="55" y="2"/>
                    </a:cxn>
                    <a:cxn ang="0">
                      <a:pos x="78" y="5"/>
                    </a:cxn>
                    <a:cxn ang="0">
                      <a:pos x="105" y="7"/>
                    </a:cxn>
                    <a:cxn ang="0">
                      <a:pos x="133" y="11"/>
                    </a:cxn>
                    <a:cxn ang="0">
                      <a:pos x="164" y="17"/>
                    </a:cxn>
                    <a:cxn ang="0">
                      <a:pos x="198" y="23"/>
                    </a:cxn>
                    <a:cxn ang="0">
                      <a:pos x="234" y="30"/>
                    </a:cxn>
                    <a:cxn ang="0">
                      <a:pos x="274" y="40"/>
                    </a:cxn>
                    <a:cxn ang="0">
                      <a:pos x="312" y="49"/>
                    </a:cxn>
                    <a:cxn ang="0">
                      <a:pos x="354" y="61"/>
                    </a:cxn>
                    <a:cxn ang="0">
                      <a:pos x="397" y="74"/>
                    </a:cxn>
                    <a:cxn ang="0">
                      <a:pos x="441" y="89"/>
                    </a:cxn>
                    <a:cxn ang="0">
                      <a:pos x="485" y="104"/>
                    </a:cxn>
                    <a:cxn ang="0">
                      <a:pos x="529" y="121"/>
                    </a:cxn>
                    <a:cxn ang="0">
                      <a:pos x="572" y="140"/>
                    </a:cxn>
                    <a:cxn ang="0">
                      <a:pos x="618" y="159"/>
                    </a:cxn>
                    <a:cxn ang="0">
                      <a:pos x="660" y="178"/>
                    </a:cxn>
                    <a:cxn ang="0">
                      <a:pos x="702" y="197"/>
                    </a:cxn>
                    <a:cxn ang="0">
                      <a:pos x="742" y="216"/>
                    </a:cxn>
                    <a:cxn ang="0">
                      <a:pos x="778" y="235"/>
                    </a:cxn>
                    <a:cxn ang="0">
                      <a:pos x="812" y="251"/>
                    </a:cxn>
                    <a:cxn ang="0">
                      <a:pos x="844" y="268"/>
                    </a:cxn>
                    <a:cxn ang="0">
                      <a:pos x="871" y="281"/>
                    </a:cxn>
                    <a:cxn ang="0">
                      <a:pos x="894" y="294"/>
                    </a:cxn>
                    <a:cxn ang="0">
                      <a:pos x="917" y="306"/>
                    </a:cxn>
                    <a:cxn ang="0">
                      <a:pos x="934" y="317"/>
                    </a:cxn>
                    <a:cxn ang="0">
                      <a:pos x="820" y="342"/>
                    </a:cxn>
                    <a:cxn ang="0">
                      <a:pos x="799" y="330"/>
                    </a:cxn>
                    <a:cxn ang="0">
                      <a:pos x="782" y="321"/>
                    </a:cxn>
                    <a:cxn ang="0">
                      <a:pos x="763" y="309"/>
                    </a:cxn>
                    <a:cxn ang="0">
                      <a:pos x="738" y="294"/>
                    </a:cxn>
                    <a:cxn ang="0">
                      <a:pos x="709" y="279"/>
                    </a:cxn>
                    <a:cxn ang="0">
                      <a:pos x="681" y="264"/>
                    </a:cxn>
                    <a:cxn ang="0">
                      <a:pos x="648" y="247"/>
                    </a:cxn>
                    <a:cxn ang="0">
                      <a:pos x="614" y="230"/>
                    </a:cxn>
                    <a:cxn ang="0">
                      <a:pos x="576" y="211"/>
                    </a:cxn>
                    <a:cxn ang="0">
                      <a:pos x="540" y="194"/>
                    </a:cxn>
                    <a:cxn ang="0">
                      <a:pos x="502" y="175"/>
                    </a:cxn>
                    <a:cxn ang="0">
                      <a:pos x="464" y="157"/>
                    </a:cxn>
                    <a:cxn ang="0">
                      <a:pos x="424" y="140"/>
                    </a:cxn>
                    <a:cxn ang="0">
                      <a:pos x="386" y="123"/>
                    </a:cxn>
                    <a:cxn ang="0">
                      <a:pos x="348" y="108"/>
                    </a:cxn>
                    <a:cxn ang="0">
                      <a:pos x="310" y="95"/>
                    </a:cxn>
                    <a:cxn ang="0">
                      <a:pos x="274" y="81"/>
                    </a:cxn>
                    <a:cxn ang="0">
                      <a:pos x="240" y="70"/>
                    </a:cxn>
                    <a:cxn ang="0">
                      <a:pos x="205" y="59"/>
                    </a:cxn>
                    <a:cxn ang="0">
                      <a:pos x="173" y="47"/>
                    </a:cxn>
                    <a:cxn ang="0">
                      <a:pos x="145" y="38"/>
                    </a:cxn>
                    <a:cxn ang="0">
                      <a:pos x="116" y="30"/>
                    </a:cxn>
                    <a:cxn ang="0">
                      <a:pos x="89" y="23"/>
                    </a:cxn>
                    <a:cxn ang="0">
                      <a:pos x="67" y="15"/>
                    </a:cxn>
                    <a:cxn ang="0">
                      <a:pos x="46" y="9"/>
                    </a:cxn>
                    <a:cxn ang="0">
                      <a:pos x="30" y="5"/>
                    </a:cxn>
                    <a:cxn ang="0">
                      <a:pos x="8" y="2"/>
                    </a:cxn>
                  </a:cxnLst>
                  <a:rect l="0" t="0" r="r" b="b"/>
                  <a:pathLst>
                    <a:path w="936" h="344">
                      <a:moveTo>
                        <a:pt x="0" y="0"/>
                      </a:moveTo>
                      <a:lnTo>
                        <a:pt x="0" y="0"/>
                      </a:lnTo>
                      <a:lnTo>
                        <a:pt x="8" y="0"/>
                      </a:lnTo>
                      <a:lnTo>
                        <a:pt x="11" y="0"/>
                      </a:lnTo>
                      <a:lnTo>
                        <a:pt x="19" y="0"/>
                      </a:lnTo>
                      <a:lnTo>
                        <a:pt x="25" y="0"/>
                      </a:lnTo>
                      <a:lnTo>
                        <a:pt x="32" y="2"/>
                      </a:lnTo>
                      <a:lnTo>
                        <a:pt x="36" y="2"/>
                      </a:lnTo>
                      <a:lnTo>
                        <a:pt x="42" y="2"/>
                      </a:lnTo>
                      <a:lnTo>
                        <a:pt x="46" y="2"/>
                      </a:lnTo>
                      <a:lnTo>
                        <a:pt x="49" y="2"/>
                      </a:lnTo>
                      <a:lnTo>
                        <a:pt x="55" y="2"/>
                      </a:lnTo>
                      <a:lnTo>
                        <a:pt x="61" y="4"/>
                      </a:lnTo>
                      <a:lnTo>
                        <a:pt x="67" y="4"/>
                      </a:lnTo>
                      <a:lnTo>
                        <a:pt x="72" y="5"/>
                      </a:lnTo>
                      <a:lnTo>
                        <a:pt x="78" y="5"/>
                      </a:lnTo>
                      <a:lnTo>
                        <a:pt x="84" y="5"/>
                      </a:lnTo>
                      <a:lnTo>
                        <a:pt x="91" y="5"/>
                      </a:lnTo>
                      <a:lnTo>
                        <a:pt x="99" y="7"/>
                      </a:lnTo>
                      <a:lnTo>
                        <a:pt x="105" y="7"/>
                      </a:lnTo>
                      <a:lnTo>
                        <a:pt x="112" y="9"/>
                      </a:lnTo>
                      <a:lnTo>
                        <a:pt x="120" y="9"/>
                      </a:lnTo>
                      <a:lnTo>
                        <a:pt x="127" y="11"/>
                      </a:lnTo>
                      <a:lnTo>
                        <a:pt x="133" y="11"/>
                      </a:lnTo>
                      <a:lnTo>
                        <a:pt x="141" y="13"/>
                      </a:lnTo>
                      <a:lnTo>
                        <a:pt x="148" y="13"/>
                      </a:lnTo>
                      <a:lnTo>
                        <a:pt x="158" y="15"/>
                      </a:lnTo>
                      <a:lnTo>
                        <a:pt x="164" y="17"/>
                      </a:lnTo>
                      <a:lnTo>
                        <a:pt x="173" y="19"/>
                      </a:lnTo>
                      <a:lnTo>
                        <a:pt x="181" y="19"/>
                      </a:lnTo>
                      <a:lnTo>
                        <a:pt x="190" y="23"/>
                      </a:lnTo>
                      <a:lnTo>
                        <a:pt x="198" y="23"/>
                      </a:lnTo>
                      <a:lnTo>
                        <a:pt x="207" y="24"/>
                      </a:lnTo>
                      <a:lnTo>
                        <a:pt x="217" y="26"/>
                      </a:lnTo>
                      <a:lnTo>
                        <a:pt x="224" y="28"/>
                      </a:lnTo>
                      <a:lnTo>
                        <a:pt x="234" y="30"/>
                      </a:lnTo>
                      <a:lnTo>
                        <a:pt x="243" y="32"/>
                      </a:lnTo>
                      <a:lnTo>
                        <a:pt x="255" y="36"/>
                      </a:lnTo>
                      <a:lnTo>
                        <a:pt x="264" y="38"/>
                      </a:lnTo>
                      <a:lnTo>
                        <a:pt x="274" y="40"/>
                      </a:lnTo>
                      <a:lnTo>
                        <a:pt x="283" y="42"/>
                      </a:lnTo>
                      <a:lnTo>
                        <a:pt x="291" y="43"/>
                      </a:lnTo>
                      <a:lnTo>
                        <a:pt x="302" y="47"/>
                      </a:lnTo>
                      <a:lnTo>
                        <a:pt x="312" y="49"/>
                      </a:lnTo>
                      <a:lnTo>
                        <a:pt x="323" y="53"/>
                      </a:lnTo>
                      <a:lnTo>
                        <a:pt x="333" y="55"/>
                      </a:lnTo>
                      <a:lnTo>
                        <a:pt x="344" y="59"/>
                      </a:lnTo>
                      <a:lnTo>
                        <a:pt x="354" y="61"/>
                      </a:lnTo>
                      <a:lnTo>
                        <a:pt x="365" y="64"/>
                      </a:lnTo>
                      <a:lnTo>
                        <a:pt x="375" y="66"/>
                      </a:lnTo>
                      <a:lnTo>
                        <a:pt x="386" y="70"/>
                      </a:lnTo>
                      <a:lnTo>
                        <a:pt x="397" y="74"/>
                      </a:lnTo>
                      <a:lnTo>
                        <a:pt x="407" y="78"/>
                      </a:lnTo>
                      <a:lnTo>
                        <a:pt x="418" y="81"/>
                      </a:lnTo>
                      <a:lnTo>
                        <a:pt x="430" y="85"/>
                      </a:lnTo>
                      <a:lnTo>
                        <a:pt x="441" y="89"/>
                      </a:lnTo>
                      <a:lnTo>
                        <a:pt x="451" y="93"/>
                      </a:lnTo>
                      <a:lnTo>
                        <a:pt x="462" y="95"/>
                      </a:lnTo>
                      <a:lnTo>
                        <a:pt x="474" y="100"/>
                      </a:lnTo>
                      <a:lnTo>
                        <a:pt x="485" y="104"/>
                      </a:lnTo>
                      <a:lnTo>
                        <a:pt x="496" y="108"/>
                      </a:lnTo>
                      <a:lnTo>
                        <a:pt x="508" y="114"/>
                      </a:lnTo>
                      <a:lnTo>
                        <a:pt x="519" y="118"/>
                      </a:lnTo>
                      <a:lnTo>
                        <a:pt x="529" y="121"/>
                      </a:lnTo>
                      <a:lnTo>
                        <a:pt x="540" y="125"/>
                      </a:lnTo>
                      <a:lnTo>
                        <a:pt x="551" y="131"/>
                      </a:lnTo>
                      <a:lnTo>
                        <a:pt x="563" y="135"/>
                      </a:lnTo>
                      <a:lnTo>
                        <a:pt x="572" y="140"/>
                      </a:lnTo>
                      <a:lnTo>
                        <a:pt x="586" y="144"/>
                      </a:lnTo>
                      <a:lnTo>
                        <a:pt x="595" y="148"/>
                      </a:lnTo>
                      <a:lnTo>
                        <a:pt x="607" y="154"/>
                      </a:lnTo>
                      <a:lnTo>
                        <a:pt x="618" y="159"/>
                      </a:lnTo>
                      <a:lnTo>
                        <a:pt x="629" y="163"/>
                      </a:lnTo>
                      <a:lnTo>
                        <a:pt x="639" y="169"/>
                      </a:lnTo>
                      <a:lnTo>
                        <a:pt x="650" y="173"/>
                      </a:lnTo>
                      <a:lnTo>
                        <a:pt x="660" y="178"/>
                      </a:lnTo>
                      <a:lnTo>
                        <a:pt x="671" y="182"/>
                      </a:lnTo>
                      <a:lnTo>
                        <a:pt x="681" y="188"/>
                      </a:lnTo>
                      <a:lnTo>
                        <a:pt x="692" y="192"/>
                      </a:lnTo>
                      <a:lnTo>
                        <a:pt x="702" y="197"/>
                      </a:lnTo>
                      <a:lnTo>
                        <a:pt x="711" y="201"/>
                      </a:lnTo>
                      <a:lnTo>
                        <a:pt x="723" y="207"/>
                      </a:lnTo>
                      <a:lnTo>
                        <a:pt x="732" y="213"/>
                      </a:lnTo>
                      <a:lnTo>
                        <a:pt x="742" y="216"/>
                      </a:lnTo>
                      <a:lnTo>
                        <a:pt x="751" y="220"/>
                      </a:lnTo>
                      <a:lnTo>
                        <a:pt x="761" y="226"/>
                      </a:lnTo>
                      <a:lnTo>
                        <a:pt x="770" y="232"/>
                      </a:lnTo>
                      <a:lnTo>
                        <a:pt x="778" y="235"/>
                      </a:lnTo>
                      <a:lnTo>
                        <a:pt x="787" y="239"/>
                      </a:lnTo>
                      <a:lnTo>
                        <a:pt x="795" y="243"/>
                      </a:lnTo>
                      <a:lnTo>
                        <a:pt x="804" y="247"/>
                      </a:lnTo>
                      <a:lnTo>
                        <a:pt x="812" y="251"/>
                      </a:lnTo>
                      <a:lnTo>
                        <a:pt x="820" y="254"/>
                      </a:lnTo>
                      <a:lnTo>
                        <a:pt x="829" y="258"/>
                      </a:lnTo>
                      <a:lnTo>
                        <a:pt x="837" y="264"/>
                      </a:lnTo>
                      <a:lnTo>
                        <a:pt x="844" y="268"/>
                      </a:lnTo>
                      <a:lnTo>
                        <a:pt x="850" y="271"/>
                      </a:lnTo>
                      <a:lnTo>
                        <a:pt x="858" y="275"/>
                      </a:lnTo>
                      <a:lnTo>
                        <a:pt x="865" y="279"/>
                      </a:lnTo>
                      <a:lnTo>
                        <a:pt x="871" y="281"/>
                      </a:lnTo>
                      <a:lnTo>
                        <a:pt x="877" y="285"/>
                      </a:lnTo>
                      <a:lnTo>
                        <a:pt x="884" y="289"/>
                      </a:lnTo>
                      <a:lnTo>
                        <a:pt x="890" y="292"/>
                      </a:lnTo>
                      <a:lnTo>
                        <a:pt x="894" y="294"/>
                      </a:lnTo>
                      <a:lnTo>
                        <a:pt x="899" y="296"/>
                      </a:lnTo>
                      <a:lnTo>
                        <a:pt x="903" y="298"/>
                      </a:lnTo>
                      <a:lnTo>
                        <a:pt x="907" y="302"/>
                      </a:lnTo>
                      <a:lnTo>
                        <a:pt x="917" y="306"/>
                      </a:lnTo>
                      <a:lnTo>
                        <a:pt x="922" y="309"/>
                      </a:lnTo>
                      <a:lnTo>
                        <a:pt x="928" y="313"/>
                      </a:lnTo>
                      <a:lnTo>
                        <a:pt x="932" y="315"/>
                      </a:lnTo>
                      <a:lnTo>
                        <a:pt x="934" y="317"/>
                      </a:lnTo>
                      <a:lnTo>
                        <a:pt x="936" y="317"/>
                      </a:lnTo>
                      <a:lnTo>
                        <a:pt x="823" y="344"/>
                      </a:lnTo>
                      <a:lnTo>
                        <a:pt x="822" y="344"/>
                      </a:lnTo>
                      <a:lnTo>
                        <a:pt x="820" y="342"/>
                      </a:lnTo>
                      <a:lnTo>
                        <a:pt x="816" y="338"/>
                      </a:lnTo>
                      <a:lnTo>
                        <a:pt x="812" y="336"/>
                      </a:lnTo>
                      <a:lnTo>
                        <a:pt x="806" y="332"/>
                      </a:lnTo>
                      <a:lnTo>
                        <a:pt x="799" y="330"/>
                      </a:lnTo>
                      <a:lnTo>
                        <a:pt x="795" y="327"/>
                      </a:lnTo>
                      <a:lnTo>
                        <a:pt x="791" y="325"/>
                      </a:lnTo>
                      <a:lnTo>
                        <a:pt x="787" y="323"/>
                      </a:lnTo>
                      <a:lnTo>
                        <a:pt x="782" y="321"/>
                      </a:lnTo>
                      <a:lnTo>
                        <a:pt x="778" y="317"/>
                      </a:lnTo>
                      <a:lnTo>
                        <a:pt x="772" y="313"/>
                      </a:lnTo>
                      <a:lnTo>
                        <a:pt x="766" y="311"/>
                      </a:lnTo>
                      <a:lnTo>
                        <a:pt x="763" y="309"/>
                      </a:lnTo>
                      <a:lnTo>
                        <a:pt x="755" y="306"/>
                      </a:lnTo>
                      <a:lnTo>
                        <a:pt x="749" y="302"/>
                      </a:lnTo>
                      <a:lnTo>
                        <a:pt x="744" y="298"/>
                      </a:lnTo>
                      <a:lnTo>
                        <a:pt x="738" y="294"/>
                      </a:lnTo>
                      <a:lnTo>
                        <a:pt x="730" y="290"/>
                      </a:lnTo>
                      <a:lnTo>
                        <a:pt x="725" y="287"/>
                      </a:lnTo>
                      <a:lnTo>
                        <a:pt x="717" y="283"/>
                      </a:lnTo>
                      <a:lnTo>
                        <a:pt x="709" y="279"/>
                      </a:lnTo>
                      <a:lnTo>
                        <a:pt x="702" y="275"/>
                      </a:lnTo>
                      <a:lnTo>
                        <a:pt x="694" y="271"/>
                      </a:lnTo>
                      <a:lnTo>
                        <a:pt x="686" y="268"/>
                      </a:lnTo>
                      <a:lnTo>
                        <a:pt x="681" y="264"/>
                      </a:lnTo>
                      <a:lnTo>
                        <a:pt x="671" y="260"/>
                      </a:lnTo>
                      <a:lnTo>
                        <a:pt x="664" y="254"/>
                      </a:lnTo>
                      <a:lnTo>
                        <a:pt x="654" y="251"/>
                      </a:lnTo>
                      <a:lnTo>
                        <a:pt x="648" y="247"/>
                      </a:lnTo>
                      <a:lnTo>
                        <a:pt x="639" y="243"/>
                      </a:lnTo>
                      <a:lnTo>
                        <a:pt x="631" y="237"/>
                      </a:lnTo>
                      <a:lnTo>
                        <a:pt x="622" y="233"/>
                      </a:lnTo>
                      <a:lnTo>
                        <a:pt x="614" y="230"/>
                      </a:lnTo>
                      <a:lnTo>
                        <a:pt x="605" y="226"/>
                      </a:lnTo>
                      <a:lnTo>
                        <a:pt x="595" y="220"/>
                      </a:lnTo>
                      <a:lnTo>
                        <a:pt x="586" y="216"/>
                      </a:lnTo>
                      <a:lnTo>
                        <a:pt x="576" y="211"/>
                      </a:lnTo>
                      <a:lnTo>
                        <a:pt x="567" y="207"/>
                      </a:lnTo>
                      <a:lnTo>
                        <a:pt x="557" y="201"/>
                      </a:lnTo>
                      <a:lnTo>
                        <a:pt x="548" y="197"/>
                      </a:lnTo>
                      <a:lnTo>
                        <a:pt x="540" y="194"/>
                      </a:lnTo>
                      <a:lnTo>
                        <a:pt x="531" y="188"/>
                      </a:lnTo>
                      <a:lnTo>
                        <a:pt x="521" y="184"/>
                      </a:lnTo>
                      <a:lnTo>
                        <a:pt x="512" y="178"/>
                      </a:lnTo>
                      <a:lnTo>
                        <a:pt x="502" y="175"/>
                      </a:lnTo>
                      <a:lnTo>
                        <a:pt x="493" y="171"/>
                      </a:lnTo>
                      <a:lnTo>
                        <a:pt x="481" y="165"/>
                      </a:lnTo>
                      <a:lnTo>
                        <a:pt x="472" y="161"/>
                      </a:lnTo>
                      <a:lnTo>
                        <a:pt x="464" y="157"/>
                      </a:lnTo>
                      <a:lnTo>
                        <a:pt x="453" y="152"/>
                      </a:lnTo>
                      <a:lnTo>
                        <a:pt x="443" y="148"/>
                      </a:lnTo>
                      <a:lnTo>
                        <a:pt x="434" y="144"/>
                      </a:lnTo>
                      <a:lnTo>
                        <a:pt x="424" y="140"/>
                      </a:lnTo>
                      <a:lnTo>
                        <a:pt x="413" y="135"/>
                      </a:lnTo>
                      <a:lnTo>
                        <a:pt x="405" y="131"/>
                      </a:lnTo>
                      <a:lnTo>
                        <a:pt x="396" y="127"/>
                      </a:lnTo>
                      <a:lnTo>
                        <a:pt x="386" y="123"/>
                      </a:lnTo>
                      <a:lnTo>
                        <a:pt x="377" y="119"/>
                      </a:lnTo>
                      <a:lnTo>
                        <a:pt x="367" y="116"/>
                      </a:lnTo>
                      <a:lnTo>
                        <a:pt x="358" y="112"/>
                      </a:lnTo>
                      <a:lnTo>
                        <a:pt x="348" y="108"/>
                      </a:lnTo>
                      <a:lnTo>
                        <a:pt x="339" y="104"/>
                      </a:lnTo>
                      <a:lnTo>
                        <a:pt x="329" y="102"/>
                      </a:lnTo>
                      <a:lnTo>
                        <a:pt x="320" y="99"/>
                      </a:lnTo>
                      <a:lnTo>
                        <a:pt x="310" y="95"/>
                      </a:lnTo>
                      <a:lnTo>
                        <a:pt x="300" y="91"/>
                      </a:lnTo>
                      <a:lnTo>
                        <a:pt x="291" y="87"/>
                      </a:lnTo>
                      <a:lnTo>
                        <a:pt x="283" y="85"/>
                      </a:lnTo>
                      <a:lnTo>
                        <a:pt x="274" y="81"/>
                      </a:lnTo>
                      <a:lnTo>
                        <a:pt x="264" y="78"/>
                      </a:lnTo>
                      <a:lnTo>
                        <a:pt x="257" y="76"/>
                      </a:lnTo>
                      <a:lnTo>
                        <a:pt x="247" y="72"/>
                      </a:lnTo>
                      <a:lnTo>
                        <a:pt x="240" y="70"/>
                      </a:lnTo>
                      <a:lnTo>
                        <a:pt x="230" y="66"/>
                      </a:lnTo>
                      <a:lnTo>
                        <a:pt x="221" y="64"/>
                      </a:lnTo>
                      <a:lnTo>
                        <a:pt x="213" y="61"/>
                      </a:lnTo>
                      <a:lnTo>
                        <a:pt x="205" y="59"/>
                      </a:lnTo>
                      <a:lnTo>
                        <a:pt x="196" y="55"/>
                      </a:lnTo>
                      <a:lnTo>
                        <a:pt x="188" y="53"/>
                      </a:lnTo>
                      <a:lnTo>
                        <a:pt x="181" y="51"/>
                      </a:lnTo>
                      <a:lnTo>
                        <a:pt x="173" y="47"/>
                      </a:lnTo>
                      <a:lnTo>
                        <a:pt x="165" y="45"/>
                      </a:lnTo>
                      <a:lnTo>
                        <a:pt x="158" y="43"/>
                      </a:lnTo>
                      <a:lnTo>
                        <a:pt x="150" y="40"/>
                      </a:lnTo>
                      <a:lnTo>
                        <a:pt x="145" y="38"/>
                      </a:lnTo>
                      <a:lnTo>
                        <a:pt x="137" y="36"/>
                      </a:lnTo>
                      <a:lnTo>
                        <a:pt x="129" y="34"/>
                      </a:lnTo>
                      <a:lnTo>
                        <a:pt x="122" y="32"/>
                      </a:lnTo>
                      <a:lnTo>
                        <a:pt x="116" y="30"/>
                      </a:lnTo>
                      <a:lnTo>
                        <a:pt x="108" y="28"/>
                      </a:lnTo>
                      <a:lnTo>
                        <a:pt x="103" y="26"/>
                      </a:lnTo>
                      <a:lnTo>
                        <a:pt x="95" y="24"/>
                      </a:lnTo>
                      <a:lnTo>
                        <a:pt x="89" y="23"/>
                      </a:lnTo>
                      <a:lnTo>
                        <a:pt x="82" y="21"/>
                      </a:lnTo>
                      <a:lnTo>
                        <a:pt x="78" y="19"/>
                      </a:lnTo>
                      <a:lnTo>
                        <a:pt x="70" y="17"/>
                      </a:lnTo>
                      <a:lnTo>
                        <a:pt x="67" y="15"/>
                      </a:lnTo>
                      <a:lnTo>
                        <a:pt x="61" y="13"/>
                      </a:lnTo>
                      <a:lnTo>
                        <a:pt x="55" y="13"/>
                      </a:lnTo>
                      <a:lnTo>
                        <a:pt x="51" y="11"/>
                      </a:lnTo>
                      <a:lnTo>
                        <a:pt x="46" y="9"/>
                      </a:lnTo>
                      <a:lnTo>
                        <a:pt x="42" y="9"/>
                      </a:lnTo>
                      <a:lnTo>
                        <a:pt x="38" y="7"/>
                      </a:lnTo>
                      <a:lnTo>
                        <a:pt x="34" y="5"/>
                      </a:lnTo>
                      <a:lnTo>
                        <a:pt x="30" y="5"/>
                      </a:lnTo>
                      <a:lnTo>
                        <a:pt x="23" y="4"/>
                      </a:lnTo>
                      <a:lnTo>
                        <a:pt x="15" y="2"/>
                      </a:lnTo>
                      <a:lnTo>
                        <a:pt x="11" y="2"/>
                      </a:lnTo>
                      <a:lnTo>
                        <a:pt x="8" y="2"/>
                      </a:lnTo>
                      <a:lnTo>
                        <a:pt x="0" y="0"/>
                      </a:lnTo>
                      <a:lnTo>
                        <a:pt x="0" y="0"/>
                      </a:lnTo>
                      <a:lnTo>
                        <a:pt x="0" y="0"/>
                      </a:lnTo>
                      <a:close/>
                    </a:path>
                  </a:pathLst>
                </a:custGeom>
                <a:solidFill>
                  <a:srgbClr val="414B8B"/>
                </a:solidFill>
                <a:ln w="9525">
                  <a:noFill/>
                  <a:round/>
                  <a:headEnd/>
                  <a:tailEnd/>
                </a:ln>
              </p:spPr>
              <p:txBody>
                <a:bodyPr/>
                <a:lstStyle/>
                <a:p>
                  <a:endParaRPr lang="en-US"/>
                </a:p>
              </p:txBody>
            </p:sp>
            <p:sp>
              <p:nvSpPr>
                <p:cNvPr id="31" name="Freeform 98"/>
                <p:cNvSpPr>
                  <a:spLocks/>
                </p:cNvSpPr>
                <p:nvPr/>
              </p:nvSpPr>
              <p:spPr bwMode="auto">
                <a:xfrm>
                  <a:off x="2893" y="2440"/>
                  <a:ext cx="66" cy="64"/>
                </a:xfrm>
                <a:custGeom>
                  <a:avLst/>
                  <a:gdLst/>
                  <a:ahLst/>
                  <a:cxnLst>
                    <a:cxn ang="0">
                      <a:pos x="93" y="63"/>
                    </a:cxn>
                    <a:cxn ang="0">
                      <a:pos x="95" y="63"/>
                    </a:cxn>
                    <a:cxn ang="0">
                      <a:pos x="98" y="69"/>
                    </a:cxn>
                    <a:cxn ang="0">
                      <a:pos x="100" y="71"/>
                    </a:cxn>
                    <a:cxn ang="0">
                      <a:pos x="102" y="75"/>
                    </a:cxn>
                    <a:cxn ang="0">
                      <a:pos x="104" y="78"/>
                    </a:cxn>
                    <a:cxn ang="0">
                      <a:pos x="108" y="84"/>
                    </a:cxn>
                    <a:cxn ang="0">
                      <a:pos x="110" y="88"/>
                    </a:cxn>
                    <a:cxn ang="0">
                      <a:pos x="110" y="92"/>
                    </a:cxn>
                    <a:cxn ang="0">
                      <a:pos x="112" y="95"/>
                    </a:cxn>
                    <a:cxn ang="0">
                      <a:pos x="114" y="101"/>
                    </a:cxn>
                    <a:cxn ang="0">
                      <a:pos x="112" y="105"/>
                    </a:cxn>
                    <a:cxn ang="0">
                      <a:pos x="112" y="109"/>
                    </a:cxn>
                    <a:cxn ang="0">
                      <a:pos x="110" y="113"/>
                    </a:cxn>
                    <a:cxn ang="0">
                      <a:pos x="108" y="116"/>
                    </a:cxn>
                    <a:cxn ang="0">
                      <a:pos x="104" y="118"/>
                    </a:cxn>
                    <a:cxn ang="0">
                      <a:pos x="98" y="122"/>
                    </a:cxn>
                    <a:cxn ang="0">
                      <a:pos x="93" y="122"/>
                    </a:cxn>
                    <a:cxn ang="0">
                      <a:pos x="87" y="126"/>
                    </a:cxn>
                    <a:cxn ang="0">
                      <a:pos x="79" y="126"/>
                    </a:cxn>
                    <a:cxn ang="0">
                      <a:pos x="72" y="128"/>
                    </a:cxn>
                    <a:cxn ang="0">
                      <a:pos x="64" y="128"/>
                    </a:cxn>
                    <a:cxn ang="0">
                      <a:pos x="55" y="128"/>
                    </a:cxn>
                    <a:cxn ang="0">
                      <a:pos x="47" y="126"/>
                    </a:cxn>
                    <a:cxn ang="0">
                      <a:pos x="40" y="124"/>
                    </a:cxn>
                    <a:cxn ang="0">
                      <a:pos x="32" y="122"/>
                    </a:cxn>
                    <a:cxn ang="0">
                      <a:pos x="26" y="120"/>
                    </a:cxn>
                    <a:cxn ang="0">
                      <a:pos x="19" y="116"/>
                    </a:cxn>
                    <a:cxn ang="0">
                      <a:pos x="13" y="113"/>
                    </a:cxn>
                    <a:cxn ang="0">
                      <a:pos x="9" y="109"/>
                    </a:cxn>
                    <a:cxn ang="0">
                      <a:pos x="5" y="103"/>
                    </a:cxn>
                    <a:cxn ang="0">
                      <a:pos x="2" y="97"/>
                    </a:cxn>
                    <a:cxn ang="0">
                      <a:pos x="2" y="92"/>
                    </a:cxn>
                    <a:cxn ang="0">
                      <a:pos x="0" y="84"/>
                    </a:cxn>
                    <a:cxn ang="0">
                      <a:pos x="2" y="76"/>
                    </a:cxn>
                    <a:cxn ang="0">
                      <a:pos x="2" y="69"/>
                    </a:cxn>
                    <a:cxn ang="0">
                      <a:pos x="5" y="63"/>
                    </a:cxn>
                    <a:cxn ang="0">
                      <a:pos x="7" y="56"/>
                    </a:cxn>
                    <a:cxn ang="0">
                      <a:pos x="13" y="48"/>
                    </a:cxn>
                    <a:cxn ang="0">
                      <a:pos x="17" y="40"/>
                    </a:cxn>
                    <a:cxn ang="0">
                      <a:pos x="21" y="33"/>
                    </a:cxn>
                    <a:cxn ang="0">
                      <a:pos x="26" y="25"/>
                    </a:cxn>
                    <a:cxn ang="0">
                      <a:pos x="32" y="21"/>
                    </a:cxn>
                    <a:cxn ang="0">
                      <a:pos x="40" y="16"/>
                    </a:cxn>
                    <a:cxn ang="0">
                      <a:pos x="45" y="10"/>
                    </a:cxn>
                    <a:cxn ang="0">
                      <a:pos x="51" y="8"/>
                    </a:cxn>
                    <a:cxn ang="0">
                      <a:pos x="59" y="4"/>
                    </a:cxn>
                    <a:cxn ang="0">
                      <a:pos x="64" y="2"/>
                    </a:cxn>
                    <a:cxn ang="0">
                      <a:pos x="72" y="0"/>
                    </a:cxn>
                    <a:cxn ang="0">
                      <a:pos x="78" y="0"/>
                    </a:cxn>
                    <a:cxn ang="0">
                      <a:pos x="85" y="0"/>
                    </a:cxn>
                    <a:cxn ang="0">
                      <a:pos x="91" y="0"/>
                    </a:cxn>
                    <a:cxn ang="0">
                      <a:pos x="97" y="2"/>
                    </a:cxn>
                    <a:cxn ang="0">
                      <a:pos x="102" y="4"/>
                    </a:cxn>
                    <a:cxn ang="0">
                      <a:pos x="108" y="6"/>
                    </a:cxn>
                    <a:cxn ang="0">
                      <a:pos x="114" y="8"/>
                    </a:cxn>
                    <a:cxn ang="0">
                      <a:pos x="118" y="10"/>
                    </a:cxn>
                    <a:cxn ang="0">
                      <a:pos x="121" y="10"/>
                    </a:cxn>
                    <a:cxn ang="0">
                      <a:pos x="125" y="12"/>
                    </a:cxn>
                    <a:cxn ang="0">
                      <a:pos x="131" y="16"/>
                    </a:cxn>
                    <a:cxn ang="0">
                      <a:pos x="133" y="18"/>
                    </a:cxn>
                    <a:cxn ang="0">
                      <a:pos x="93" y="63"/>
                    </a:cxn>
                    <a:cxn ang="0">
                      <a:pos x="93" y="63"/>
                    </a:cxn>
                  </a:cxnLst>
                  <a:rect l="0" t="0" r="r" b="b"/>
                  <a:pathLst>
                    <a:path w="133" h="128">
                      <a:moveTo>
                        <a:pt x="93" y="63"/>
                      </a:moveTo>
                      <a:lnTo>
                        <a:pt x="95" y="63"/>
                      </a:lnTo>
                      <a:lnTo>
                        <a:pt x="98" y="69"/>
                      </a:lnTo>
                      <a:lnTo>
                        <a:pt x="100" y="71"/>
                      </a:lnTo>
                      <a:lnTo>
                        <a:pt x="102" y="75"/>
                      </a:lnTo>
                      <a:lnTo>
                        <a:pt x="104" y="78"/>
                      </a:lnTo>
                      <a:lnTo>
                        <a:pt x="108" y="84"/>
                      </a:lnTo>
                      <a:lnTo>
                        <a:pt x="110" y="88"/>
                      </a:lnTo>
                      <a:lnTo>
                        <a:pt x="110" y="92"/>
                      </a:lnTo>
                      <a:lnTo>
                        <a:pt x="112" y="95"/>
                      </a:lnTo>
                      <a:lnTo>
                        <a:pt x="114" y="101"/>
                      </a:lnTo>
                      <a:lnTo>
                        <a:pt x="112" y="105"/>
                      </a:lnTo>
                      <a:lnTo>
                        <a:pt x="112" y="109"/>
                      </a:lnTo>
                      <a:lnTo>
                        <a:pt x="110" y="113"/>
                      </a:lnTo>
                      <a:lnTo>
                        <a:pt x="108" y="116"/>
                      </a:lnTo>
                      <a:lnTo>
                        <a:pt x="104" y="118"/>
                      </a:lnTo>
                      <a:lnTo>
                        <a:pt x="98" y="122"/>
                      </a:lnTo>
                      <a:lnTo>
                        <a:pt x="93" y="122"/>
                      </a:lnTo>
                      <a:lnTo>
                        <a:pt x="87" y="126"/>
                      </a:lnTo>
                      <a:lnTo>
                        <a:pt x="79" y="126"/>
                      </a:lnTo>
                      <a:lnTo>
                        <a:pt x="72" y="128"/>
                      </a:lnTo>
                      <a:lnTo>
                        <a:pt x="64" y="128"/>
                      </a:lnTo>
                      <a:lnTo>
                        <a:pt x="55" y="128"/>
                      </a:lnTo>
                      <a:lnTo>
                        <a:pt x="47" y="126"/>
                      </a:lnTo>
                      <a:lnTo>
                        <a:pt x="40" y="124"/>
                      </a:lnTo>
                      <a:lnTo>
                        <a:pt x="32" y="122"/>
                      </a:lnTo>
                      <a:lnTo>
                        <a:pt x="26" y="120"/>
                      </a:lnTo>
                      <a:lnTo>
                        <a:pt x="19" y="116"/>
                      </a:lnTo>
                      <a:lnTo>
                        <a:pt x="13" y="113"/>
                      </a:lnTo>
                      <a:lnTo>
                        <a:pt x="9" y="109"/>
                      </a:lnTo>
                      <a:lnTo>
                        <a:pt x="5" y="103"/>
                      </a:lnTo>
                      <a:lnTo>
                        <a:pt x="2" y="97"/>
                      </a:lnTo>
                      <a:lnTo>
                        <a:pt x="2" y="92"/>
                      </a:lnTo>
                      <a:lnTo>
                        <a:pt x="0" y="84"/>
                      </a:lnTo>
                      <a:lnTo>
                        <a:pt x="2" y="76"/>
                      </a:lnTo>
                      <a:lnTo>
                        <a:pt x="2" y="69"/>
                      </a:lnTo>
                      <a:lnTo>
                        <a:pt x="5" y="63"/>
                      </a:lnTo>
                      <a:lnTo>
                        <a:pt x="7" y="56"/>
                      </a:lnTo>
                      <a:lnTo>
                        <a:pt x="13" y="48"/>
                      </a:lnTo>
                      <a:lnTo>
                        <a:pt x="17" y="40"/>
                      </a:lnTo>
                      <a:lnTo>
                        <a:pt x="21" y="33"/>
                      </a:lnTo>
                      <a:lnTo>
                        <a:pt x="26" y="25"/>
                      </a:lnTo>
                      <a:lnTo>
                        <a:pt x="32" y="21"/>
                      </a:lnTo>
                      <a:lnTo>
                        <a:pt x="40" y="16"/>
                      </a:lnTo>
                      <a:lnTo>
                        <a:pt x="45" y="10"/>
                      </a:lnTo>
                      <a:lnTo>
                        <a:pt x="51" y="8"/>
                      </a:lnTo>
                      <a:lnTo>
                        <a:pt x="59" y="4"/>
                      </a:lnTo>
                      <a:lnTo>
                        <a:pt x="64" y="2"/>
                      </a:lnTo>
                      <a:lnTo>
                        <a:pt x="72" y="0"/>
                      </a:lnTo>
                      <a:lnTo>
                        <a:pt x="78" y="0"/>
                      </a:lnTo>
                      <a:lnTo>
                        <a:pt x="85" y="0"/>
                      </a:lnTo>
                      <a:lnTo>
                        <a:pt x="91" y="0"/>
                      </a:lnTo>
                      <a:lnTo>
                        <a:pt x="97" y="2"/>
                      </a:lnTo>
                      <a:lnTo>
                        <a:pt x="102" y="4"/>
                      </a:lnTo>
                      <a:lnTo>
                        <a:pt x="108" y="6"/>
                      </a:lnTo>
                      <a:lnTo>
                        <a:pt x="114" y="8"/>
                      </a:lnTo>
                      <a:lnTo>
                        <a:pt x="118" y="10"/>
                      </a:lnTo>
                      <a:lnTo>
                        <a:pt x="121" y="10"/>
                      </a:lnTo>
                      <a:lnTo>
                        <a:pt x="125" y="12"/>
                      </a:lnTo>
                      <a:lnTo>
                        <a:pt x="131" y="16"/>
                      </a:lnTo>
                      <a:lnTo>
                        <a:pt x="133" y="18"/>
                      </a:lnTo>
                      <a:lnTo>
                        <a:pt x="93" y="63"/>
                      </a:lnTo>
                      <a:lnTo>
                        <a:pt x="93" y="63"/>
                      </a:lnTo>
                      <a:close/>
                    </a:path>
                  </a:pathLst>
                </a:custGeom>
                <a:solidFill>
                  <a:srgbClr val="414B8B"/>
                </a:solidFill>
                <a:ln w="9525">
                  <a:noFill/>
                  <a:round/>
                  <a:headEnd/>
                  <a:tailEnd/>
                </a:ln>
              </p:spPr>
              <p:txBody>
                <a:bodyPr/>
                <a:lstStyle/>
                <a:p>
                  <a:endParaRPr lang="en-US"/>
                </a:p>
              </p:txBody>
            </p:sp>
            <p:sp>
              <p:nvSpPr>
                <p:cNvPr id="32" name="Freeform 99"/>
                <p:cNvSpPr>
                  <a:spLocks/>
                </p:cNvSpPr>
                <p:nvPr/>
              </p:nvSpPr>
              <p:spPr bwMode="auto">
                <a:xfrm>
                  <a:off x="3145" y="2366"/>
                  <a:ext cx="60" cy="83"/>
                </a:xfrm>
                <a:custGeom>
                  <a:avLst/>
                  <a:gdLst/>
                  <a:ahLst/>
                  <a:cxnLst>
                    <a:cxn ang="0">
                      <a:pos x="96" y="137"/>
                    </a:cxn>
                    <a:cxn ang="0">
                      <a:pos x="89" y="128"/>
                    </a:cxn>
                    <a:cxn ang="0">
                      <a:pos x="79" y="116"/>
                    </a:cxn>
                    <a:cxn ang="0">
                      <a:pos x="74" y="107"/>
                    </a:cxn>
                    <a:cxn ang="0">
                      <a:pos x="70" y="99"/>
                    </a:cxn>
                    <a:cxn ang="0">
                      <a:pos x="68" y="90"/>
                    </a:cxn>
                    <a:cxn ang="0">
                      <a:pos x="70" y="82"/>
                    </a:cxn>
                    <a:cxn ang="0">
                      <a:pos x="76" y="74"/>
                    </a:cxn>
                    <a:cxn ang="0">
                      <a:pos x="81" y="69"/>
                    </a:cxn>
                    <a:cxn ang="0">
                      <a:pos x="91" y="63"/>
                    </a:cxn>
                    <a:cxn ang="0">
                      <a:pos x="100" y="59"/>
                    </a:cxn>
                    <a:cxn ang="0">
                      <a:pos x="108" y="55"/>
                    </a:cxn>
                    <a:cxn ang="0">
                      <a:pos x="117" y="53"/>
                    </a:cxn>
                    <a:cxn ang="0">
                      <a:pos x="117" y="50"/>
                    </a:cxn>
                    <a:cxn ang="0">
                      <a:pos x="112" y="38"/>
                    </a:cxn>
                    <a:cxn ang="0">
                      <a:pos x="106" y="31"/>
                    </a:cxn>
                    <a:cxn ang="0">
                      <a:pos x="98" y="21"/>
                    </a:cxn>
                    <a:cxn ang="0">
                      <a:pos x="91" y="10"/>
                    </a:cxn>
                    <a:cxn ang="0">
                      <a:pos x="81" y="4"/>
                    </a:cxn>
                    <a:cxn ang="0">
                      <a:pos x="70" y="0"/>
                    </a:cxn>
                    <a:cxn ang="0">
                      <a:pos x="58" y="0"/>
                    </a:cxn>
                    <a:cxn ang="0">
                      <a:pos x="45" y="6"/>
                    </a:cxn>
                    <a:cxn ang="0">
                      <a:pos x="34" y="17"/>
                    </a:cxn>
                    <a:cxn ang="0">
                      <a:pos x="24" y="31"/>
                    </a:cxn>
                    <a:cxn ang="0">
                      <a:pos x="13" y="46"/>
                    </a:cxn>
                    <a:cxn ang="0">
                      <a:pos x="7" y="57"/>
                    </a:cxn>
                    <a:cxn ang="0">
                      <a:pos x="5" y="67"/>
                    </a:cxn>
                    <a:cxn ang="0">
                      <a:pos x="1" y="76"/>
                    </a:cxn>
                    <a:cxn ang="0">
                      <a:pos x="0" y="84"/>
                    </a:cxn>
                    <a:cxn ang="0">
                      <a:pos x="0" y="93"/>
                    </a:cxn>
                    <a:cxn ang="0">
                      <a:pos x="0" y="101"/>
                    </a:cxn>
                    <a:cxn ang="0">
                      <a:pos x="1" y="112"/>
                    </a:cxn>
                    <a:cxn ang="0">
                      <a:pos x="9" y="126"/>
                    </a:cxn>
                    <a:cxn ang="0">
                      <a:pos x="17" y="137"/>
                    </a:cxn>
                    <a:cxn ang="0">
                      <a:pos x="26" y="147"/>
                    </a:cxn>
                    <a:cxn ang="0">
                      <a:pos x="38" y="154"/>
                    </a:cxn>
                    <a:cxn ang="0">
                      <a:pos x="45" y="158"/>
                    </a:cxn>
                    <a:cxn ang="0">
                      <a:pos x="57" y="164"/>
                    </a:cxn>
                    <a:cxn ang="0">
                      <a:pos x="100" y="141"/>
                    </a:cxn>
                  </a:cxnLst>
                  <a:rect l="0" t="0" r="r" b="b"/>
                  <a:pathLst>
                    <a:path w="119" h="166">
                      <a:moveTo>
                        <a:pt x="100" y="141"/>
                      </a:moveTo>
                      <a:lnTo>
                        <a:pt x="96" y="137"/>
                      </a:lnTo>
                      <a:lnTo>
                        <a:pt x="93" y="133"/>
                      </a:lnTo>
                      <a:lnTo>
                        <a:pt x="89" y="128"/>
                      </a:lnTo>
                      <a:lnTo>
                        <a:pt x="83" y="122"/>
                      </a:lnTo>
                      <a:lnTo>
                        <a:pt x="79" y="116"/>
                      </a:lnTo>
                      <a:lnTo>
                        <a:pt x="76" y="112"/>
                      </a:lnTo>
                      <a:lnTo>
                        <a:pt x="74" y="107"/>
                      </a:lnTo>
                      <a:lnTo>
                        <a:pt x="72" y="103"/>
                      </a:lnTo>
                      <a:lnTo>
                        <a:pt x="70" y="99"/>
                      </a:lnTo>
                      <a:lnTo>
                        <a:pt x="68" y="93"/>
                      </a:lnTo>
                      <a:lnTo>
                        <a:pt x="68" y="90"/>
                      </a:lnTo>
                      <a:lnTo>
                        <a:pt x="70" y="86"/>
                      </a:lnTo>
                      <a:lnTo>
                        <a:pt x="70" y="82"/>
                      </a:lnTo>
                      <a:lnTo>
                        <a:pt x="72" y="78"/>
                      </a:lnTo>
                      <a:lnTo>
                        <a:pt x="76" y="74"/>
                      </a:lnTo>
                      <a:lnTo>
                        <a:pt x="79" y="71"/>
                      </a:lnTo>
                      <a:lnTo>
                        <a:pt x="81" y="69"/>
                      </a:lnTo>
                      <a:lnTo>
                        <a:pt x="87" y="65"/>
                      </a:lnTo>
                      <a:lnTo>
                        <a:pt x="91" y="63"/>
                      </a:lnTo>
                      <a:lnTo>
                        <a:pt x="96" y="61"/>
                      </a:lnTo>
                      <a:lnTo>
                        <a:pt x="100" y="59"/>
                      </a:lnTo>
                      <a:lnTo>
                        <a:pt x="104" y="57"/>
                      </a:lnTo>
                      <a:lnTo>
                        <a:pt x="108" y="55"/>
                      </a:lnTo>
                      <a:lnTo>
                        <a:pt x="112" y="55"/>
                      </a:lnTo>
                      <a:lnTo>
                        <a:pt x="117" y="53"/>
                      </a:lnTo>
                      <a:lnTo>
                        <a:pt x="119" y="53"/>
                      </a:lnTo>
                      <a:lnTo>
                        <a:pt x="117" y="50"/>
                      </a:lnTo>
                      <a:lnTo>
                        <a:pt x="114" y="44"/>
                      </a:lnTo>
                      <a:lnTo>
                        <a:pt x="112" y="38"/>
                      </a:lnTo>
                      <a:lnTo>
                        <a:pt x="110" y="34"/>
                      </a:lnTo>
                      <a:lnTo>
                        <a:pt x="106" y="31"/>
                      </a:lnTo>
                      <a:lnTo>
                        <a:pt x="104" y="27"/>
                      </a:lnTo>
                      <a:lnTo>
                        <a:pt x="98" y="21"/>
                      </a:lnTo>
                      <a:lnTo>
                        <a:pt x="95" y="15"/>
                      </a:lnTo>
                      <a:lnTo>
                        <a:pt x="91" y="10"/>
                      </a:lnTo>
                      <a:lnTo>
                        <a:pt x="87" y="8"/>
                      </a:lnTo>
                      <a:lnTo>
                        <a:pt x="81" y="4"/>
                      </a:lnTo>
                      <a:lnTo>
                        <a:pt x="76" y="0"/>
                      </a:lnTo>
                      <a:lnTo>
                        <a:pt x="70" y="0"/>
                      </a:lnTo>
                      <a:lnTo>
                        <a:pt x="64" y="0"/>
                      </a:lnTo>
                      <a:lnTo>
                        <a:pt x="58" y="0"/>
                      </a:lnTo>
                      <a:lnTo>
                        <a:pt x="51" y="4"/>
                      </a:lnTo>
                      <a:lnTo>
                        <a:pt x="45" y="6"/>
                      </a:lnTo>
                      <a:lnTo>
                        <a:pt x="39" y="12"/>
                      </a:lnTo>
                      <a:lnTo>
                        <a:pt x="34" y="17"/>
                      </a:lnTo>
                      <a:lnTo>
                        <a:pt x="28" y="23"/>
                      </a:lnTo>
                      <a:lnTo>
                        <a:pt x="24" y="31"/>
                      </a:lnTo>
                      <a:lnTo>
                        <a:pt x="19" y="38"/>
                      </a:lnTo>
                      <a:lnTo>
                        <a:pt x="13" y="46"/>
                      </a:lnTo>
                      <a:lnTo>
                        <a:pt x="9" y="53"/>
                      </a:lnTo>
                      <a:lnTo>
                        <a:pt x="7" y="57"/>
                      </a:lnTo>
                      <a:lnTo>
                        <a:pt x="5" y="63"/>
                      </a:lnTo>
                      <a:lnTo>
                        <a:pt x="5" y="67"/>
                      </a:lnTo>
                      <a:lnTo>
                        <a:pt x="3" y="72"/>
                      </a:lnTo>
                      <a:lnTo>
                        <a:pt x="1" y="76"/>
                      </a:lnTo>
                      <a:lnTo>
                        <a:pt x="1" y="80"/>
                      </a:lnTo>
                      <a:lnTo>
                        <a:pt x="0" y="84"/>
                      </a:lnTo>
                      <a:lnTo>
                        <a:pt x="0" y="90"/>
                      </a:lnTo>
                      <a:lnTo>
                        <a:pt x="0" y="93"/>
                      </a:lnTo>
                      <a:lnTo>
                        <a:pt x="0" y="97"/>
                      </a:lnTo>
                      <a:lnTo>
                        <a:pt x="0" y="101"/>
                      </a:lnTo>
                      <a:lnTo>
                        <a:pt x="1" y="107"/>
                      </a:lnTo>
                      <a:lnTo>
                        <a:pt x="1" y="112"/>
                      </a:lnTo>
                      <a:lnTo>
                        <a:pt x="5" y="120"/>
                      </a:lnTo>
                      <a:lnTo>
                        <a:pt x="9" y="126"/>
                      </a:lnTo>
                      <a:lnTo>
                        <a:pt x="13" y="131"/>
                      </a:lnTo>
                      <a:lnTo>
                        <a:pt x="17" y="137"/>
                      </a:lnTo>
                      <a:lnTo>
                        <a:pt x="22" y="143"/>
                      </a:lnTo>
                      <a:lnTo>
                        <a:pt x="26" y="147"/>
                      </a:lnTo>
                      <a:lnTo>
                        <a:pt x="32" y="150"/>
                      </a:lnTo>
                      <a:lnTo>
                        <a:pt x="38" y="154"/>
                      </a:lnTo>
                      <a:lnTo>
                        <a:pt x="41" y="158"/>
                      </a:lnTo>
                      <a:lnTo>
                        <a:pt x="45" y="158"/>
                      </a:lnTo>
                      <a:lnTo>
                        <a:pt x="51" y="160"/>
                      </a:lnTo>
                      <a:lnTo>
                        <a:pt x="57" y="164"/>
                      </a:lnTo>
                      <a:lnTo>
                        <a:pt x="58" y="166"/>
                      </a:lnTo>
                      <a:lnTo>
                        <a:pt x="100" y="141"/>
                      </a:lnTo>
                      <a:lnTo>
                        <a:pt x="100" y="141"/>
                      </a:lnTo>
                      <a:close/>
                    </a:path>
                  </a:pathLst>
                </a:custGeom>
                <a:solidFill>
                  <a:srgbClr val="414B8B"/>
                </a:solidFill>
                <a:ln w="9525">
                  <a:noFill/>
                  <a:round/>
                  <a:headEnd/>
                  <a:tailEnd/>
                </a:ln>
              </p:spPr>
              <p:txBody>
                <a:bodyPr/>
                <a:lstStyle/>
                <a:p>
                  <a:endParaRPr lang="en-US"/>
                </a:p>
              </p:txBody>
            </p:sp>
            <p:sp>
              <p:nvSpPr>
                <p:cNvPr id="33" name="Freeform 100"/>
                <p:cNvSpPr>
                  <a:spLocks/>
                </p:cNvSpPr>
                <p:nvPr/>
              </p:nvSpPr>
              <p:spPr bwMode="auto">
                <a:xfrm>
                  <a:off x="2975" y="2353"/>
                  <a:ext cx="182" cy="132"/>
                </a:xfrm>
                <a:custGeom>
                  <a:avLst/>
                  <a:gdLst/>
                  <a:ahLst/>
                  <a:cxnLst>
                    <a:cxn ang="0">
                      <a:pos x="365" y="0"/>
                    </a:cxn>
                    <a:cxn ang="0">
                      <a:pos x="358" y="2"/>
                    </a:cxn>
                    <a:cxn ang="0">
                      <a:pos x="348" y="5"/>
                    </a:cxn>
                    <a:cxn ang="0">
                      <a:pos x="341" y="9"/>
                    </a:cxn>
                    <a:cxn ang="0">
                      <a:pos x="333" y="13"/>
                    </a:cxn>
                    <a:cxn ang="0">
                      <a:pos x="323" y="19"/>
                    </a:cxn>
                    <a:cxn ang="0">
                      <a:pos x="314" y="22"/>
                    </a:cxn>
                    <a:cxn ang="0">
                      <a:pos x="304" y="26"/>
                    </a:cxn>
                    <a:cxn ang="0">
                      <a:pos x="295" y="32"/>
                    </a:cxn>
                    <a:cxn ang="0">
                      <a:pos x="287" y="38"/>
                    </a:cxn>
                    <a:cxn ang="0">
                      <a:pos x="278" y="43"/>
                    </a:cxn>
                    <a:cxn ang="0">
                      <a:pos x="268" y="49"/>
                    </a:cxn>
                    <a:cxn ang="0">
                      <a:pos x="259" y="59"/>
                    </a:cxn>
                    <a:cxn ang="0">
                      <a:pos x="249" y="70"/>
                    </a:cxn>
                    <a:cxn ang="0">
                      <a:pos x="244" y="83"/>
                    </a:cxn>
                    <a:cxn ang="0">
                      <a:pos x="242" y="95"/>
                    </a:cxn>
                    <a:cxn ang="0">
                      <a:pos x="244" y="106"/>
                    </a:cxn>
                    <a:cxn ang="0">
                      <a:pos x="245" y="116"/>
                    </a:cxn>
                    <a:cxn ang="0">
                      <a:pos x="249" y="121"/>
                    </a:cxn>
                    <a:cxn ang="0">
                      <a:pos x="257" y="129"/>
                    </a:cxn>
                    <a:cxn ang="0">
                      <a:pos x="0" y="211"/>
                    </a:cxn>
                    <a:cxn ang="0">
                      <a:pos x="318" y="197"/>
                    </a:cxn>
                    <a:cxn ang="0">
                      <a:pos x="316" y="195"/>
                    </a:cxn>
                    <a:cxn ang="0">
                      <a:pos x="314" y="188"/>
                    </a:cxn>
                    <a:cxn ang="0">
                      <a:pos x="310" y="176"/>
                    </a:cxn>
                    <a:cxn ang="0">
                      <a:pos x="308" y="163"/>
                    </a:cxn>
                    <a:cxn ang="0">
                      <a:pos x="304" y="148"/>
                    </a:cxn>
                    <a:cxn ang="0">
                      <a:pos x="304" y="138"/>
                    </a:cxn>
                    <a:cxn ang="0">
                      <a:pos x="304" y="129"/>
                    </a:cxn>
                    <a:cxn ang="0">
                      <a:pos x="304" y="119"/>
                    </a:cxn>
                    <a:cxn ang="0">
                      <a:pos x="304" y="112"/>
                    </a:cxn>
                    <a:cxn ang="0">
                      <a:pos x="306" y="102"/>
                    </a:cxn>
                    <a:cxn ang="0">
                      <a:pos x="308" y="93"/>
                    </a:cxn>
                    <a:cxn ang="0">
                      <a:pos x="310" y="81"/>
                    </a:cxn>
                    <a:cxn ang="0">
                      <a:pos x="312" y="72"/>
                    </a:cxn>
                    <a:cxn ang="0">
                      <a:pos x="316" y="64"/>
                    </a:cxn>
                    <a:cxn ang="0">
                      <a:pos x="320" y="57"/>
                    </a:cxn>
                    <a:cxn ang="0">
                      <a:pos x="329" y="40"/>
                    </a:cxn>
                    <a:cxn ang="0">
                      <a:pos x="341" y="26"/>
                    </a:cxn>
                    <a:cxn ang="0">
                      <a:pos x="350" y="15"/>
                    </a:cxn>
                    <a:cxn ang="0">
                      <a:pos x="358" y="7"/>
                    </a:cxn>
                    <a:cxn ang="0">
                      <a:pos x="365" y="0"/>
                    </a:cxn>
                  </a:cxnLst>
                  <a:rect l="0" t="0" r="r" b="b"/>
                  <a:pathLst>
                    <a:path w="365" h="264">
                      <a:moveTo>
                        <a:pt x="365" y="0"/>
                      </a:moveTo>
                      <a:lnTo>
                        <a:pt x="365" y="0"/>
                      </a:lnTo>
                      <a:lnTo>
                        <a:pt x="363" y="2"/>
                      </a:lnTo>
                      <a:lnTo>
                        <a:pt x="358" y="2"/>
                      </a:lnTo>
                      <a:lnTo>
                        <a:pt x="352" y="5"/>
                      </a:lnTo>
                      <a:lnTo>
                        <a:pt x="348" y="5"/>
                      </a:lnTo>
                      <a:lnTo>
                        <a:pt x="344" y="7"/>
                      </a:lnTo>
                      <a:lnTo>
                        <a:pt x="341" y="9"/>
                      </a:lnTo>
                      <a:lnTo>
                        <a:pt x="337" y="11"/>
                      </a:lnTo>
                      <a:lnTo>
                        <a:pt x="333" y="13"/>
                      </a:lnTo>
                      <a:lnTo>
                        <a:pt x="329" y="15"/>
                      </a:lnTo>
                      <a:lnTo>
                        <a:pt x="323" y="19"/>
                      </a:lnTo>
                      <a:lnTo>
                        <a:pt x="320" y="21"/>
                      </a:lnTo>
                      <a:lnTo>
                        <a:pt x="314" y="22"/>
                      </a:lnTo>
                      <a:lnTo>
                        <a:pt x="310" y="24"/>
                      </a:lnTo>
                      <a:lnTo>
                        <a:pt x="304" y="26"/>
                      </a:lnTo>
                      <a:lnTo>
                        <a:pt x="301" y="30"/>
                      </a:lnTo>
                      <a:lnTo>
                        <a:pt x="295" y="32"/>
                      </a:lnTo>
                      <a:lnTo>
                        <a:pt x="291" y="36"/>
                      </a:lnTo>
                      <a:lnTo>
                        <a:pt x="287" y="38"/>
                      </a:lnTo>
                      <a:lnTo>
                        <a:pt x="282" y="41"/>
                      </a:lnTo>
                      <a:lnTo>
                        <a:pt x="278" y="43"/>
                      </a:lnTo>
                      <a:lnTo>
                        <a:pt x="272" y="47"/>
                      </a:lnTo>
                      <a:lnTo>
                        <a:pt x="268" y="49"/>
                      </a:lnTo>
                      <a:lnTo>
                        <a:pt x="266" y="53"/>
                      </a:lnTo>
                      <a:lnTo>
                        <a:pt x="259" y="59"/>
                      </a:lnTo>
                      <a:lnTo>
                        <a:pt x="253" y="64"/>
                      </a:lnTo>
                      <a:lnTo>
                        <a:pt x="249" y="70"/>
                      </a:lnTo>
                      <a:lnTo>
                        <a:pt x="245" y="78"/>
                      </a:lnTo>
                      <a:lnTo>
                        <a:pt x="244" y="83"/>
                      </a:lnTo>
                      <a:lnTo>
                        <a:pt x="244" y="89"/>
                      </a:lnTo>
                      <a:lnTo>
                        <a:pt x="242" y="95"/>
                      </a:lnTo>
                      <a:lnTo>
                        <a:pt x="244" y="100"/>
                      </a:lnTo>
                      <a:lnTo>
                        <a:pt x="244" y="106"/>
                      </a:lnTo>
                      <a:lnTo>
                        <a:pt x="245" y="112"/>
                      </a:lnTo>
                      <a:lnTo>
                        <a:pt x="245" y="116"/>
                      </a:lnTo>
                      <a:lnTo>
                        <a:pt x="249" y="119"/>
                      </a:lnTo>
                      <a:lnTo>
                        <a:pt x="249" y="121"/>
                      </a:lnTo>
                      <a:lnTo>
                        <a:pt x="253" y="125"/>
                      </a:lnTo>
                      <a:lnTo>
                        <a:pt x="257" y="129"/>
                      </a:lnTo>
                      <a:lnTo>
                        <a:pt x="257" y="133"/>
                      </a:lnTo>
                      <a:lnTo>
                        <a:pt x="0" y="211"/>
                      </a:lnTo>
                      <a:lnTo>
                        <a:pt x="72" y="264"/>
                      </a:lnTo>
                      <a:lnTo>
                        <a:pt x="318" y="197"/>
                      </a:lnTo>
                      <a:lnTo>
                        <a:pt x="316" y="195"/>
                      </a:lnTo>
                      <a:lnTo>
                        <a:pt x="316" y="195"/>
                      </a:lnTo>
                      <a:lnTo>
                        <a:pt x="314" y="192"/>
                      </a:lnTo>
                      <a:lnTo>
                        <a:pt x="314" y="188"/>
                      </a:lnTo>
                      <a:lnTo>
                        <a:pt x="312" y="184"/>
                      </a:lnTo>
                      <a:lnTo>
                        <a:pt x="310" y="176"/>
                      </a:lnTo>
                      <a:lnTo>
                        <a:pt x="308" y="171"/>
                      </a:lnTo>
                      <a:lnTo>
                        <a:pt x="308" y="163"/>
                      </a:lnTo>
                      <a:lnTo>
                        <a:pt x="306" y="155"/>
                      </a:lnTo>
                      <a:lnTo>
                        <a:pt x="304" y="148"/>
                      </a:lnTo>
                      <a:lnTo>
                        <a:pt x="304" y="142"/>
                      </a:lnTo>
                      <a:lnTo>
                        <a:pt x="304" y="138"/>
                      </a:lnTo>
                      <a:lnTo>
                        <a:pt x="304" y="133"/>
                      </a:lnTo>
                      <a:lnTo>
                        <a:pt x="304" y="129"/>
                      </a:lnTo>
                      <a:lnTo>
                        <a:pt x="304" y="125"/>
                      </a:lnTo>
                      <a:lnTo>
                        <a:pt x="304" y="119"/>
                      </a:lnTo>
                      <a:lnTo>
                        <a:pt x="304" y="116"/>
                      </a:lnTo>
                      <a:lnTo>
                        <a:pt x="304" y="112"/>
                      </a:lnTo>
                      <a:lnTo>
                        <a:pt x="304" y="106"/>
                      </a:lnTo>
                      <a:lnTo>
                        <a:pt x="306" y="102"/>
                      </a:lnTo>
                      <a:lnTo>
                        <a:pt x="306" y="97"/>
                      </a:lnTo>
                      <a:lnTo>
                        <a:pt x="308" y="93"/>
                      </a:lnTo>
                      <a:lnTo>
                        <a:pt x="308" y="87"/>
                      </a:lnTo>
                      <a:lnTo>
                        <a:pt x="310" y="81"/>
                      </a:lnTo>
                      <a:lnTo>
                        <a:pt x="310" y="78"/>
                      </a:lnTo>
                      <a:lnTo>
                        <a:pt x="312" y="72"/>
                      </a:lnTo>
                      <a:lnTo>
                        <a:pt x="314" y="68"/>
                      </a:lnTo>
                      <a:lnTo>
                        <a:pt x="316" y="64"/>
                      </a:lnTo>
                      <a:lnTo>
                        <a:pt x="318" y="60"/>
                      </a:lnTo>
                      <a:lnTo>
                        <a:pt x="320" y="57"/>
                      </a:lnTo>
                      <a:lnTo>
                        <a:pt x="325" y="49"/>
                      </a:lnTo>
                      <a:lnTo>
                        <a:pt x="329" y="40"/>
                      </a:lnTo>
                      <a:lnTo>
                        <a:pt x="335" y="34"/>
                      </a:lnTo>
                      <a:lnTo>
                        <a:pt x="341" y="26"/>
                      </a:lnTo>
                      <a:lnTo>
                        <a:pt x="344" y="21"/>
                      </a:lnTo>
                      <a:lnTo>
                        <a:pt x="350" y="15"/>
                      </a:lnTo>
                      <a:lnTo>
                        <a:pt x="354" y="9"/>
                      </a:lnTo>
                      <a:lnTo>
                        <a:pt x="358" y="7"/>
                      </a:lnTo>
                      <a:lnTo>
                        <a:pt x="363" y="2"/>
                      </a:lnTo>
                      <a:lnTo>
                        <a:pt x="365" y="0"/>
                      </a:lnTo>
                      <a:lnTo>
                        <a:pt x="365" y="0"/>
                      </a:lnTo>
                      <a:close/>
                    </a:path>
                  </a:pathLst>
                </a:custGeom>
                <a:solidFill>
                  <a:srgbClr val="414B8B"/>
                </a:solidFill>
                <a:ln w="9525">
                  <a:noFill/>
                  <a:round/>
                  <a:headEnd/>
                  <a:tailEnd/>
                </a:ln>
              </p:spPr>
              <p:txBody>
                <a:bodyPr/>
                <a:lstStyle/>
                <a:p>
                  <a:endParaRPr lang="en-US"/>
                </a:p>
              </p:txBody>
            </p:sp>
            <p:sp>
              <p:nvSpPr>
                <p:cNvPr id="34" name="Freeform 101"/>
                <p:cNvSpPr>
                  <a:spLocks/>
                </p:cNvSpPr>
                <p:nvPr/>
              </p:nvSpPr>
              <p:spPr bwMode="auto">
                <a:xfrm>
                  <a:off x="3197" y="2283"/>
                  <a:ext cx="252" cy="185"/>
                </a:xfrm>
                <a:custGeom>
                  <a:avLst/>
                  <a:gdLst/>
                  <a:ahLst/>
                  <a:cxnLst>
                    <a:cxn ang="0">
                      <a:pos x="61" y="194"/>
                    </a:cxn>
                    <a:cxn ang="0">
                      <a:pos x="76" y="215"/>
                    </a:cxn>
                    <a:cxn ang="0">
                      <a:pos x="80" y="237"/>
                    </a:cxn>
                    <a:cxn ang="0">
                      <a:pos x="74" y="258"/>
                    </a:cxn>
                    <a:cxn ang="0">
                      <a:pos x="63" y="281"/>
                    </a:cxn>
                    <a:cxn ang="0">
                      <a:pos x="50" y="298"/>
                    </a:cxn>
                    <a:cxn ang="0">
                      <a:pos x="38" y="315"/>
                    </a:cxn>
                    <a:cxn ang="0">
                      <a:pos x="15" y="340"/>
                    </a:cxn>
                    <a:cxn ang="0">
                      <a:pos x="0" y="355"/>
                    </a:cxn>
                    <a:cxn ang="0">
                      <a:pos x="10" y="359"/>
                    </a:cxn>
                    <a:cxn ang="0">
                      <a:pos x="31" y="361"/>
                    </a:cxn>
                    <a:cxn ang="0">
                      <a:pos x="51" y="365"/>
                    </a:cxn>
                    <a:cxn ang="0">
                      <a:pos x="74" y="369"/>
                    </a:cxn>
                    <a:cxn ang="0">
                      <a:pos x="99" y="369"/>
                    </a:cxn>
                    <a:cxn ang="0">
                      <a:pos x="120" y="365"/>
                    </a:cxn>
                    <a:cxn ang="0">
                      <a:pos x="139" y="359"/>
                    </a:cxn>
                    <a:cxn ang="0">
                      <a:pos x="154" y="336"/>
                    </a:cxn>
                    <a:cxn ang="0">
                      <a:pos x="154" y="315"/>
                    </a:cxn>
                    <a:cxn ang="0">
                      <a:pos x="152" y="298"/>
                    </a:cxn>
                    <a:cxn ang="0">
                      <a:pos x="148" y="281"/>
                    </a:cxn>
                    <a:cxn ang="0">
                      <a:pos x="139" y="258"/>
                    </a:cxn>
                    <a:cxn ang="0">
                      <a:pos x="145" y="247"/>
                    </a:cxn>
                    <a:cxn ang="0">
                      <a:pos x="164" y="239"/>
                    </a:cxn>
                    <a:cxn ang="0">
                      <a:pos x="186" y="230"/>
                    </a:cxn>
                    <a:cxn ang="0">
                      <a:pos x="205" y="224"/>
                    </a:cxn>
                    <a:cxn ang="0">
                      <a:pos x="224" y="217"/>
                    </a:cxn>
                    <a:cxn ang="0">
                      <a:pos x="247" y="207"/>
                    </a:cxn>
                    <a:cxn ang="0">
                      <a:pos x="268" y="199"/>
                    </a:cxn>
                    <a:cxn ang="0">
                      <a:pos x="289" y="190"/>
                    </a:cxn>
                    <a:cxn ang="0">
                      <a:pos x="312" y="180"/>
                    </a:cxn>
                    <a:cxn ang="0">
                      <a:pos x="335" y="171"/>
                    </a:cxn>
                    <a:cxn ang="0">
                      <a:pos x="358" y="161"/>
                    </a:cxn>
                    <a:cxn ang="0">
                      <a:pos x="379" y="152"/>
                    </a:cxn>
                    <a:cxn ang="0">
                      <a:pos x="398" y="142"/>
                    </a:cxn>
                    <a:cxn ang="0">
                      <a:pos x="422" y="129"/>
                    </a:cxn>
                    <a:cxn ang="0">
                      <a:pos x="449" y="112"/>
                    </a:cxn>
                    <a:cxn ang="0">
                      <a:pos x="470" y="99"/>
                    </a:cxn>
                    <a:cxn ang="0">
                      <a:pos x="491" y="80"/>
                    </a:cxn>
                    <a:cxn ang="0">
                      <a:pos x="502" y="65"/>
                    </a:cxn>
                    <a:cxn ang="0">
                      <a:pos x="456" y="0"/>
                    </a:cxn>
                    <a:cxn ang="0">
                      <a:pos x="445" y="44"/>
                    </a:cxn>
                    <a:cxn ang="0">
                      <a:pos x="428" y="51"/>
                    </a:cxn>
                    <a:cxn ang="0">
                      <a:pos x="401" y="65"/>
                    </a:cxn>
                    <a:cxn ang="0">
                      <a:pos x="375" y="78"/>
                    </a:cxn>
                    <a:cxn ang="0">
                      <a:pos x="356" y="84"/>
                    </a:cxn>
                    <a:cxn ang="0">
                      <a:pos x="337" y="91"/>
                    </a:cxn>
                    <a:cxn ang="0">
                      <a:pos x="316" y="101"/>
                    </a:cxn>
                    <a:cxn ang="0">
                      <a:pos x="297" y="108"/>
                    </a:cxn>
                    <a:cxn ang="0">
                      <a:pos x="278" y="116"/>
                    </a:cxn>
                    <a:cxn ang="0">
                      <a:pos x="257" y="125"/>
                    </a:cxn>
                    <a:cxn ang="0">
                      <a:pos x="240" y="133"/>
                    </a:cxn>
                    <a:cxn ang="0">
                      <a:pos x="219" y="141"/>
                    </a:cxn>
                    <a:cxn ang="0">
                      <a:pos x="202" y="144"/>
                    </a:cxn>
                    <a:cxn ang="0">
                      <a:pos x="183" y="152"/>
                    </a:cxn>
                    <a:cxn ang="0">
                      <a:pos x="162" y="158"/>
                    </a:cxn>
                    <a:cxn ang="0">
                      <a:pos x="131" y="165"/>
                    </a:cxn>
                    <a:cxn ang="0">
                      <a:pos x="105" y="173"/>
                    </a:cxn>
                    <a:cxn ang="0">
                      <a:pos x="82" y="179"/>
                    </a:cxn>
                    <a:cxn ang="0">
                      <a:pos x="65" y="180"/>
                    </a:cxn>
                    <a:cxn ang="0">
                      <a:pos x="50" y="184"/>
                    </a:cxn>
                  </a:cxnLst>
                  <a:rect l="0" t="0" r="r" b="b"/>
                  <a:pathLst>
                    <a:path w="504" h="369">
                      <a:moveTo>
                        <a:pt x="50" y="186"/>
                      </a:moveTo>
                      <a:lnTo>
                        <a:pt x="51" y="186"/>
                      </a:lnTo>
                      <a:lnTo>
                        <a:pt x="55" y="190"/>
                      </a:lnTo>
                      <a:lnTo>
                        <a:pt x="61" y="194"/>
                      </a:lnTo>
                      <a:lnTo>
                        <a:pt x="69" y="201"/>
                      </a:lnTo>
                      <a:lnTo>
                        <a:pt x="70" y="205"/>
                      </a:lnTo>
                      <a:lnTo>
                        <a:pt x="74" y="211"/>
                      </a:lnTo>
                      <a:lnTo>
                        <a:pt x="76" y="215"/>
                      </a:lnTo>
                      <a:lnTo>
                        <a:pt x="78" y="222"/>
                      </a:lnTo>
                      <a:lnTo>
                        <a:pt x="80" y="228"/>
                      </a:lnTo>
                      <a:lnTo>
                        <a:pt x="80" y="236"/>
                      </a:lnTo>
                      <a:lnTo>
                        <a:pt x="80" y="237"/>
                      </a:lnTo>
                      <a:lnTo>
                        <a:pt x="80" y="241"/>
                      </a:lnTo>
                      <a:lnTo>
                        <a:pt x="78" y="247"/>
                      </a:lnTo>
                      <a:lnTo>
                        <a:pt x="78" y="251"/>
                      </a:lnTo>
                      <a:lnTo>
                        <a:pt x="74" y="258"/>
                      </a:lnTo>
                      <a:lnTo>
                        <a:pt x="70" y="268"/>
                      </a:lnTo>
                      <a:lnTo>
                        <a:pt x="69" y="272"/>
                      </a:lnTo>
                      <a:lnTo>
                        <a:pt x="65" y="275"/>
                      </a:lnTo>
                      <a:lnTo>
                        <a:pt x="63" y="281"/>
                      </a:lnTo>
                      <a:lnTo>
                        <a:pt x="61" y="285"/>
                      </a:lnTo>
                      <a:lnTo>
                        <a:pt x="57" y="289"/>
                      </a:lnTo>
                      <a:lnTo>
                        <a:pt x="53" y="294"/>
                      </a:lnTo>
                      <a:lnTo>
                        <a:pt x="50" y="298"/>
                      </a:lnTo>
                      <a:lnTo>
                        <a:pt x="48" y="304"/>
                      </a:lnTo>
                      <a:lnTo>
                        <a:pt x="44" y="308"/>
                      </a:lnTo>
                      <a:lnTo>
                        <a:pt x="42" y="312"/>
                      </a:lnTo>
                      <a:lnTo>
                        <a:pt x="38" y="315"/>
                      </a:lnTo>
                      <a:lnTo>
                        <a:pt x="34" y="321"/>
                      </a:lnTo>
                      <a:lnTo>
                        <a:pt x="29" y="327"/>
                      </a:lnTo>
                      <a:lnTo>
                        <a:pt x="21" y="334"/>
                      </a:lnTo>
                      <a:lnTo>
                        <a:pt x="15" y="340"/>
                      </a:lnTo>
                      <a:lnTo>
                        <a:pt x="10" y="346"/>
                      </a:lnTo>
                      <a:lnTo>
                        <a:pt x="6" y="350"/>
                      </a:lnTo>
                      <a:lnTo>
                        <a:pt x="2" y="353"/>
                      </a:lnTo>
                      <a:lnTo>
                        <a:pt x="0" y="355"/>
                      </a:lnTo>
                      <a:lnTo>
                        <a:pt x="0" y="357"/>
                      </a:lnTo>
                      <a:lnTo>
                        <a:pt x="2" y="357"/>
                      </a:lnTo>
                      <a:lnTo>
                        <a:pt x="4" y="357"/>
                      </a:lnTo>
                      <a:lnTo>
                        <a:pt x="10" y="359"/>
                      </a:lnTo>
                      <a:lnTo>
                        <a:pt x="17" y="359"/>
                      </a:lnTo>
                      <a:lnTo>
                        <a:pt x="21" y="359"/>
                      </a:lnTo>
                      <a:lnTo>
                        <a:pt x="27" y="361"/>
                      </a:lnTo>
                      <a:lnTo>
                        <a:pt x="31" y="361"/>
                      </a:lnTo>
                      <a:lnTo>
                        <a:pt x="36" y="363"/>
                      </a:lnTo>
                      <a:lnTo>
                        <a:pt x="40" y="363"/>
                      </a:lnTo>
                      <a:lnTo>
                        <a:pt x="46" y="365"/>
                      </a:lnTo>
                      <a:lnTo>
                        <a:pt x="51" y="365"/>
                      </a:lnTo>
                      <a:lnTo>
                        <a:pt x="57" y="367"/>
                      </a:lnTo>
                      <a:lnTo>
                        <a:pt x="63" y="367"/>
                      </a:lnTo>
                      <a:lnTo>
                        <a:pt x="69" y="369"/>
                      </a:lnTo>
                      <a:lnTo>
                        <a:pt x="74" y="369"/>
                      </a:lnTo>
                      <a:lnTo>
                        <a:pt x="80" y="369"/>
                      </a:lnTo>
                      <a:lnTo>
                        <a:pt x="86" y="369"/>
                      </a:lnTo>
                      <a:lnTo>
                        <a:pt x="93" y="369"/>
                      </a:lnTo>
                      <a:lnTo>
                        <a:pt x="99" y="369"/>
                      </a:lnTo>
                      <a:lnTo>
                        <a:pt x="105" y="369"/>
                      </a:lnTo>
                      <a:lnTo>
                        <a:pt x="110" y="367"/>
                      </a:lnTo>
                      <a:lnTo>
                        <a:pt x="116" y="365"/>
                      </a:lnTo>
                      <a:lnTo>
                        <a:pt x="120" y="365"/>
                      </a:lnTo>
                      <a:lnTo>
                        <a:pt x="126" y="363"/>
                      </a:lnTo>
                      <a:lnTo>
                        <a:pt x="129" y="363"/>
                      </a:lnTo>
                      <a:lnTo>
                        <a:pt x="135" y="361"/>
                      </a:lnTo>
                      <a:lnTo>
                        <a:pt x="139" y="359"/>
                      </a:lnTo>
                      <a:lnTo>
                        <a:pt x="143" y="357"/>
                      </a:lnTo>
                      <a:lnTo>
                        <a:pt x="147" y="351"/>
                      </a:lnTo>
                      <a:lnTo>
                        <a:pt x="152" y="344"/>
                      </a:lnTo>
                      <a:lnTo>
                        <a:pt x="154" y="336"/>
                      </a:lnTo>
                      <a:lnTo>
                        <a:pt x="156" y="329"/>
                      </a:lnTo>
                      <a:lnTo>
                        <a:pt x="154" y="323"/>
                      </a:lnTo>
                      <a:lnTo>
                        <a:pt x="154" y="319"/>
                      </a:lnTo>
                      <a:lnTo>
                        <a:pt x="154" y="315"/>
                      </a:lnTo>
                      <a:lnTo>
                        <a:pt x="154" y="312"/>
                      </a:lnTo>
                      <a:lnTo>
                        <a:pt x="154" y="306"/>
                      </a:lnTo>
                      <a:lnTo>
                        <a:pt x="152" y="302"/>
                      </a:lnTo>
                      <a:lnTo>
                        <a:pt x="152" y="298"/>
                      </a:lnTo>
                      <a:lnTo>
                        <a:pt x="152" y="294"/>
                      </a:lnTo>
                      <a:lnTo>
                        <a:pt x="150" y="289"/>
                      </a:lnTo>
                      <a:lnTo>
                        <a:pt x="148" y="285"/>
                      </a:lnTo>
                      <a:lnTo>
                        <a:pt x="148" y="281"/>
                      </a:lnTo>
                      <a:lnTo>
                        <a:pt x="147" y="277"/>
                      </a:lnTo>
                      <a:lnTo>
                        <a:pt x="145" y="270"/>
                      </a:lnTo>
                      <a:lnTo>
                        <a:pt x="143" y="264"/>
                      </a:lnTo>
                      <a:lnTo>
                        <a:pt x="139" y="258"/>
                      </a:lnTo>
                      <a:lnTo>
                        <a:pt x="139" y="255"/>
                      </a:lnTo>
                      <a:lnTo>
                        <a:pt x="137" y="251"/>
                      </a:lnTo>
                      <a:lnTo>
                        <a:pt x="139" y="251"/>
                      </a:lnTo>
                      <a:lnTo>
                        <a:pt x="145" y="247"/>
                      </a:lnTo>
                      <a:lnTo>
                        <a:pt x="148" y="245"/>
                      </a:lnTo>
                      <a:lnTo>
                        <a:pt x="152" y="243"/>
                      </a:lnTo>
                      <a:lnTo>
                        <a:pt x="158" y="241"/>
                      </a:lnTo>
                      <a:lnTo>
                        <a:pt x="164" y="239"/>
                      </a:lnTo>
                      <a:lnTo>
                        <a:pt x="171" y="237"/>
                      </a:lnTo>
                      <a:lnTo>
                        <a:pt x="179" y="234"/>
                      </a:lnTo>
                      <a:lnTo>
                        <a:pt x="183" y="232"/>
                      </a:lnTo>
                      <a:lnTo>
                        <a:pt x="186" y="230"/>
                      </a:lnTo>
                      <a:lnTo>
                        <a:pt x="192" y="228"/>
                      </a:lnTo>
                      <a:lnTo>
                        <a:pt x="196" y="228"/>
                      </a:lnTo>
                      <a:lnTo>
                        <a:pt x="202" y="224"/>
                      </a:lnTo>
                      <a:lnTo>
                        <a:pt x="205" y="224"/>
                      </a:lnTo>
                      <a:lnTo>
                        <a:pt x="211" y="220"/>
                      </a:lnTo>
                      <a:lnTo>
                        <a:pt x="215" y="220"/>
                      </a:lnTo>
                      <a:lnTo>
                        <a:pt x="219" y="217"/>
                      </a:lnTo>
                      <a:lnTo>
                        <a:pt x="224" y="217"/>
                      </a:lnTo>
                      <a:lnTo>
                        <a:pt x="230" y="215"/>
                      </a:lnTo>
                      <a:lnTo>
                        <a:pt x="236" y="213"/>
                      </a:lnTo>
                      <a:lnTo>
                        <a:pt x="242" y="211"/>
                      </a:lnTo>
                      <a:lnTo>
                        <a:pt x="247" y="207"/>
                      </a:lnTo>
                      <a:lnTo>
                        <a:pt x="253" y="205"/>
                      </a:lnTo>
                      <a:lnTo>
                        <a:pt x="257" y="203"/>
                      </a:lnTo>
                      <a:lnTo>
                        <a:pt x="263" y="201"/>
                      </a:lnTo>
                      <a:lnTo>
                        <a:pt x="268" y="199"/>
                      </a:lnTo>
                      <a:lnTo>
                        <a:pt x="274" y="198"/>
                      </a:lnTo>
                      <a:lnTo>
                        <a:pt x="280" y="196"/>
                      </a:lnTo>
                      <a:lnTo>
                        <a:pt x="285" y="192"/>
                      </a:lnTo>
                      <a:lnTo>
                        <a:pt x="289" y="190"/>
                      </a:lnTo>
                      <a:lnTo>
                        <a:pt x="295" y="188"/>
                      </a:lnTo>
                      <a:lnTo>
                        <a:pt x="302" y="186"/>
                      </a:lnTo>
                      <a:lnTo>
                        <a:pt x="306" y="182"/>
                      </a:lnTo>
                      <a:lnTo>
                        <a:pt x="312" y="180"/>
                      </a:lnTo>
                      <a:lnTo>
                        <a:pt x="318" y="179"/>
                      </a:lnTo>
                      <a:lnTo>
                        <a:pt x="323" y="177"/>
                      </a:lnTo>
                      <a:lnTo>
                        <a:pt x="329" y="173"/>
                      </a:lnTo>
                      <a:lnTo>
                        <a:pt x="335" y="171"/>
                      </a:lnTo>
                      <a:lnTo>
                        <a:pt x="340" y="169"/>
                      </a:lnTo>
                      <a:lnTo>
                        <a:pt x="346" y="165"/>
                      </a:lnTo>
                      <a:lnTo>
                        <a:pt x="350" y="163"/>
                      </a:lnTo>
                      <a:lnTo>
                        <a:pt x="358" y="161"/>
                      </a:lnTo>
                      <a:lnTo>
                        <a:pt x="361" y="160"/>
                      </a:lnTo>
                      <a:lnTo>
                        <a:pt x="367" y="158"/>
                      </a:lnTo>
                      <a:lnTo>
                        <a:pt x="373" y="154"/>
                      </a:lnTo>
                      <a:lnTo>
                        <a:pt x="379" y="152"/>
                      </a:lnTo>
                      <a:lnTo>
                        <a:pt x="382" y="150"/>
                      </a:lnTo>
                      <a:lnTo>
                        <a:pt x="388" y="148"/>
                      </a:lnTo>
                      <a:lnTo>
                        <a:pt x="392" y="144"/>
                      </a:lnTo>
                      <a:lnTo>
                        <a:pt x="398" y="142"/>
                      </a:lnTo>
                      <a:lnTo>
                        <a:pt x="401" y="141"/>
                      </a:lnTo>
                      <a:lnTo>
                        <a:pt x="407" y="139"/>
                      </a:lnTo>
                      <a:lnTo>
                        <a:pt x="413" y="135"/>
                      </a:lnTo>
                      <a:lnTo>
                        <a:pt x="422" y="129"/>
                      </a:lnTo>
                      <a:lnTo>
                        <a:pt x="428" y="125"/>
                      </a:lnTo>
                      <a:lnTo>
                        <a:pt x="436" y="120"/>
                      </a:lnTo>
                      <a:lnTo>
                        <a:pt x="441" y="116"/>
                      </a:lnTo>
                      <a:lnTo>
                        <a:pt x="449" y="112"/>
                      </a:lnTo>
                      <a:lnTo>
                        <a:pt x="453" y="108"/>
                      </a:lnTo>
                      <a:lnTo>
                        <a:pt x="460" y="104"/>
                      </a:lnTo>
                      <a:lnTo>
                        <a:pt x="464" y="101"/>
                      </a:lnTo>
                      <a:lnTo>
                        <a:pt x="470" y="99"/>
                      </a:lnTo>
                      <a:lnTo>
                        <a:pt x="474" y="93"/>
                      </a:lnTo>
                      <a:lnTo>
                        <a:pt x="477" y="91"/>
                      </a:lnTo>
                      <a:lnTo>
                        <a:pt x="483" y="85"/>
                      </a:lnTo>
                      <a:lnTo>
                        <a:pt x="491" y="80"/>
                      </a:lnTo>
                      <a:lnTo>
                        <a:pt x="494" y="76"/>
                      </a:lnTo>
                      <a:lnTo>
                        <a:pt x="496" y="72"/>
                      </a:lnTo>
                      <a:lnTo>
                        <a:pt x="500" y="68"/>
                      </a:lnTo>
                      <a:lnTo>
                        <a:pt x="502" y="65"/>
                      </a:lnTo>
                      <a:lnTo>
                        <a:pt x="504" y="61"/>
                      </a:lnTo>
                      <a:lnTo>
                        <a:pt x="504" y="61"/>
                      </a:lnTo>
                      <a:lnTo>
                        <a:pt x="489" y="13"/>
                      </a:lnTo>
                      <a:lnTo>
                        <a:pt x="456" y="0"/>
                      </a:lnTo>
                      <a:lnTo>
                        <a:pt x="456" y="40"/>
                      </a:lnTo>
                      <a:lnTo>
                        <a:pt x="453" y="40"/>
                      </a:lnTo>
                      <a:lnTo>
                        <a:pt x="449" y="42"/>
                      </a:lnTo>
                      <a:lnTo>
                        <a:pt x="445" y="44"/>
                      </a:lnTo>
                      <a:lnTo>
                        <a:pt x="443" y="46"/>
                      </a:lnTo>
                      <a:lnTo>
                        <a:pt x="437" y="47"/>
                      </a:lnTo>
                      <a:lnTo>
                        <a:pt x="434" y="49"/>
                      </a:lnTo>
                      <a:lnTo>
                        <a:pt x="428" y="51"/>
                      </a:lnTo>
                      <a:lnTo>
                        <a:pt x="422" y="55"/>
                      </a:lnTo>
                      <a:lnTo>
                        <a:pt x="415" y="57"/>
                      </a:lnTo>
                      <a:lnTo>
                        <a:pt x="409" y="61"/>
                      </a:lnTo>
                      <a:lnTo>
                        <a:pt x="401" y="65"/>
                      </a:lnTo>
                      <a:lnTo>
                        <a:pt x="394" y="68"/>
                      </a:lnTo>
                      <a:lnTo>
                        <a:pt x="386" y="70"/>
                      </a:lnTo>
                      <a:lnTo>
                        <a:pt x="379" y="76"/>
                      </a:lnTo>
                      <a:lnTo>
                        <a:pt x="375" y="78"/>
                      </a:lnTo>
                      <a:lnTo>
                        <a:pt x="369" y="78"/>
                      </a:lnTo>
                      <a:lnTo>
                        <a:pt x="365" y="80"/>
                      </a:lnTo>
                      <a:lnTo>
                        <a:pt x="359" y="82"/>
                      </a:lnTo>
                      <a:lnTo>
                        <a:pt x="356" y="84"/>
                      </a:lnTo>
                      <a:lnTo>
                        <a:pt x="350" y="85"/>
                      </a:lnTo>
                      <a:lnTo>
                        <a:pt x="346" y="87"/>
                      </a:lnTo>
                      <a:lnTo>
                        <a:pt x="340" y="89"/>
                      </a:lnTo>
                      <a:lnTo>
                        <a:pt x="337" y="91"/>
                      </a:lnTo>
                      <a:lnTo>
                        <a:pt x="331" y="93"/>
                      </a:lnTo>
                      <a:lnTo>
                        <a:pt x="327" y="95"/>
                      </a:lnTo>
                      <a:lnTo>
                        <a:pt x="321" y="99"/>
                      </a:lnTo>
                      <a:lnTo>
                        <a:pt x="316" y="101"/>
                      </a:lnTo>
                      <a:lnTo>
                        <a:pt x="312" y="103"/>
                      </a:lnTo>
                      <a:lnTo>
                        <a:pt x="306" y="104"/>
                      </a:lnTo>
                      <a:lnTo>
                        <a:pt x="302" y="106"/>
                      </a:lnTo>
                      <a:lnTo>
                        <a:pt x="297" y="108"/>
                      </a:lnTo>
                      <a:lnTo>
                        <a:pt x="291" y="110"/>
                      </a:lnTo>
                      <a:lnTo>
                        <a:pt x="287" y="112"/>
                      </a:lnTo>
                      <a:lnTo>
                        <a:pt x="283" y="116"/>
                      </a:lnTo>
                      <a:lnTo>
                        <a:pt x="278" y="116"/>
                      </a:lnTo>
                      <a:lnTo>
                        <a:pt x="272" y="120"/>
                      </a:lnTo>
                      <a:lnTo>
                        <a:pt x="268" y="122"/>
                      </a:lnTo>
                      <a:lnTo>
                        <a:pt x="263" y="123"/>
                      </a:lnTo>
                      <a:lnTo>
                        <a:pt x="257" y="125"/>
                      </a:lnTo>
                      <a:lnTo>
                        <a:pt x="253" y="127"/>
                      </a:lnTo>
                      <a:lnTo>
                        <a:pt x="249" y="129"/>
                      </a:lnTo>
                      <a:lnTo>
                        <a:pt x="243" y="131"/>
                      </a:lnTo>
                      <a:lnTo>
                        <a:pt x="240" y="133"/>
                      </a:lnTo>
                      <a:lnTo>
                        <a:pt x="234" y="135"/>
                      </a:lnTo>
                      <a:lnTo>
                        <a:pt x="230" y="137"/>
                      </a:lnTo>
                      <a:lnTo>
                        <a:pt x="224" y="139"/>
                      </a:lnTo>
                      <a:lnTo>
                        <a:pt x="219" y="141"/>
                      </a:lnTo>
                      <a:lnTo>
                        <a:pt x="215" y="141"/>
                      </a:lnTo>
                      <a:lnTo>
                        <a:pt x="211" y="142"/>
                      </a:lnTo>
                      <a:lnTo>
                        <a:pt x="205" y="144"/>
                      </a:lnTo>
                      <a:lnTo>
                        <a:pt x="202" y="144"/>
                      </a:lnTo>
                      <a:lnTo>
                        <a:pt x="196" y="148"/>
                      </a:lnTo>
                      <a:lnTo>
                        <a:pt x="192" y="148"/>
                      </a:lnTo>
                      <a:lnTo>
                        <a:pt x="188" y="150"/>
                      </a:lnTo>
                      <a:lnTo>
                        <a:pt x="183" y="152"/>
                      </a:lnTo>
                      <a:lnTo>
                        <a:pt x="179" y="154"/>
                      </a:lnTo>
                      <a:lnTo>
                        <a:pt x="173" y="154"/>
                      </a:lnTo>
                      <a:lnTo>
                        <a:pt x="169" y="156"/>
                      </a:lnTo>
                      <a:lnTo>
                        <a:pt x="162" y="158"/>
                      </a:lnTo>
                      <a:lnTo>
                        <a:pt x="154" y="161"/>
                      </a:lnTo>
                      <a:lnTo>
                        <a:pt x="147" y="161"/>
                      </a:lnTo>
                      <a:lnTo>
                        <a:pt x="139" y="165"/>
                      </a:lnTo>
                      <a:lnTo>
                        <a:pt x="131" y="165"/>
                      </a:lnTo>
                      <a:lnTo>
                        <a:pt x="124" y="169"/>
                      </a:lnTo>
                      <a:lnTo>
                        <a:pt x="118" y="171"/>
                      </a:lnTo>
                      <a:lnTo>
                        <a:pt x="110" y="171"/>
                      </a:lnTo>
                      <a:lnTo>
                        <a:pt x="105" y="173"/>
                      </a:lnTo>
                      <a:lnTo>
                        <a:pt x="99" y="175"/>
                      </a:lnTo>
                      <a:lnTo>
                        <a:pt x="93" y="177"/>
                      </a:lnTo>
                      <a:lnTo>
                        <a:pt x="88" y="177"/>
                      </a:lnTo>
                      <a:lnTo>
                        <a:pt x="82" y="179"/>
                      </a:lnTo>
                      <a:lnTo>
                        <a:pt x="78" y="179"/>
                      </a:lnTo>
                      <a:lnTo>
                        <a:pt x="72" y="179"/>
                      </a:lnTo>
                      <a:lnTo>
                        <a:pt x="69" y="180"/>
                      </a:lnTo>
                      <a:lnTo>
                        <a:pt x="65" y="180"/>
                      </a:lnTo>
                      <a:lnTo>
                        <a:pt x="63" y="182"/>
                      </a:lnTo>
                      <a:lnTo>
                        <a:pt x="55" y="182"/>
                      </a:lnTo>
                      <a:lnTo>
                        <a:pt x="51" y="184"/>
                      </a:lnTo>
                      <a:lnTo>
                        <a:pt x="50" y="184"/>
                      </a:lnTo>
                      <a:lnTo>
                        <a:pt x="50" y="186"/>
                      </a:lnTo>
                      <a:lnTo>
                        <a:pt x="50" y="186"/>
                      </a:lnTo>
                      <a:close/>
                    </a:path>
                  </a:pathLst>
                </a:custGeom>
                <a:solidFill>
                  <a:srgbClr val="414B8B"/>
                </a:solidFill>
                <a:ln w="9525">
                  <a:noFill/>
                  <a:round/>
                  <a:headEnd/>
                  <a:tailEnd/>
                </a:ln>
              </p:spPr>
              <p:txBody>
                <a:bodyPr/>
                <a:lstStyle/>
                <a:p>
                  <a:endParaRPr lang="en-US"/>
                </a:p>
              </p:txBody>
            </p:sp>
            <p:sp>
              <p:nvSpPr>
                <p:cNvPr id="35" name="Freeform 102"/>
                <p:cNvSpPr>
                  <a:spLocks/>
                </p:cNvSpPr>
                <p:nvPr/>
              </p:nvSpPr>
              <p:spPr bwMode="auto">
                <a:xfrm>
                  <a:off x="2526" y="2633"/>
                  <a:ext cx="120" cy="196"/>
                </a:xfrm>
                <a:custGeom>
                  <a:avLst/>
                  <a:gdLst/>
                  <a:ahLst/>
                  <a:cxnLst>
                    <a:cxn ang="0">
                      <a:pos x="195" y="6"/>
                    </a:cxn>
                    <a:cxn ang="0">
                      <a:pos x="188" y="19"/>
                    </a:cxn>
                    <a:cxn ang="0">
                      <a:pos x="178" y="38"/>
                    </a:cxn>
                    <a:cxn ang="0">
                      <a:pos x="171" y="50"/>
                    </a:cxn>
                    <a:cxn ang="0">
                      <a:pos x="163" y="63"/>
                    </a:cxn>
                    <a:cxn ang="0">
                      <a:pos x="156" y="78"/>
                    </a:cxn>
                    <a:cxn ang="0">
                      <a:pos x="146" y="93"/>
                    </a:cxn>
                    <a:cxn ang="0">
                      <a:pos x="137" y="110"/>
                    </a:cxn>
                    <a:cxn ang="0">
                      <a:pos x="125" y="127"/>
                    </a:cxn>
                    <a:cxn ang="0">
                      <a:pos x="116" y="145"/>
                    </a:cxn>
                    <a:cxn ang="0">
                      <a:pos x="104" y="162"/>
                    </a:cxn>
                    <a:cxn ang="0">
                      <a:pos x="95" y="179"/>
                    </a:cxn>
                    <a:cxn ang="0">
                      <a:pos x="85" y="194"/>
                    </a:cxn>
                    <a:cxn ang="0">
                      <a:pos x="74" y="211"/>
                    </a:cxn>
                    <a:cxn ang="0">
                      <a:pos x="64" y="230"/>
                    </a:cxn>
                    <a:cxn ang="0">
                      <a:pos x="64" y="234"/>
                    </a:cxn>
                    <a:cxn ang="0">
                      <a:pos x="78" y="240"/>
                    </a:cxn>
                    <a:cxn ang="0">
                      <a:pos x="95" y="251"/>
                    </a:cxn>
                    <a:cxn ang="0">
                      <a:pos x="110" y="264"/>
                    </a:cxn>
                    <a:cxn ang="0">
                      <a:pos x="121" y="281"/>
                    </a:cxn>
                    <a:cxn ang="0">
                      <a:pos x="119" y="297"/>
                    </a:cxn>
                    <a:cxn ang="0">
                      <a:pos x="104" y="312"/>
                    </a:cxn>
                    <a:cxn ang="0">
                      <a:pos x="81" y="325"/>
                    </a:cxn>
                    <a:cxn ang="0">
                      <a:pos x="59" y="335"/>
                    </a:cxn>
                    <a:cxn ang="0">
                      <a:pos x="41" y="342"/>
                    </a:cxn>
                    <a:cxn ang="0">
                      <a:pos x="34" y="346"/>
                    </a:cxn>
                    <a:cxn ang="0">
                      <a:pos x="3" y="359"/>
                    </a:cxn>
                    <a:cxn ang="0">
                      <a:pos x="11" y="371"/>
                    </a:cxn>
                    <a:cxn ang="0">
                      <a:pos x="24" y="382"/>
                    </a:cxn>
                    <a:cxn ang="0">
                      <a:pos x="43" y="390"/>
                    </a:cxn>
                    <a:cxn ang="0">
                      <a:pos x="59" y="392"/>
                    </a:cxn>
                    <a:cxn ang="0">
                      <a:pos x="72" y="390"/>
                    </a:cxn>
                    <a:cxn ang="0">
                      <a:pos x="87" y="384"/>
                    </a:cxn>
                    <a:cxn ang="0">
                      <a:pos x="102" y="374"/>
                    </a:cxn>
                    <a:cxn ang="0">
                      <a:pos x="118" y="365"/>
                    </a:cxn>
                    <a:cxn ang="0">
                      <a:pos x="133" y="354"/>
                    </a:cxn>
                    <a:cxn ang="0">
                      <a:pos x="148" y="344"/>
                    </a:cxn>
                    <a:cxn ang="0">
                      <a:pos x="159" y="333"/>
                    </a:cxn>
                    <a:cxn ang="0">
                      <a:pos x="178" y="317"/>
                    </a:cxn>
                    <a:cxn ang="0">
                      <a:pos x="188" y="306"/>
                    </a:cxn>
                    <a:cxn ang="0">
                      <a:pos x="190" y="298"/>
                    </a:cxn>
                    <a:cxn ang="0">
                      <a:pos x="188" y="285"/>
                    </a:cxn>
                    <a:cxn ang="0">
                      <a:pos x="186" y="272"/>
                    </a:cxn>
                    <a:cxn ang="0">
                      <a:pos x="182" y="255"/>
                    </a:cxn>
                    <a:cxn ang="0">
                      <a:pos x="176" y="238"/>
                    </a:cxn>
                    <a:cxn ang="0">
                      <a:pos x="167" y="224"/>
                    </a:cxn>
                    <a:cxn ang="0">
                      <a:pos x="152" y="205"/>
                    </a:cxn>
                    <a:cxn ang="0">
                      <a:pos x="137" y="194"/>
                    </a:cxn>
                    <a:cxn ang="0">
                      <a:pos x="199" y="0"/>
                    </a:cxn>
                  </a:cxnLst>
                  <a:rect l="0" t="0" r="r" b="b"/>
                  <a:pathLst>
                    <a:path w="239" h="392">
                      <a:moveTo>
                        <a:pt x="199" y="0"/>
                      </a:moveTo>
                      <a:lnTo>
                        <a:pt x="199" y="2"/>
                      </a:lnTo>
                      <a:lnTo>
                        <a:pt x="195" y="6"/>
                      </a:lnTo>
                      <a:lnTo>
                        <a:pt x="194" y="10"/>
                      </a:lnTo>
                      <a:lnTo>
                        <a:pt x="190" y="13"/>
                      </a:lnTo>
                      <a:lnTo>
                        <a:pt x="188" y="19"/>
                      </a:lnTo>
                      <a:lnTo>
                        <a:pt x="186" y="25"/>
                      </a:lnTo>
                      <a:lnTo>
                        <a:pt x="182" y="31"/>
                      </a:lnTo>
                      <a:lnTo>
                        <a:pt x="178" y="38"/>
                      </a:lnTo>
                      <a:lnTo>
                        <a:pt x="175" y="42"/>
                      </a:lnTo>
                      <a:lnTo>
                        <a:pt x="173" y="46"/>
                      </a:lnTo>
                      <a:lnTo>
                        <a:pt x="171" y="50"/>
                      </a:lnTo>
                      <a:lnTo>
                        <a:pt x="169" y="55"/>
                      </a:lnTo>
                      <a:lnTo>
                        <a:pt x="167" y="59"/>
                      </a:lnTo>
                      <a:lnTo>
                        <a:pt x="163" y="63"/>
                      </a:lnTo>
                      <a:lnTo>
                        <a:pt x="161" y="67"/>
                      </a:lnTo>
                      <a:lnTo>
                        <a:pt x="157" y="72"/>
                      </a:lnTo>
                      <a:lnTo>
                        <a:pt x="156" y="78"/>
                      </a:lnTo>
                      <a:lnTo>
                        <a:pt x="152" y="82"/>
                      </a:lnTo>
                      <a:lnTo>
                        <a:pt x="150" y="88"/>
                      </a:lnTo>
                      <a:lnTo>
                        <a:pt x="146" y="93"/>
                      </a:lnTo>
                      <a:lnTo>
                        <a:pt x="142" y="99"/>
                      </a:lnTo>
                      <a:lnTo>
                        <a:pt x="140" y="105"/>
                      </a:lnTo>
                      <a:lnTo>
                        <a:pt x="137" y="110"/>
                      </a:lnTo>
                      <a:lnTo>
                        <a:pt x="133" y="116"/>
                      </a:lnTo>
                      <a:lnTo>
                        <a:pt x="129" y="120"/>
                      </a:lnTo>
                      <a:lnTo>
                        <a:pt x="125" y="127"/>
                      </a:lnTo>
                      <a:lnTo>
                        <a:pt x="121" y="133"/>
                      </a:lnTo>
                      <a:lnTo>
                        <a:pt x="119" y="139"/>
                      </a:lnTo>
                      <a:lnTo>
                        <a:pt x="116" y="145"/>
                      </a:lnTo>
                      <a:lnTo>
                        <a:pt x="112" y="150"/>
                      </a:lnTo>
                      <a:lnTo>
                        <a:pt x="108" y="156"/>
                      </a:lnTo>
                      <a:lnTo>
                        <a:pt x="104" y="162"/>
                      </a:lnTo>
                      <a:lnTo>
                        <a:pt x="100" y="167"/>
                      </a:lnTo>
                      <a:lnTo>
                        <a:pt x="99" y="173"/>
                      </a:lnTo>
                      <a:lnTo>
                        <a:pt x="95" y="179"/>
                      </a:lnTo>
                      <a:lnTo>
                        <a:pt x="91" y="184"/>
                      </a:lnTo>
                      <a:lnTo>
                        <a:pt x="87" y="190"/>
                      </a:lnTo>
                      <a:lnTo>
                        <a:pt x="85" y="194"/>
                      </a:lnTo>
                      <a:lnTo>
                        <a:pt x="81" y="200"/>
                      </a:lnTo>
                      <a:lnTo>
                        <a:pt x="80" y="203"/>
                      </a:lnTo>
                      <a:lnTo>
                        <a:pt x="74" y="211"/>
                      </a:lnTo>
                      <a:lnTo>
                        <a:pt x="70" y="219"/>
                      </a:lnTo>
                      <a:lnTo>
                        <a:pt x="66" y="224"/>
                      </a:lnTo>
                      <a:lnTo>
                        <a:pt x="64" y="230"/>
                      </a:lnTo>
                      <a:lnTo>
                        <a:pt x="62" y="232"/>
                      </a:lnTo>
                      <a:lnTo>
                        <a:pt x="62" y="232"/>
                      </a:lnTo>
                      <a:lnTo>
                        <a:pt x="64" y="234"/>
                      </a:lnTo>
                      <a:lnTo>
                        <a:pt x="68" y="234"/>
                      </a:lnTo>
                      <a:lnTo>
                        <a:pt x="74" y="238"/>
                      </a:lnTo>
                      <a:lnTo>
                        <a:pt x="78" y="240"/>
                      </a:lnTo>
                      <a:lnTo>
                        <a:pt x="81" y="243"/>
                      </a:lnTo>
                      <a:lnTo>
                        <a:pt x="89" y="247"/>
                      </a:lnTo>
                      <a:lnTo>
                        <a:pt x="95" y="251"/>
                      </a:lnTo>
                      <a:lnTo>
                        <a:pt x="100" y="255"/>
                      </a:lnTo>
                      <a:lnTo>
                        <a:pt x="106" y="260"/>
                      </a:lnTo>
                      <a:lnTo>
                        <a:pt x="110" y="264"/>
                      </a:lnTo>
                      <a:lnTo>
                        <a:pt x="116" y="270"/>
                      </a:lnTo>
                      <a:lnTo>
                        <a:pt x="119" y="276"/>
                      </a:lnTo>
                      <a:lnTo>
                        <a:pt x="121" y="281"/>
                      </a:lnTo>
                      <a:lnTo>
                        <a:pt x="123" y="285"/>
                      </a:lnTo>
                      <a:lnTo>
                        <a:pt x="123" y="293"/>
                      </a:lnTo>
                      <a:lnTo>
                        <a:pt x="119" y="297"/>
                      </a:lnTo>
                      <a:lnTo>
                        <a:pt x="116" y="302"/>
                      </a:lnTo>
                      <a:lnTo>
                        <a:pt x="112" y="306"/>
                      </a:lnTo>
                      <a:lnTo>
                        <a:pt x="104" y="312"/>
                      </a:lnTo>
                      <a:lnTo>
                        <a:pt x="97" y="316"/>
                      </a:lnTo>
                      <a:lnTo>
                        <a:pt x="89" y="321"/>
                      </a:lnTo>
                      <a:lnTo>
                        <a:pt x="81" y="325"/>
                      </a:lnTo>
                      <a:lnTo>
                        <a:pt x="76" y="329"/>
                      </a:lnTo>
                      <a:lnTo>
                        <a:pt x="66" y="333"/>
                      </a:lnTo>
                      <a:lnTo>
                        <a:pt x="59" y="335"/>
                      </a:lnTo>
                      <a:lnTo>
                        <a:pt x="51" y="338"/>
                      </a:lnTo>
                      <a:lnTo>
                        <a:pt x="45" y="340"/>
                      </a:lnTo>
                      <a:lnTo>
                        <a:pt x="41" y="342"/>
                      </a:lnTo>
                      <a:lnTo>
                        <a:pt x="38" y="344"/>
                      </a:lnTo>
                      <a:lnTo>
                        <a:pt x="34" y="344"/>
                      </a:lnTo>
                      <a:lnTo>
                        <a:pt x="34" y="346"/>
                      </a:lnTo>
                      <a:lnTo>
                        <a:pt x="0" y="352"/>
                      </a:lnTo>
                      <a:lnTo>
                        <a:pt x="0" y="354"/>
                      </a:lnTo>
                      <a:lnTo>
                        <a:pt x="3" y="359"/>
                      </a:lnTo>
                      <a:lnTo>
                        <a:pt x="5" y="361"/>
                      </a:lnTo>
                      <a:lnTo>
                        <a:pt x="7" y="367"/>
                      </a:lnTo>
                      <a:lnTo>
                        <a:pt x="11" y="371"/>
                      </a:lnTo>
                      <a:lnTo>
                        <a:pt x="15" y="376"/>
                      </a:lnTo>
                      <a:lnTo>
                        <a:pt x="19" y="378"/>
                      </a:lnTo>
                      <a:lnTo>
                        <a:pt x="24" y="382"/>
                      </a:lnTo>
                      <a:lnTo>
                        <a:pt x="30" y="386"/>
                      </a:lnTo>
                      <a:lnTo>
                        <a:pt x="38" y="390"/>
                      </a:lnTo>
                      <a:lnTo>
                        <a:pt x="43" y="390"/>
                      </a:lnTo>
                      <a:lnTo>
                        <a:pt x="51" y="392"/>
                      </a:lnTo>
                      <a:lnTo>
                        <a:pt x="55" y="392"/>
                      </a:lnTo>
                      <a:lnTo>
                        <a:pt x="59" y="392"/>
                      </a:lnTo>
                      <a:lnTo>
                        <a:pt x="64" y="392"/>
                      </a:lnTo>
                      <a:lnTo>
                        <a:pt x="68" y="392"/>
                      </a:lnTo>
                      <a:lnTo>
                        <a:pt x="72" y="390"/>
                      </a:lnTo>
                      <a:lnTo>
                        <a:pt x="78" y="388"/>
                      </a:lnTo>
                      <a:lnTo>
                        <a:pt x="81" y="386"/>
                      </a:lnTo>
                      <a:lnTo>
                        <a:pt x="87" y="384"/>
                      </a:lnTo>
                      <a:lnTo>
                        <a:pt x="91" y="380"/>
                      </a:lnTo>
                      <a:lnTo>
                        <a:pt x="97" y="378"/>
                      </a:lnTo>
                      <a:lnTo>
                        <a:pt x="102" y="374"/>
                      </a:lnTo>
                      <a:lnTo>
                        <a:pt x="106" y="373"/>
                      </a:lnTo>
                      <a:lnTo>
                        <a:pt x="112" y="369"/>
                      </a:lnTo>
                      <a:lnTo>
                        <a:pt x="118" y="365"/>
                      </a:lnTo>
                      <a:lnTo>
                        <a:pt x="121" y="361"/>
                      </a:lnTo>
                      <a:lnTo>
                        <a:pt x="127" y="357"/>
                      </a:lnTo>
                      <a:lnTo>
                        <a:pt x="133" y="354"/>
                      </a:lnTo>
                      <a:lnTo>
                        <a:pt x="137" y="352"/>
                      </a:lnTo>
                      <a:lnTo>
                        <a:pt x="142" y="348"/>
                      </a:lnTo>
                      <a:lnTo>
                        <a:pt x="148" y="344"/>
                      </a:lnTo>
                      <a:lnTo>
                        <a:pt x="152" y="340"/>
                      </a:lnTo>
                      <a:lnTo>
                        <a:pt x="156" y="336"/>
                      </a:lnTo>
                      <a:lnTo>
                        <a:pt x="159" y="333"/>
                      </a:lnTo>
                      <a:lnTo>
                        <a:pt x="165" y="329"/>
                      </a:lnTo>
                      <a:lnTo>
                        <a:pt x="171" y="323"/>
                      </a:lnTo>
                      <a:lnTo>
                        <a:pt x="178" y="317"/>
                      </a:lnTo>
                      <a:lnTo>
                        <a:pt x="182" y="312"/>
                      </a:lnTo>
                      <a:lnTo>
                        <a:pt x="186" y="308"/>
                      </a:lnTo>
                      <a:lnTo>
                        <a:pt x="188" y="306"/>
                      </a:lnTo>
                      <a:lnTo>
                        <a:pt x="190" y="306"/>
                      </a:lnTo>
                      <a:lnTo>
                        <a:pt x="190" y="302"/>
                      </a:lnTo>
                      <a:lnTo>
                        <a:pt x="190" y="298"/>
                      </a:lnTo>
                      <a:lnTo>
                        <a:pt x="188" y="295"/>
                      </a:lnTo>
                      <a:lnTo>
                        <a:pt x="188" y="291"/>
                      </a:lnTo>
                      <a:lnTo>
                        <a:pt x="188" y="285"/>
                      </a:lnTo>
                      <a:lnTo>
                        <a:pt x="188" y="281"/>
                      </a:lnTo>
                      <a:lnTo>
                        <a:pt x="186" y="276"/>
                      </a:lnTo>
                      <a:lnTo>
                        <a:pt x="186" y="272"/>
                      </a:lnTo>
                      <a:lnTo>
                        <a:pt x="184" y="266"/>
                      </a:lnTo>
                      <a:lnTo>
                        <a:pt x="182" y="260"/>
                      </a:lnTo>
                      <a:lnTo>
                        <a:pt x="182" y="255"/>
                      </a:lnTo>
                      <a:lnTo>
                        <a:pt x="180" y="249"/>
                      </a:lnTo>
                      <a:lnTo>
                        <a:pt x="178" y="243"/>
                      </a:lnTo>
                      <a:lnTo>
                        <a:pt x="176" y="238"/>
                      </a:lnTo>
                      <a:lnTo>
                        <a:pt x="173" y="234"/>
                      </a:lnTo>
                      <a:lnTo>
                        <a:pt x="169" y="228"/>
                      </a:lnTo>
                      <a:lnTo>
                        <a:pt x="167" y="224"/>
                      </a:lnTo>
                      <a:lnTo>
                        <a:pt x="165" y="221"/>
                      </a:lnTo>
                      <a:lnTo>
                        <a:pt x="157" y="213"/>
                      </a:lnTo>
                      <a:lnTo>
                        <a:pt x="152" y="205"/>
                      </a:lnTo>
                      <a:lnTo>
                        <a:pt x="144" y="200"/>
                      </a:lnTo>
                      <a:lnTo>
                        <a:pt x="140" y="196"/>
                      </a:lnTo>
                      <a:lnTo>
                        <a:pt x="137" y="194"/>
                      </a:lnTo>
                      <a:lnTo>
                        <a:pt x="137" y="194"/>
                      </a:lnTo>
                      <a:lnTo>
                        <a:pt x="239" y="21"/>
                      </a:lnTo>
                      <a:lnTo>
                        <a:pt x="199" y="0"/>
                      </a:lnTo>
                      <a:lnTo>
                        <a:pt x="199" y="0"/>
                      </a:lnTo>
                      <a:close/>
                    </a:path>
                  </a:pathLst>
                </a:custGeom>
                <a:solidFill>
                  <a:srgbClr val="414B8B"/>
                </a:solidFill>
                <a:ln w="9525">
                  <a:noFill/>
                  <a:round/>
                  <a:headEnd/>
                  <a:tailEnd/>
                </a:ln>
              </p:spPr>
              <p:txBody>
                <a:bodyPr/>
                <a:lstStyle/>
                <a:p>
                  <a:endParaRPr lang="en-US"/>
                </a:p>
              </p:txBody>
            </p:sp>
            <p:sp>
              <p:nvSpPr>
                <p:cNvPr id="36" name="Freeform 103"/>
                <p:cNvSpPr>
                  <a:spLocks/>
                </p:cNvSpPr>
                <p:nvPr/>
              </p:nvSpPr>
              <p:spPr bwMode="auto">
                <a:xfrm>
                  <a:off x="2605" y="2650"/>
                  <a:ext cx="104" cy="123"/>
                </a:xfrm>
                <a:custGeom>
                  <a:avLst/>
                  <a:gdLst/>
                  <a:ahLst/>
                  <a:cxnLst>
                    <a:cxn ang="0">
                      <a:pos x="151" y="0"/>
                    </a:cxn>
                    <a:cxn ang="0">
                      <a:pos x="0" y="192"/>
                    </a:cxn>
                    <a:cxn ang="0">
                      <a:pos x="14" y="245"/>
                    </a:cxn>
                    <a:cxn ang="0">
                      <a:pos x="210" y="46"/>
                    </a:cxn>
                    <a:cxn ang="0">
                      <a:pos x="151" y="0"/>
                    </a:cxn>
                    <a:cxn ang="0">
                      <a:pos x="151" y="0"/>
                    </a:cxn>
                  </a:cxnLst>
                  <a:rect l="0" t="0" r="r" b="b"/>
                  <a:pathLst>
                    <a:path w="210" h="245">
                      <a:moveTo>
                        <a:pt x="151" y="0"/>
                      </a:moveTo>
                      <a:lnTo>
                        <a:pt x="0" y="192"/>
                      </a:lnTo>
                      <a:lnTo>
                        <a:pt x="14" y="245"/>
                      </a:lnTo>
                      <a:lnTo>
                        <a:pt x="210" y="46"/>
                      </a:lnTo>
                      <a:lnTo>
                        <a:pt x="151" y="0"/>
                      </a:lnTo>
                      <a:lnTo>
                        <a:pt x="151" y="0"/>
                      </a:lnTo>
                      <a:close/>
                    </a:path>
                  </a:pathLst>
                </a:custGeom>
                <a:solidFill>
                  <a:srgbClr val="414B8B"/>
                </a:solidFill>
                <a:ln w="9525">
                  <a:noFill/>
                  <a:round/>
                  <a:headEnd/>
                  <a:tailEnd/>
                </a:ln>
              </p:spPr>
              <p:txBody>
                <a:bodyPr/>
                <a:lstStyle/>
                <a:p>
                  <a:endParaRPr lang="en-US"/>
                </a:p>
              </p:txBody>
            </p:sp>
            <p:sp>
              <p:nvSpPr>
                <p:cNvPr id="37" name="Freeform 104"/>
                <p:cNvSpPr>
                  <a:spLocks/>
                </p:cNvSpPr>
                <p:nvPr/>
              </p:nvSpPr>
              <p:spPr bwMode="auto">
                <a:xfrm>
                  <a:off x="2734" y="2485"/>
                  <a:ext cx="264" cy="165"/>
                </a:xfrm>
                <a:custGeom>
                  <a:avLst/>
                  <a:gdLst/>
                  <a:ahLst/>
                  <a:cxnLst>
                    <a:cxn ang="0">
                      <a:pos x="173" y="2"/>
                    </a:cxn>
                    <a:cxn ang="0">
                      <a:pos x="150" y="7"/>
                    </a:cxn>
                    <a:cxn ang="0">
                      <a:pos x="131" y="15"/>
                    </a:cxn>
                    <a:cxn ang="0">
                      <a:pos x="114" y="21"/>
                    </a:cxn>
                    <a:cxn ang="0">
                      <a:pos x="95" y="28"/>
                    </a:cxn>
                    <a:cxn ang="0">
                      <a:pos x="76" y="38"/>
                    </a:cxn>
                    <a:cxn ang="0">
                      <a:pos x="59" y="45"/>
                    </a:cxn>
                    <a:cxn ang="0">
                      <a:pos x="34" y="61"/>
                    </a:cxn>
                    <a:cxn ang="0">
                      <a:pos x="13" y="78"/>
                    </a:cxn>
                    <a:cxn ang="0">
                      <a:pos x="0" y="91"/>
                    </a:cxn>
                    <a:cxn ang="0">
                      <a:pos x="76" y="218"/>
                    </a:cxn>
                    <a:cxn ang="0">
                      <a:pos x="93" y="220"/>
                    </a:cxn>
                    <a:cxn ang="0">
                      <a:pos x="116" y="222"/>
                    </a:cxn>
                    <a:cxn ang="0">
                      <a:pos x="143" y="226"/>
                    </a:cxn>
                    <a:cxn ang="0">
                      <a:pos x="171" y="232"/>
                    </a:cxn>
                    <a:cxn ang="0">
                      <a:pos x="188" y="233"/>
                    </a:cxn>
                    <a:cxn ang="0">
                      <a:pos x="207" y="237"/>
                    </a:cxn>
                    <a:cxn ang="0">
                      <a:pos x="228" y="241"/>
                    </a:cxn>
                    <a:cxn ang="0">
                      <a:pos x="247" y="247"/>
                    </a:cxn>
                    <a:cxn ang="0">
                      <a:pos x="268" y="252"/>
                    </a:cxn>
                    <a:cxn ang="0">
                      <a:pos x="291" y="256"/>
                    </a:cxn>
                    <a:cxn ang="0">
                      <a:pos x="314" y="264"/>
                    </a:cxn>
                    <a:cxn ang="0">
                      <a:pos x="337" y="270"/>
                    </a:cxn>
                    <a:cxn ang="0">
                      <a:pos x="359" y="277"/>
                    </a:cxn>
                    <a:cxn ang="0">
                      <a:pos x="380" y="283"/>
                    </a:cxn>
                    <a:cxn ang="0">
                      <a:pos x="403" y="289"/>
                    </a:cxn>
                    <a:cxn ang="0">
                      <a:pos x="424" y="296"/>
                    </a:cxn>
                    <a:cxn ang="0">
                      <a:pos x="443" y="302"/>
                    </a:cxn>
                    <a:cxn ang="0">
                      <a:pos x="462" y="308"/>
                    </a:cxn>
                    <a:cxn ang="0">
                      <a:pos x="481" y="315"/>
                    </a:cxn>
                    <a:cxn ang="0">
                      <a:pos x="508" y="323"/>
                    </a:cxn>
                    <a:cxn ang="0">
                      <a:pos x="527" y="328"/>
                    </a:cxn>
                    <a:cxn ang="0">
                      <a:pos x="519" y="325"/>
                    </a:cxn>
                    <a:cxn ang="0">
                      <a:pos x="502" y="317"/>
                    </a:cxn>
                    <a:cxn ang="0">
                      <a:pos x="477" y="304"/>
                    </a:cxn>
                    <a:cxn ang="0">
                      <a:pos x="451" y="290"/>
                    </a:cxn>
                    <a:cxn ang="0">
                      <a:pos x="434" y="283"/>
                    </a:cxn>
                    <a:cxn ang="0">
                      <a:pos x="415" y="273"/>
                    </a:cxn>
                    <a:cxn ang="0">
                      <a:pos x="397" y="266"/>
                    </a:cxn>
                    <a:cxn ang="0">
                      <a:pos x="378" y="256"/>
                    </a:cxn>
                    <a:cxn ang="0">
                      <a:pos x="358" y="249"/>
                    </a:cxn>
                    <a:cxn ang="0">
                      <a:pos x="339" y="239"/>
                    </a:cxn>
                    <a:cxn ang="0">
                      <a:pos x="318" y="230"/>
                    </a:cxn>
                    <a:cxn ang="0">
                      <a:pos x="299" y="222"/>
                    </a:cxn>
                    <a:cxn ang="0">
                      <a:pos x="278" y="214"/>
                    </a:cxn>
                    <a:cxn ang="0">
                      <a:pos x="259" y="207"/>
                    </a:cxn>
                    <a:cxn ang="0">
                      <a:pos x="240" y="201"/>
                    </a:cxn>
                    <a:cxn ang="0">
                      <a:pos x="223" y="195"/>
                    </a:cxn>
                    <a:cxn ang="0">
                      <a:pos x="202" y="188"/>
                    </a:cxn>
                    <a:cxn ang="0">
                      <a:pos x="173" y="180"/>
                    </a:cxn>
                    <a:cxn ang="0">
                      <a:pos x="146" y="173"/>
                    </a:cxn>
                    <a:cxn ang="0">
                      <a:pos x="126" y="167"/>
                    </a:cxn>
                    <a:cxn ang="0">
                      <a:pos x="108" y="165"/>
                    </a:cxn>
                    <a:cxn ang="0">
                      <a:pos x="181" y="0"/>
                    </a:cxn>
                  </a:cxnLst>
                  <a:rect l="0" t="0" r="r" b="b"/>
                  <a:pathLst>
                    <a:path w="529" h="330">
                      <a:moveTo>
                        <a:pt x="181" y="0"/>
                      </a:moveTo>
                      <a:lnTo>
                        <a:pt x="179" y="0"/>
                      </a:lnTo>
                      <a:lnTo>
                        <a:pt x="177" y="0"/>
                      </a:lnTo>
                      <a:lnTo>
                        <a:pt x="173" y="2"/>
                      </a:lnTo>
                      <a:lnTo>
                        <a:pt x="169" y="4"/>
                      </a:lnTo>
                      <a:lnTo>
                        <a:pt x="164" y="4"/>
                      </a:lnTo>
                      <a:lnTo>
                        <a:pt x="158" y="5"/>
                      </a:lnTo>
                      <a:lnTo>
                        <a:pt x="150" y="7"/>
                      </a:lnTo>
                      <a:lnTo>
                        <a:pt x="143" y="11"/>
                      </a:lnTo>
                      <a:lnTo>
                        <a:pt x="139" y="11"/>
                      </a:lnTo>
                      <a:lnTo>
                        <a:pt x="135" y="13"/>
                      </a:lnTo>
                      <a:lnTo>
                        <a:pt x="131" y="15"/>
                      </a:lnTo>
                      <a:lnTo>
                        <a:pt x="126" y="17"/>
                      </a:lnTo>
                      <a:lnTo>
                        <a:pt x="122" y="19"/>
                      </a:lnTo>
                      <a:lnTo>
                        <a:pt x="118" y="21"/>
                      </a:lnTo>
                      <a:lnTo>
                        <a:pt x="114" y="21"/>
                      </a:lnTo>
                      <a:lnTo>
                        <a:pt x="110" y="24"/>
                      </a:lnTo>
                      <a:lnTo>
                        <a:pt x="105" y="24"/>
                      </a:lnTo>
                      <a:lnTo>
                        <a:pt x="101" y="26"/>
                      </a:lnTo>
                      <a:lnTo>
                        <a:pt x="95" y="28"/>
                      </a:lnTo>
                      <a:lnTo>
                        <a:pt x="91" y="30"/>
                      </a:lnTo>
                      <a:lnTo>
                        <a:pt x="86" y="32"/>
                      </a:lnTo>
                      <a:lnTo>
                        <a:pt x="82" y="36"/>
                      </a:lnTo>
                      <a:lnTo>
                        <a:pt x="76" y="38"/>
                      </a:lnTo>
                      <a:lnTo>
                        <a:pt x="72" y="40"/>
                      </a:lnTo>
                      <a:lnTo>
                        <a:pt x="69" y="42"/>
                      </a:lnTo>
                      <a:lnTo>
                        <a:pt x="63" y="43"/>
                      </a:lnTo>
                      <a:lnTo>
                        <a:pt x="59" y="45"/>
                      </a:lnTo>
                      <a:lnTo>
                        <a:pt x="55" y="47"/>
                      </a:lnTo>
                      <a:lnTo>
                        <a:pt x="50" y="53"/>
                      </a:lnTo>
                      <a:lnTo>
                        <a:pt x="42" y="57"/>
                      </a:lnTo>
                      <a:lnTo>
                        <a:pt x="34" y="61"/>
                      </a:lnTo>
                      <a:lnTo>
                        <a:pt x="29" y="66"/>
                      </a:lnTo>
                      <a:lnTo>
                        <a:pt x="23" y="70"/>
                      </a:lnTo>
                      <a:lnTo>
                        <a:pt x="19" y="74"/>
                      </a:lnTo>
                      <a:lnTo>
                        <a:pt x="13" y="78"/>
                      </a:lnTo>
                      <a:lnTo>
                        <a:pt x="10" y="81"/>
                      </a:lnTo>
                      <a:lnTo>
                        <a:pt x="6" y="83"/>
                      </a:lnTo>
                      <a:lnTo>
                        <a:pt x="4" y="87"/>
                      </a:lnTo>
                      <a:lnTo>
                        <a:pt x="0" y="91"/>
                      </a:lnTo>
                      <a:lnTo>
                        <a:pt x="0" y="93"/>
                      </a:lnTo>
                      <a:lnTo>
                        <a:pt x="69" y="218"/>
                      </a:lnTo>
                      <a:lnTo>
                        <a:pt x="72" y="218"/>
                      </a:lnTo>
                      <a:lnTo>
                        <a:pt x="76" y="218"/>
                      </a:lnTo>
                      <a:lnTo>
                        <a:pt x="82" y="220"/>
                      </a:lnTo>
                      <a:lnTo>
                        <a:pt x="86" y="220"/>
                      </a:lnTo>
                      <a:lnTo>
                        <a:pt x="89" y="220"/>
                      </a:lnTo>
                      <a:lnTo>
                        <a:pt x="93" y="220"/>
                      </a:lnTo>
                      <a:lnTo>
                        <a:pt x="99" y="222"/>
                      </a:lnTo>
                      <a:lnTo>
                        <a:pt x="105" y="222"/>
                      </a:lnTo>
                      <a:lnTo>
                        <a:pt x="110" y="222"/>
                      </a:lnTo>
                      <a:lnTo>
                        <a:pt x="116" y="222"/>
                      </a:lnTo>
                      <a:lnTo>
                        <a:pt x="122" y="224"/>
                      </a:lnTo>
                      <a:lnTo>
                        <a:pt x="129" y="224"/>
                      </a:lnTo>
                      <a:lnTo>
                        <a:pt x="135" y="226"/>
                      </a:lnTo>
                      <a:lnTo>
                        <a:pt x="143" y="226"/>
                      </a:lnTo>
                      <a:lnTo>
                        <a:pt x="150" y="228"/>
                      </a:lnTo>
                      <a:lnTo>
                        <a:pt x="158" y="230"/>
                      </a:lnTo>
                      <a:lnTo>
                        <a:pt x="167" y="232"/>
                      </a:lnTo>
                      <a:lnTo>
                        <a:pt x="171" y="232"/>
                      </a:lnTo>
                      <a:lnTo>
                        <a:pt x="175" y="232"/>
                      </a:lnTo>
                      <a:lnTo>
                        <a:pt x="181" y="232"/>
                      </a:lnTo>
                      <a:lnTo>
                        <a:pt x="185" y="233"/>
                      </a:lnTo>
                      <a:lnTo>
                        <a:pt x="188" y="233"/>
                      </a:lnTo>
                      <a:lnTo>
                        <a:pt x="194" y="235"/>
                      </a:lnTo>
                      <a:lnTo>
                        <a:pt x="198" y="235"/>
                      </a:lnTo>
                      <a:lnTo>
                        <a:pt x="202" y="237"/>
                      </a:lnTo>
                      <a:lnTo>
                        <a:pt x="207" y="237"/>
                      </a:lnTo>
                      <a:lnTo>
                        <a:pt x="213" y="239"/>
                      </a:lnTo>
                      <a:lnTo>
                        <a:pt x="217" y="239"/>
                      </a:lnTo>
                      <a:lnTo>
                        <a:pt x="223" y="241"/>
                      </a:lnTo>
                      <a:lnTo>
                        <a:pt x="228" y="241"/>
                      </a:lnTo>
                      <a:lnTo>
                        <a:pt x="232" y="243"/>
                      </a:lnTo>
                      <a:lnTo>
                        <a:pt x="238" y="243"/>
                      </a:lnTo>
                      <a:lnTo>
                        <a:pt x="242" y="245"/>
                      </a:lnTo>
                      <a:lnTo>
                        <a:pt x="247" y="247"/>
                      </a:lnTo>
                      <a:lnTo>
                        <a:pt x="253" y="249"/>
                      </a:lnTo>
                      <a:lnTo>
                        <a:pt x="259" y="249"/>
                      </a:lnTo>
                      <a:lnTo>
                        <a:pt x="264" y="252"/>
                      </a:lnTo>
                      <a:lnTo>
                        <a:pt x="268" y="252"/>
                      </a:lnTo>
                      <a:lnTo>
                        <a:pt x="274" y="254"/>
                      </a:lnTo>
                      <a:lnTo>
                        <a:pt x="280" y="254"/>
                      </a:lnTo>
                      <a:lnTo>
                        <a:pt x="285" y="256"/>
                      </a:lnTo>
                      <a:lnTo>
                        <a:pt x="291" y="256"/>
                      </a:lnTo>
                      <a:lnTo>
                        <a:pt x="297" y="260"/>
                      </a:lnTo>
                      <a:lnTo>
                        <a:pt x="302" y="260"/>
                      </a:lnTo>
                      <a:lnTo>
                        <a:pt x="308" y="262"/>
                      </a:lnTo>
                      <a:lnTo>
                        <a:pt x="314" y="264"/>
                      </a:lnTo>
                      <a:lnTo>
                        <a:pt x="320" y="266"/>
                      </a:lnTo>
                      <a:lnTo>
                        <a:pt x="325" y="266"/>
                      </a:lnTo>
                      <a:lnTo>
                        <a:pt x="331" y="270"/>
                      </a:lnTo>
                      <a:lnTo>
                        <a:pt x="337" y="270"/>
                      </a:lnTo>
                      <a:lnTo>
                        <a:pt x="342" y="271"/>
                      </a:lnTo>
                      <a:lnTo>
                        <a:pt x="348" y="273"/>
                      </a:lnTo>
                      <a:lnTo>
                        <a:pt x="354" y="275"/>
                      </a:lnTo>
                      <a:lnTo>
                        <a:pt x="359" y="277"/>
                      </a:lnTo>
                      <a:lnTo>
                        <a:pt x="365" y="277"/>
                      </a:lnTo>
                      <a:lnTo>
                        <a:pt x="369" y="279"/>
                      </a:lnTo>
                      <a:lnTo>
                        <a:pt x="375" y="281"/>
                      </a:lnTo>
                      <a:lnTo>
                        <a:pt x="380" y="283"/>
                      </a:lnTo>
                      <a:lnTo>
                        <a:pt x="386" y="285"/>
                      </a:lnTo>
                      <a:lnTo>
                        <a:pt x="392" y="285"/>
                      </a:lnTo>
                      <a:lnTo>
                        <a:pt x="397" y="289"/>
                      </a:lnTo>
                      <a:lnTo>
                        <a:pt x="403" y="289"/>
                      </a:lnTo>
                      <a:lnTo>
                        <a:pt x="407" y="290"/>
                      </a:lnTo>
                      <a:lnTo>
                        <a:pt x="413" y="292"/>
                      </a:lnTo>
                      <a:lnTo>
                        <a:pt x="418" y="294"/>
                      </a:lnTo>
                      <a:lnTo>
                        <a:pt x="424" y="296"/>
                      </a:lnTo>
                      <a:lnTo>
                        <a:pt x="428" y="298"/>
                      </a:lnTo>
                      <a:lnTo>
                        <a:pt x="434" y="298"/>
                      </a:lnTo>
                      <a:lnTo>
                        <a:pt x="439" y="302"/>
                      </a:lnTo>
                      <a:lnTo>
                        <a:pt x="443" y="302"/>
                      </a:lnTo>
                      <a:lnTo>
                        <a:pt x="449" y="304"/>
                      </a:lnTo>
                      <a:lnTo>
                        <a:pt x="453" y="306"/>
                      </a:lnTo>
                      <a:lnTo>
                        <a:pt x="458" y="306"/>
                      </a:lnTo>
                      <a:lnTo>
                        <a:pt x="462" y="308"/>
                      </a:lnTo>
                      <a:lnTo>
                        <a:pt x="466" y="309"/>
                      </a:lnTo>
                      <a:lnTo>
                        <a:pt x="470" y="309"/>
                      </a:lnTo>
                      <a:lnTo>
                        <a:pt x="475" y="311"/>
                      </a:lnTo>
                      <a:lnTo>
                        <a:pt x="481" y="315"/>
                      </a:lnTo>
                      <a:lnTo>
                        <a:pt x="489" y="317"/>
                      </a:lnTo>
                      <a:lnTo>
                        <a:pt x="496" y="319"/>
                      </a:lnTo>
                      <a:lnTo>
                        <a:pt x="504" y="321"/>
                      </a:lnTo>
                      <a:lnTo>
                        <a:pt x="508" y="323"/>
                      </a:lnTo>
                      <a:lnTo>
                        <a:pt x="513" y="325"/>
                      </a:lnTo>
                      <a:lnTo>
                        <a:pt x="517" y="327"/>
                      </a:lnTo>
                      <a:lnTo>
                        <a:pt x="521" y="327"/>
                      </a:lnTo>
                      <a:lnTo>
                        <a:pt x="527" y="328"/>
                      </a:lnTo>
                      <a:lnTo>
                        <a:pt x="529" y="330"/>
                      </a:lnTo>
                      <a:lnTo>
                        <a:pt x="527" y="328"/>
                      </a:lnTo>
                      <a:lnTo>
                        <a:pt x="523" y="327"/>
                      </a:lnTo>
                      <a:lnTo>
                        <a:pt x="519" y="325"/>
                      </a:lnTo>
                      <a:lnTo>
                        <a:pt x="515" y="323"/>
                      </a:lnTo>
                      <a:lnTo>
                        <a:pt x="512" y="321"/>
                      </a:lnTo>
                      <a:lnTo>
                        <a:pt x="508" y="319"/>
                      </a:lnTo>
                      <a:lnTo>
                        <a:pt x="502" y="317"/>
                      </a:lnTo>
                      <a:lnTo>
                        <a:pt x="496" y="313"/>
                      </a:lnTo>
                      <a:lnTo>
                        <a:pt x="491" y="309"/>
                      </a:lnTo>
                      <a:lnTo>
                        <a:pt x="485" y="308"/>
                      </a:lnTo>
                      <a:lnTo>
                        <a:pt x="477" y="304"/>
                      </a:lnTo>
                      <a:lnTo>
                        <a:pt x="470" y="300"/>
                      </a:lnTo>
                      <a:lnTo>
                        <a:pt x="462" y="296"/>
                      </a:lnTo>
                      <a:lnTo>
                        <a:pt x="456" y="292"/>
                      </a:lnTo>
                      <a:lnTo>
                        <a:pt x="451" y="290"/>
                      </a:lnTo>
                      <a:lnTo>
                        <a:pt x="447" y="289"/>
                      </a:lnTo>
                      <a:lnTo>
                        <a:pt x="441" y="285"/>
                      </a:lnTo>
                      <a:lnTo>
                        <a:pt x="437" y="285"/>
                      </a:lnTo>
                      <a:lnTo>
                        <a:pt x="434" y="283"/>
                      </a:lnTo>
                      <a:lnTo>
                        <a:pt x="428" y="281"/>
                      </a:lnTo>
                      <a:lnTo>
                        <a:pt x="424" y="277"/>
                      </a:lnTo>
                      <a:lnTo>
                        <a:pt x="420" y="277"/>
                      </a:lnTo>
                      <a:lnTo>
                        <a:pt x="415" y="273"/>
                      </a:lnTo>
                      <a:lnTo>
                        <a:pt x="411" y="271"/>
                      </a:lnTo>
                      <a:lnTo>
                        <a:pt x="407" y="270"/>
                      </a:lnTo>
                      <a:lnTo>
                        <a:pt x="401" y="268"/>
                      </a:lnTo>
                      <a:lnTo>
                        <a:pt x="397" y="266"/>
                      </a:lnTo>
                      <a:lnTo>
                        <a:pt x="392" y="264"/>
                      </a:lnTo>
                      <a:lnTo>
                        <a:pt x="388" y="260"/>
                      </a:lnTo>
                      <a:lnTo>
                        <a:pt x="382" y="260"/>
                      </a:lnTo>
                      <a:lnTo>
                        <a:pt x="378" y="256"/>
                      </a:lnTo>
                      <a:lnTo>
                        <a:pt x="373" y="254"/>
                      </a:lnTo>
                      <a:lnTo>
                        <a:pt x="367" y="252"/>
                      </a:lnTo>
                      <a:lnTo>
                        <a:pt x="363" y="251"/>
                      </a:lnTo>
                      <a:lnTo>
                        <a:pt x="358" y="249"/>
                      </a:lnTo>
                      <a:lnTo>
                        <a:pt x="354" y="245"/>
                      </a:lnTo>
                      <a:lnTo>
                        <a:pt x="348" y="243"/>
                      </a:lnTo>
                      <a:lnTo>
                        <a:pt x="344" y="241"/>
                      </a:lnTo>
                      <a:lnTo>
                        <a:pt x="339" y="239"/>
                      </a:lnTo>
                      <a:lnTo>
                        <a:pt x="333" y="235"/>
                      </a:lnTo>
                      <a:lnTo>
                        <a:pt x="327" y="233"/>
                      </a:lnTo>
                      <a:lnTo>
                        <a:pt x="323" y="232"/>
                      </a:lnTo>
                      <a:lnTo>
                        <a:pt x="318" y="230"/>
                      </a:lnTo>
                      <a:lnTo>
                        <a:pt x="314" y="228"/>
                      </a:lnTo>
                      <a:lnTo>
                        <a:pt x="308" y="226"/>
                      </a:lnTo>
                      <a:lnTo>
                        <a:pt x="304" y="226"/>
                      </a:lnTo>
                      <a:lnTo>
                        <a:pt x="299" y="222"/>
                      </a:lnTo>
                      <a:lnTo>
                        <a:pt x="293" y="220"/>
                      </a:lnTo>
                      <a:lnTo>
                        <a:pt x="287" y="218"/>
                      </a:lnTo>
                      <a:lnTo>
                        <a:pt x="283" y="216"/>
                      </a:lnTo>
                      <a:lnTo>
                        <a:pt x="278" y="214"/>
                      </a:lnTo>
                      <a:lnTo>
                        <a:pt x="274" y="213"/>
                      </a:lnTo>
                      <a:lnTo>
                        <a:pt x="268" y="211"/>
                      </a:lnTo>
                      <a:lnTo>
                        <a:pt x="264" y="209"/>
                      </a:lnTo>
                      <a:lnTo>
                        <a:pt x="259" y="207"/>
                      </a:lnTo>
                      <a:lnTo>
                        <a:pt x="255" y="205"/>
                      </a:lnTo>
                      <a:lnTo>
                        <a:pt x="249" y="205"/>
                      </a:lnTo>
                      <a:lnTo>
                        <a:pt x="245" y="203"/>
                      </a:lnTo>
                      <a:lnTo>
                        <a:pt x="240" y="201"/>
                      </a:lnTo>
                      <a:lnTo>
                        <a:pt x="236" y="199"/>
                      </a:lnTo>
                      <a:lnTo>
                        <a:pt x="232" y="197"/>
                      </a:lnTo>
                      <a:lnTo>
                        <a:pt x="228" y="197"/>
                      </a:lnTo>
                      <a:lnTo>
                        <a:pt x="223" y="195"/>
                      </a:lnTo>
                      <a:lnTo>
                        <a:pt x="219" y="194"/>
                      </a:lnTo>
                      <a:lnTo>
                        <a:pt x="215" y="192"/>
                      </a:lnTo>
                      <a:lnTo>
                        <a:pt x="211" y="192"/>
                      </a:lnTo>
                      <a:lnTo>
                        <a:pt x="202" y="188"/>
                      </a:lnTo>
                      <a:lnTo>
                        <a:pt x="194" y="186"/>
                      </a:lnTo>
                      <a:lnTo>
                        <a:pt x="186" y="184"/>
                      </a:lnTo>
                      <a:lnTo>
                        <a:pt x="179" y="182"/>
                      </a:lnTo>
                      <a:lnTo>
                        <a:pt x="173" y="180"/>
                      </a:lnTo>
                      <a:lnTo>
                        <a:pt x="166" y="178"/>
                      </a:lnTo>
                      <a:lnTo>
                        <a:pt x="160" y="176"/>
                      </a:lnTo>
                      <a:lnTo>
                        <a:pt x="152" y="175"/>
                      </a:lnTo>
                      <a:lnTo>
                        <a:pt x="146" y="173"/>
                      </a:lnTo>
                      <a:lnTo>
                        <a:pt x="141" y="171"/>
                      </a:lnTo>
                      <a:lnTo>
                        <a:pt x="135" y="171"/>
                      </a:lnTo>
                      <a:lnTo>
                        <a:pt x="131" y="169"/>
                      </a:lnTo>
                      <a:lnTo>
                        <a:pt x="126" y="167"/>
                      </a:lnTo>
                      <a:lnTo>
                        <a:pt x="122" y="167"/>
                      </a:lnTo>
                      <a:lnTo>
                        <a:pt x="116" y="165"/>
                      </a:lnTo>
                      <a:lnTo>
                        <a:pt x="112" y="165"/>
                      </a:lnTo>
                      <a:lnTo>
                        <a:pt x="108" y="165"/>
                      </a:lnTo>
                      <a:lnTo>
                        <a:pt x="108" y="165"/>
                      </a:lnTo>
                      <a:lnTo>
                        <a:pt x="78" y="106"/>
                      </a:lnTo>
                      <a:lnTo>
                        <a:pt x="181" y="0"/>
                      </a:lnTo>
                      <a:lnTo>
                        <a:pt x="181" y="0"/>
                      </a:lnTo>
                      <a:close/>
                    </a:path>
                  </a:pathLst>
                </a:custGeom>
                <a:solidFill>
                  <a:srgbClr val="414B8B"/>
                </a:solidFill>
                <a:ln w="9525">
                  <a:noFill/>
                  <a:round/>
                  <a:headEnd/>
                  <a:tailEnd/>
                </a:ln>
              </p:spPr>
              <p:txBody>
                <a:bodyPr/>
                <a:lstStyle/>
                <a:p>
                  <a:endParaRPr lang="en-US"/>
                </a:p>
              </p:txBody>
            </p:sp>
            <p:sp>
              <p:nvSpPr>
                <p:cNvPr id="38" name="Freeform 105"/>
                <p:cNvSpPr>
                  <a:spLocks/>
                </p:cNvSpPr>
                <p:nvPr/>
              </p:nvSpPr>
              <p:spPr bwMode="auto">
                <a:xfrm>
                  <a:off x="2788" y="2505"/>
                  <a:ext cx="273" cy="76"/>
                </a:xfrm>
                <a:custGeom>
                  <a:avLst/>
                  <a:gdLst/>
                  <a:ahLst/>
                  <a:cxnLst>
                    <a:cxn ang="0">
                      <a:pos x="6" y="106"/>
                    </a:cxn>
                    <a:cxn ang="0">
                      <a:pos x="21" y="97"/>
                    </a:cxn>
                    <a:cxn ang="0">
                      <a:pos x="42" y="81"/>
                    </a:cxn>
                    <a:cxn ang="0">
                      <a:pos x="56" y="76"/>
                    </a:cxn>
                    <a:cxn ang="0">
                      <a:pos x="69" y="68"/>
                    </a:cxn>
                    <a:cxn ang="0">
                      <a:pos x="86" y="60"/>
                    </a:cxn>
                    <a:cxn ang="0">
                      <a:pos x="103" y="53"/>
                    </a:cxn>
                    <a:cxn ang="0">
                      <a:pos x="120" y="45"/>
                    </a:cxn>
                    <a:cxn ang="0">
                      <a:pos x="137" y="38"/>
                    </a:cxn>
                    <a:cxn ang="0">
                      <a:pos x="154" y="32"/>
                    </a:cxn>
                    <a:cxn ang="0">
                      <a:pos x="173" y="26"/>
                    </a:cxn>
                    <a:cxn ang="0">
                      <a:pos x="191" y="21"/>
                    </a:cxn>
                    <a:cxn ang="0">
                      <a:pos x="206" y="17"/>
                    </a:cxn>
                    <a:cxn ang="0">
                      <a:pos x="219" y="13"/>
                    </a:cxn>
                    <a:cxn ang="0">
                      <a:pos x="232" y="9"/>
                    </a:cxn>
                    <a:cxn ang="0">
                      <a:pos x="244" y="7"/>
                    </a:cxn>
                    <a:cxn ang="0">
                      <a:pos x="250" y="9"/>
                    </a:cxn>
                    <a:cxn ang="0">
                      <a:pos x="259" y="17"/>
                    </a:cxn>
                    <a:cxn ang="0">
                      <a:pos x="274" y="28"/>
                    </a:cxn>
                    <a:cxn ang="0">
                      <a:pos x="293" y="40"/>
                    </a:cxn>
                    <a:cxn ang="0">
                      <a:pos x="314" y="53"/>
                    </a:cxn>
                    <a:cxn ang="0">
                      <a:pos x="337" y="66"/>
                    </a:cxn>
                    <a:cxn ang="0">
                      <a:pos x="362" y="78"/>
                    </a:cxn>
                    <a:cxn ang="0">
                      <a:pos x="383" y="87"/>
                    </a:cxn>
                    <a:cxn ang="0">
                      <a:pos x="407" y="95"/>
                    </a:cxn>
                    <a:cxn ang="0">
                      <a:pos x="428" y="98"/>
                    </a:cxn>
                    <a:cxn ang="0">
                      <a:pos x="447" y="98"/>
                    </a:cxn>
                    <a:cxn ang="0">
                      <a:pos x="463" y="91"/>
                    </a:cxn>
                    <a:cxn ang="0">
                      <a:pos x="476" y="83"/>
                    </a:cxn>
                    <a:cxn ang="0">
                      <a:pos x="485" y="70"/>
                    </a:cxn>
                    <a:cxn ang="0">
                      <a:pos x="495" y="57"/>
                    </a:cxn>
                    <a:cxn ang="0">
                      <a:pos x="501" y="43"/>
                    </a:cxn>
                    <a:cxn ang="0">
                      <a:pos x="506" y="30"/>
                    </a:cxn>
                    <a:cxn ang="0">
                      <a:pos x="512" y="7"/>
                    </a:cxn>
                    <a:cxn ang="0">
                      <a:pos x="514" y="0"/>
                    </a:cxn>
                    <a:cxn ang="0">
                      <a:pos x="544" y="43"/>
                    </a:cxn>
                    <a:cxn ang="0">
                      <a:pos x="544" y="60"/>
                    </a:cxn>
                    <a:cxn ang="0">
                      <a:pos x="544" y="79"/>
                    </a:cxn>
                    <a:cxn ang="0">
                      <a:pos x="542" y="95"/>
                    </a:cxn>
                    <a:cxn ang="0">
                      <a:pos x="537" y="108"/>
                    </a:cxn>
                    <a:cxn ang="0">
                      <a:pos x="527" y="121"/>
                    </a:cxn>
                    <a:cxn ang="0">
                      <a:pos x="516" y="131"/>
                    </a:cxn>
                    <a:cxn ang="0">
                      <a:pos x="501" y="140"/>
                    </a:cxn>
                    <a:cxn ang="0">
                      <a:pos x="480" y="144"/>
                    </a:cxn>
                    <a:cxn ang="0">
                      <a:pos x="466" y="144"/>
                    </a:cxn>
                    <a:cxn ang="0">
                      <a:pos x="453" y="144"/>
                    </a:cxn>
                    <a:cxn ang="0">
                      <a:pos x="438" y="142"/>
                    </a:cxn>
                    <a:cxn ang="0">
                      <a:pos x="421" y="140"/>
                    </a:cxn>
                    <a:cxn ang="0">
                      <a:pos x="404" y="136"/>
                    </a:cxn>
                    <a:cxn ang="0">
                      <a:pos x="386" y="133"/>
                    </a:cxn>
                    <a:cxn ang="0">
                      <a:pos x="371" y="129"/>
                    </a:cxn>
                    <a:cxn ang="0">
                      <a:pos x="354" y="125"/>
                    </a:cxn>
                    <a:cxn ang="0">
                      <a:pos x="335" y="119"/>
                    </a:cxn>
                    <a:cxn ang="0">
                      <a:pos x="318" y="116"/>
                    </a:cxn>
                    <a:cxn ang="0">
                      <a:pos x="301" y="110"/>
                    </a:cxn>
                    <a:cxn ang="0">
                      <a:pos x="286" y="104"/>
                    </a:cxn>
                    <a:cxn ang="0">
                      <a:pos x="270" y="98"/>
                    </a:cxn>
                    <a:cxn ang="0">
                      <a:pos x="255" y="95"/>
                    </a:cxn>
                    <a:cxn ang="0">
                      <a:pos x="242" y="89"/>
                    </a:cxn>
                    <a:cxn ang="0">
                      <a:pos x="232" y="85"/>
                    </a:cxn>
                    <a:cxn ang="0">
                      <a:pos x="212" y="78"/>
                    </a:cxn>
                    <a:cxn ang="0">
                      <a:pos x="200" y="72"/>
                    </a:cxn>
                    <a:cxn ang="0">
                      <a:pos x="0" y="114"/>
                    </a:cxn>
                  </a:cxnLst>
                  <a:rect l="0" t="0" r="r" b="b"/>
                  <a:pathLst>
                    <a:path w="546" h="152">
                      <a:moveTo>
                        <a:pt x="0" y="114"/>
                      </a:moveTo>
                      <a:lnTo>
                        <a:pt x="2" y="110"/>
                      </a:lnTo>
                      <a:lnTo>
                        <a:pt x="6" y="106"/>
                      </a:lnTo>
                      <a:lnTo>
                        <a:pt x="10" y="102"/>
                      </a:lnTo>
                      <a:lnTo>
                        <a:pt x="14" y="100"/>
                      </a:lnTo>
                      <a:lnTo>
                        <a:pt x="21" y="97"/>
                      </a:lnTo>
                      <a:lnTo>
                        <a:pt x="27" y="93"/>
                      </a:lnTo>
                      <a:lnTo>
                        <a:pt x="35" y="87"/>
                      </a:lnTo>
                      <a:lnTo>
                        <a:pt x="42" y="81"/>
                      </a:lnTo>
                      <a:lnTo>
                        <a:pt x="46" y="79"/>
                      </a:lnTo>
                      <a:lnTo>
                        <a:pt x="50" y="78"/>
                      </a:lnTo>
                      <a:lnTo>
                        <a:pt x="56" y="76"/>
                      </a:lnTo>
                      <a:lnTo>
                        <a:pt x="61" y="72"/>
                      </a:lnTo>
                      <a:lnTo>
                        <a:pt x="65" y="70"/>
                      </a:lnTo>
                      <a:lnTo>
                        <a:pt x="69" y="68"/>
                      </a:lnTo>
                      <a:lnTo>
                        <a:pt x="75" y="64"/>
                      </a:lnTo>
                      <a:lnTo>
                        <a:pt x="80" y="62"/>
                      </a:lnTo>
                      <a:lnTo>
                        <a:pt x="86" y="60"/>
                      </a:lnTo>
                      <a:lnTo>
                        <a:pt x="92" y="57"/>
                      </a:lnTo>
                      <a:lnTo>
                        <a:pt x="97" y="55"/>
                      </a:lnTo>
                      <a:lnTo>
                        <a:pt x="103" y="53"/>
                      </a:lnTo>
                      <a:lnTo>
                        <a:pt x="107" y="49"/>
                      </a:lnTo>
                      <a:lnTo>
                        <a:pt x="115" y="47"/>
                      </a:lnTo>
                      <a:lnTo>
                        <a:pt x="120" y="45"/>
                      </a:lnTo>
                      <a:lnTo>
                        <a:pt x="126" y="43"/>
                      </a:lnTo>
                      <a:lnTo>
                        <a:pt x="130" y="40"/>
                      </a:lnTo>
                      <a:lnTo>
                        <a:pt x="137" y="38"/>
                      </a:lnTo>
                      <a:lnTo>
                        <a:pt x="143" y="36"/>
                      </a:lnTo>
                      <a:lnTo>
                        <a:pt x="149" y="34"/>
                      </a:lnTo>
                      <a:lnTo>
                        <a:pt x="154" y="32"/>
                      </a:lnTo>
                      <a:lnTo>
                        <a:pt x="160" y="30"/>
                      </a:lnTo>
                      <a:lnTo>
                        <a:pt x="168" y="26"/>
                      </a:lnTo>
                      <a:lnTo>
                        <a:pt x="173" y="26"/>
                      </a:lnTo>
                      <a:lnTo>
                        <a:pt x="179" y="22"/>
                      </a:lnTo>
                      <a:lnTo>
                        <a:pt x="185" y="22"/>
                      </a:lnTo>
                      <a:lnTo>
                        <a:pt x="191" y="21"/>
                      </a:lnTo>
                      <a:lnTo>
                        <a:pt x="196" y="19"/>
                      </a:lnTo>
                      <a:lnTo>
                        <a:pt x="202" y="17"/>
                      </a:lnTo>
                      <a:lnTo>
                        <a:pt x="206" y="17"/>
                      </a:lnTo>
                      <a:lnTo>
                        <a:pt x="212" y="15"/>
                      </a:lnTo>
                      <a:lnTo>
                        <a:pt x="215" y="13"/>
                      </a:lnTo>
                      <a:lnTo>
                        <a:pt x="219" y="13"/>
                      </a:lnTo>
                      <a:lnTo>
                        <a:pt x="225" y="11"/>
                      </a:lnTo>
                      <a:lnTo>
                        <a:pt x="229" y="9"/>
                      </a:lnTo>
                      <a:lnTo>
                        <a:pt x="232" y="9"/>
                      </a:lnTo>
                      <a:lnTo>
                        <a:pt x="236" y="7"/>
                      </a:lnTo>
                      <a:lnTo>
                        <a:pt x="242" y="7"/>
                      </a:lnTo>
                      <a:lnTo>
                        <a:pt x="244" y="7"/>
                      </a:lnTo>
                      <a:lnTo>
                        <a:pt x="246" y="7"/>
                      </a:lnTo>
                      <a:lnTo>
                        <a:pt x="246" y="7"/>
                      </a:lnTo>
                      <a:lnTo>
                        <a:pt x="250" y="9"/>
                      </a:lnTo>
                      <a:lnTo>
                        <a:pt x="251" y="13"/>
                      </a:lnTo>
                      <a:lnTo>
                        <a:pt x="255" y="15"/>
                      </a:lnTo>
                      <a:lnTo>
                        <a:pt x="259" y="17"/>
                      </a:lnTo>
                      <a:lnTo>
                        <a:pt x="265" y="21"/>
                      </a:lnTo>
                      <a:lnTo>
                        <a:pt x="269" y="24"/>
                      </a:lnTo>
                      <a:lnTo>
                        <a:pt x="274" y="28"/>
                      </a:lnTo>
                      <a:lnTo>
                        <a:pt x="280" y="30"/>
                      </a:lnTo>
                      <a:lnTo>
                        <a:pt x="286" y="36"/>
                      </a:lnTo>
                      <a:lnTo>
                        <a:pt x="293" y="40"/>
                      </a:lnTo>
                      <a:lnTo>
                        <a:pt x="299" y="43"/>
                      </a:lnTo>
                      <a:lnTo>
                        <a:pt x="307" y="49"/>
                      </a:lnTo>
                      <a:lnTo>
                        <a:pt x="314" y="53"/>
                      </a:lnTo>
                      <a:lnTo>
                        <a:pt x="322" y="57"/>
                      </a:lnTo>
                      <a:lnTo>
                        <a:pt x="329" y="62"/>
                      </a:lnTo>
                      <a:lnTo>
                        <a:pt x="337" y="66"/>
                      </a:lnTo>
                      <a:lnTo>
                        <a:pt x="345" y="70"/>
                      </a:lnTo>
                      <a:lnTo>
                        <a:pt x="352" y="74"/>
                      </a:lnTo>
                      <a:lnTo>
                        <a:pt x="362" y="78"/>
                      </a:lnTo>
                      <a:lnTo>
                        <a:pt x="369" y="81"/>
                      </a:lnTo>
                      <a:lnTo>
                        <a:pt x="377" y="85"/>
                      </a:lnTo>
                      <a:lnTo>
                        <a:pt x="383" y="87"/>
                      </a:lnTo>
                      <a:lnTo>
                        <a:pt x="392" y="91"/>
                      </a:lnTo>
                      <a:lnTo>
                        <a:pt x="400" y="93"/>
                      </a:lnTo>
                      <a:lnTo>
                        <a:pt x="407" y="95"/>
                      </a:lnTo>
                      <a:lnTo>
                        <a:pt x="415" y="97"/>
                      </a:lnTo>
                      <a:lnTo>
                        <a:pt x="421" y="98"/>
                      </a:lnTo>
                      <a:lnTo>
                        <a:pt x="428" y="98"/>
                      </a:lnTo>
                      <a:lnTo>
                        <a:pt x="436" y="100"/>
                      </a:lnTo>
                      <a:lnTo>
                        <a:pt x="442" y="98"/>
                      </a:lnTo>
                      <a:lnTo>
                        <a:pt x="447" y="98"/>
                      </a:lnTo>
                      <a:lnTo>
                        <a:pt x="453" y="97"/>
                      </a:lnTo>
                      <a:lnTo>
                        <a:pt x="459" y="95"/>
                      </a:lnTo>
                      <a:lnTo>
                        <a:pt x="463" y="91"/>
                      </a:lnTo>
                      <a:lnTo>
                        <a:pt x="468" y="89"/>
                      </a:lnTo>
                      <a:lnTo>
                        <a:pt x="472" y="85"/>
                      </a:lnTo>
                      <a:lnTo>
                        <a:pt x="476" y="83"/>
                      </a:lnTo>
                      <a:lnTo>
                        <a:pt x="480" y="78"/>
                      </a:lnTo>
                      <a:lnTo>
                        <a:pt x="483" y="74"/>
                      </a:lnTo>
                      <a:lnTo>
                        <a:pt x="485" y="70"/>
                      </a:lnTo>
                      <a:lnTo>
                        <a:pt x="489" y="66"/>
                      </a:lnTo>
                      <a:lnTo>
                        <a:pt x="493" y="60"/>
                      </a:lnTo>
                      <a:lnTo>
                        <a:pt x="495" y="57"/>
                      </a:lnTo>
                      <a:lnTo>
                        <a:pt x="497" y="51"/>
                      </a:lnTo>
                      <a:lnTo>
                        <a:pt x="501" y="47"/>
                      </a:lnTo>
                      <a:lnTo>
                        <a:pt x="501" y="43"/>
                      </a:lnTo>
                      <a:lnTo>
                        <a:pt x="502" y="40"/>
                      </a:lnTo>
                      <a:lnTo>
                        <a:pt x="504" y="34"/>
                      </a:lnTo>
                      <a:lnTo>
                        <a:pt x="506" y="30"/>
                      </a:lnTo>
                      <a:lnTo>
                        <a:pt x="508" y="21"/>
                      </a:lnTo>
                      <a:lnTo>
                        <a:pt x="510" y="13"/>
                      </a:lnTo>
                      <a:lnTo>
                        <a:pt x="512" y="7"/>
                      </a:lnTo>
                      <a:lnTo>
                        <a:pt x="512" y="3"/>
                      </a:lnTo>
                      <a:lnTo>
                        <a:pt x="512" y="2"/>
                      </a:lnTo>
                      <a:lnTo>
                        <a:pt x="514" y="0"/>
                      </a:lnTo>
                      <a:lnTo>
                        <a:pt x="544" y="40"/>
                      </a:lnTo>
                      <a:lnTo>
                        <a:pt x="544" y="40"/>
                      </a:lnTo>
                      <a:lnTo>
                        <a:pt x="544" y="43"/>
                      </a:lnTo>
                      <a:lnTo>
                        <a:pt x="544" y="47"/>
                      </a:lnTo>
                      <a:lnTo>
                        <a:pt x="546" y="55"/>
                      </a:lnTo>
                      <a:lnTo>
                        <a:pt x="544" y="60"/>
                      </a:lnTo>
                      <a:lnTo>
                        <a:pt x="544" y="70"/>
                      </a:lnTo>
                      <a:lnTo>
                        <a:pt x="544" y="74"/>
                      </a:lnTo>
                      <a:lnTo>
                        <a:pt x="544" y="79"/>
                      </a:lnTo>
                      <a:lnTo>
                        <a:pt x="542" y="83"/>
                      </a:lnTo>
                      <a:lnTo>
                        <a:pt x="542" y="89"/>
                      </a:lnTo>
                      <a:lnTo>
                        <a:pt x="542" y="95"/>
                      </a:lnTo>
                      <a:lnTo>
                        <a:pt x="540" y="98"/>
                      </a:lnTo>
                      <a:lnTo>
                        <a:pt x="539" y="102"/>
                      </a:lnTo>
                      <a:lnTo>
                        <a:pt x="537" y="108"/>
                      </a:lnTo>
                      <a:lnTo>
                        <a:pt x="533" y="112"/>
                      </a:lnTo>
                      <a:lnTo>
                        <a:pt x="531" y="116"/>
                      </a:lnTo>
                      <a:lnTo>
                        <a:pt x="527" y="121"/>
                      </a:lnTo>
                      <a:lnTo>
                        <a:pt x="525" y="125"/>
                      </a:lnTo>
                      <a:lnTo>
                        <a:pt x="521" y="127"/>
                      </a:lnTo>
                      <a:lnTo>
                        <a:pt x="516" y="131"/>
                      </a:lnTo>
                      <a:lnTo>
                        <a:pt x="510" y="135"/>
                      </a:lnTo>
                      <a:lnTo>
                        <a:pt x="506" y="136"/>
                      </a:lnTo>
                      <a:lnTo>
                        <a:pt x="501" y="140"/>
                      </a:lnTo>
                      <a:lnTo>
                        <a:pt x="495" y="142"/>
                      </a:lnTo>
                      <a:lnTo>
                        <a:pt x="487" y="144"/>
                      </a:lnTo>
                      <a:lnTo>
                        <a:pt x="480" y="144"/>
                      </a:lnTo>
                      <a:lnTo>
                        <a:pt x="476" y="144"/>
                      </a:lnTo>
                      <a:lnTo>
                        <a:pt x="472" y="144"/>
                      </a:lnTo>
                      <a:lnTo>
                        <a:pt x="466" y="144"/>
                      </a:lnTo>
                      <a:lnTo>
                        <a:pt x="463" y="144"/>
                      </a:lnTo>
                      <a:lnTo>
                        <a:pt x="457" y="144"/>
                      </a:lnTo>
                      <a:lnTo>
                        <a:pt x="453" y="144"/>
                      </a:lnTo>
                      <a:lnTo>
                        <a:pt x="447" y="144"/>
                      </a:lnTo>
                      <a:lnTo>
                        <a:pt x="444" y="144"/>
                      </a:lnTo>
                      <a:lnTo>
                        <a:pt x="438" y="142"/>
                      </a:lnTo>
                      <a:lnTo>
                        <a:pt x="432" y="142"/>
                      </a:lnTo>
                      <a:lnTo>
                        <a:pt x="426" y="140"/>
                      </a:lnTo>
                      <a:lnTo>
                        <a:pt x="421" y="140"/>
                      </a:lnTo>
                      <a:lnTo>
                        <a:pt x="415" y="138"/>
                      </a:lnTo>
                      <a:lnTo>
                        <a:pt x="409" y="138"/>
                      </a:lnTo>
                      <a:lnTo>
                        <a:pt x="404" y="136"/>
                      </a:lnTo>
                      <a:lnTo>
                        <a:pt x="400" y="136"/>
                      </a:lnTo>
                      <a:lnTo>
                        <a:pt x="392" y="135"/>
                      </a:lnTo>
                      <a:lnTo>
                        <a:pt x="386" y="133"/>
                      </a:lnTo>
                      <a:lnTo>
                        <a:pt x="381" y="131"/>
                      </a:lnTo>
                      <a:lnTo>
                        <a:pt x="375" y="131"/>
                      </a:lnTo>
                      <a:lnTo>
                        <a:pt x="371" y="129"/>
                      </a:lnTo>
                      <a:lnTo>
                        <a:pt x="366" y="127"/>
                      </a:lnTo>
                      <a:lnTo>
                        <a:pt x="358" y="125"/>
                      </a:lnTo>
                      <a:lnTo>
                        <a:pt x="354" y="125"/>
                      </a:lnTo>
                      <a:lnTo>
                        <a:pt x="347" y="123"/>
                      </a:lnTo>
                      <a:lnTo>
                        <a:pt x="341" y="121"/>
                      </a:lnTo>
                      <a:lnTo>
                        <a:pt x="335" y="119"/>
                      </a:lnTo>
                      <a:lnTo>
                        <a:pt x="329" y="119"/>
                      </a:lnTo>
                      <a:lnTo>
                        <a:pt x="324" y="117"/>
                      </a:lnTo>
                      <a:lnTo>
                        <a:pt x="318" y="116"/>
                      </a:lnTo>
                      <a:lnTo>
                        <a:pt x="312" y="114"/>
                      </a:lnTo>
                      <a:lnTo>
                        <a:pt x="307" y="112"/>
                      </a:lnTo>
                      <a:lnTo>
                        <a:pt x="301" y="110"/>
                      </a:lnTo>
                      <a:lnTo>
                        <a:pt x="295" y="108"/>
                      </a:lnTo>
                      <a:lnTo>
                        <a:pt x="289" y="106"/>
                      </a:lnTo>
                      <a:lnTo>
                        <a:pt x="286" y="104"/>
                      </a:lnTo>
                      <a:lnTo>
                        <a:pt x="280" y="102"/>
                      </a:lnTo>
                      <a:lnTo>
                        <a:pt x="274" y="100"/>
                      </a:lnTo>
                      <a:lnTo>
                        <a:pt x="270" y="98"/>
                      </a:lnTo>
                      <a:lnTo>
                        <a:pt x="265" y="98"/>
                      </a:lnTo>
                      <a:lnTo>
                        <a:pt x="259" y="95"/>
                      </a:lnTo>
                      <a:lnTo>
                        <a:pt x="255" y="95"/>
                      </a:lnTo>
                      <a:lnTo>
                        <a:pt x="251" y="93"/>
                      </a:lnTo>
                      <a:lnTo>
                        <a:pt x="248" y="91"/>
                      </a:lnTo>
                      <a:lnTo>
                        <a:pt x="242" y="89"/>
                      </a:lnTo>
                      <a:lnTo>
                        <a:pt x="238" y="87"/>
                      </a:lnTo>
                      <a:lnTo>
                        <a:pt x="234" y="85"/>
                      </a:lnTo>
                      <a:lnTo>
                        <a:pt x="232" y="85"/>
                      </a:lnTo>
                      <a:lnTo>
                        <a:pt x="225" y="81"/>
                      </a:lnTo>
                      <a:lnTo>
                        <a:pt x="217" y="79"/>
                      </a:lnTo>
                      <a:lnTo>
                        <a:pt x="212" y="78"/>
                      </a:lnTo>
                      <a:lnTo>
                        <a:pt x="208" y="76"/>
                      </a:lnTo>
                      <a:lnTo>
                        <a:pt x="202" y="72"/>
                      </a:lnTo>
                      <a:lnTo>
                        <a:pt x="200" y="72"/>
                      </a:lnTo>
                      <a:lnTo>
                        <a:pt x="59" y="152"/>
                      </a:lnTo>
                      <a:lnTo>
                        <a:pt x="0" y="114"/>
                      </a:lnTo>
                      <a:lnTo>
                        <a:pt x="0" y="114"/>
                      </a:lnTo>
                      <a:close/>
                    </a:path>
                  </a:pathLst>
                </a:custGeom>
                <a:solidFill>
                  <a:srgbClr val="414B8B"/>
                </a:solidFill>
                <a:ln w="9525">
                  <a:noFill/>
                  <a:round/>
                  <a:headEnd/>
                  <a:tailEnd/>
                </a:ln>
              </p:spPr>
              <p:txBody>
                <a:bodyPr/>
                <a:lstStyle/>
                <a:p>
                  <a:endParaRPr lang="en-US"/>
                </a:p>
              </p:txBody>
            </p:sp>
            <p:sp>
              <p:nvSpPr>
                <p:cNvPr id="39" name="Freeform 106"/>
                <p:cNvSpPr>
                  <a:spLocks/>
                </p:cNvSpPr>
                <p:nvPr/>
              </p:nvSpPr>
              <p:spPr bwMode="auto">
                <a:xfrm>
                  <a:off x="2998" y="2359"/>
                  <a:ext cx="424" cy="278"/>
                </a:xfrm>
                <a:custGeom>
                  <a:avLst/>
                  <a:gdLst/>
                  <a:ahLst/>
                  <a:cxnLst>
                    <a:cxn ang="0">
                      <a:pos x="9" y="538"/>
                    </a:cxn>
                    <a:cxn ang="0">
                      <a:pos x="30" y="521"/>
                    </a:cxn>
                    <a:cxn ang="0">
                      <a:pos x="55" y="500"/>
                    </a:cxn>
                    <a:cxn ang="0">
                      <a:pos x="72" y="486"/>
                    </a:cxn>
                    <a:cxn ang="0">
                      <a:pos x="89" y="471"/>
                    </a:cxn>
                    <a:cxn ang="0">
                      <a:pos x="108" y="456"/>
                    </a:cxn>
                    <a:cxn ang="0">
                      <a:pos x="133" y="439"/>
                    </a:cxn>
                    <a:cxn ang="0">
                      <a:pos x="159" y="420"/>
                    </a:cxn>
                    <a:cxn ang="0">
                      <a:pos x="186" y="401"/>
                    </a:cxn>
                    <a:cxn ang="0">
                      <a:pos x="215" y="380"/>
                    </a:cxn>
                    <a:cxn ang="0">
                      <a:pos x="247" y="359"/>
                    </a:cxn>
                    <a:cxn ang="0">
                      <a:pos x="283" y="338"/>
                    </a:cxn>
                    <a:cxn ang="0">
                      <a:pos x="317" y="313"/>
                    </a:cxn>
                    <a:cxn ang="0">
                      <a:pos x="355" y="291"/>
                    </a:cxn>
                    <a:cxn ang="0">
                      <a:pos x="395" y="266"/>
                    </a:cxn>
                    <a:cxn ang="0">
                      <a:pos x="435" y="241"/>
                    </a:cxn>
                    <a:cxn ang="0">
                      <a:pos x="473" y="218"/>
                    </a:cxn>
                    <a:cxn ang="0">
                      <a:pos x="513" y="196"/>
                    </a:cxn>
                    <a:cxn ang="0">
                      <a:pos x="551" y="173"/>
                    </a:cxn>
                    <a:cxn ang="0">
                      <a:pos x="585" y="154"/>
                    </a:cxn>
                    <a:cxn ang="0">
                      <a:pos x="620" y="135"/>
                    </a:cxn>
                    <a:cxn ang="0">
                      <a:pos x="652" y="116"/>
                    </a:cxn>
                    <a:cxn ang="0">
                      <a:pos x="679" y="101"/>
                    </a:cxn>
                    <a:cxn ang="0">
                      <a:pos x="701" y="87"/>
                    </a:cxn>
                    <a:cxn ang="0">
                      <a:pos x="720" y="78"/>
                    </a:cxn>
                    <a:cxn ang="0">
                      <a:pos x="737" y="68"/>
                    </a:cxn>
                    <a:cxn ang="0">
                      <a:pos x="848" y="0"/>
                    </a:cxn>
                    <a:cxn ang="0">
                      <a:pos x="776" y="89"/>
                    </a:cxn>
                    <a:cxn ang="0">
                      <a:pos x="756" y="99"/>
                    </a:cxn>
                    <a:cxn ang="0">
                      <a:pos x="732" y="112"/>
                    </a:cxn>
                    <a:cxn ang="0">
                      <a:pos x="703" y="127"/>
                    </a:cxn>
                    <a:cxn ang="0">
                      <a:pos x="684" y="137"/>
                    </a:cxn>
                    <a:cxn ang="0">
                      <a:pos x="667" y="146"/>
                    </a:cxn>
                    <a:cxn ang="0">
                      <a:pos x="646" y="158"/>
                    </a:cxn>
                    <a:cxn ang="0">
                      <a:pos x="625" y="171"/>
                    </a:cxn>
                    <a:cxn ang="0">
                      <a:pos x="602" y="182"/>
                    </a:cxn>
                    <a:cxn ang="0">
                      <a:pos x="582" y="194"/>
                    </a:cxn>
                    <a:cxn ang="0">
                      <a:pos x="561" y="207"/>
                    </a:cxn>
                    <a:cxn ang="0">
                      <a:pos x="538" y="220"/>
                    </a:cxn>
                    <a:cxn ang="0">
                      <a:pos x="515" y="234"/>
                    </a:cxn>
                    <a:cxn ang="0">
                      <a:pos x="490" y="249"/>
                    </a:cxn>
                    <a:cxn ang="0">
                      <a:pos x="469" y="262"/>
                    </a:cxn>
                    <a:cxn ang="0">
                      <a:pos x="447" y="275"/>
                    </a:cxn>
                    <a:cxn ang="0">
                      <a:pos x="424" y="291"/>
                    </a:cxn>
                    <a:cxn ang="0">
                      <a:pos x="403" y="304"/>
                    </a:cxn>
                    <a:cxn ang="0">
                      <a:pos x="380" y="317"/>
                    </a:cxn>
                    <a:cxn ang="0">
                      <a:pos x="359" y="331"/>
                    </a:cxn>
                    <a:cxn ang="0">
                      <a:pos x="338" y="344"/>
                    </a:cxn>
                    <a:cxn ang="0">
                      <a:pos x="317" y="359"/>
                    </a:cxn>
                    <a:cxn ang="0">
                      <a:pos x="298" y="372"/>
                    </a:cxn>
                    <a:cxn ang="0">
                      <a:pos x="277" y="386"/>
                    </a:cxn>
                    <a:cxn ang="0">
                      <a:pos x="258" y="399"/>
                    </a:cxn>
                    <a:cxn ang="0">
                      <a:pos x="239" y="412"/>
                    </a:cxn>
                    <a:cxn ang="0">
                      <a:pos x="218" y="429"/>
                    </a:cxn>
                    <a:cxn ang="0">
                      <a:pos x="196" y="445"/>
                    </a:cxn>
                    <a:cxn ang="0">
                      <a:pos x="171" y="465"/>
                    </a:cxn>
                    <a:cxn ang="0">
                      <a:pos x="142" y="486"/>
                    </a:cxn>
                    <a:cxn ang="0">
                      <a:pos x="118" y="507"/>
                    </a:cxn>
                    <a:cxn ang="0">
                      <a:pos x="97" y="524"/>
                    </a:cxn>
                    <a:cxn ang="0">
                      <a:pos x="78" y="540"/>
                    </a:cxn>
                    <a:cxn ang="0">
                      <a:pos x="64" y="553"/>
                    </a:cxn>
                  </a:cxnLst>
                  <a:rect l="0" t="0" r="r" b="b"/>
                  <a:pathLst>
                    <a:path w="848" h="555">
                      <a:moveTo>
                        <a:pt x="0" y="547"/>
                      </a:moveTo>
                      <a:lnTo>
                        <a:pt x="0" y="545"/>
                      </a:lnTo>
                      <a:lnTo>
                        <a:pt x="3" y="543"/>
                      </a:lnTo>
                      <a:lnTo>
                        <a:pt x="9" y="538"/>
                      </a:lnTo>
                      <a:lnTo>
                        <a:pt x="17" y="532"/>
                      </a:lnTo>
                      <a:lnTo>
                        <a:pt x="21" y="528"/>
                      </a:lnTo>
                      <a:lnTo>
                        <a:pt x="24" y="524"/>
                      </a:lnTo>
                      <a:lnTo>
                        <a:pt x="30" y="521"/>
                      </a:lnTo>
                      <a:lnTo>
                        <a:pt x="38" y="515"/>
                      </a:lnTo>
                      <a:lnTo>
                        <a:pt x="43" y="509"/>
                      </a:lnTo>
                      <a:lnTo>
                        <a:pt x="51" y="503"/>
                      </a:lnTo>
                      <a:lnTo>
                        <a:pt x="55" y="500"/>
                      </a:lnTo>
                      <a:lnTo>
                        <a:pt x="59" y="498"/>
                      </a:lnTo>
                      <a:lnTo>
                        <a:pt x="62" y="494"/>
                      </a:lnTo>
                      <a:lnTo>
                        <a:pt x="68" y="490"/>
                      </a:lnTo>
                      <a:lnTo>
                        <a:pt x="72" y="486"/>
                      </a:lnTo>
                      <a:lnTo>
                        <a:pt x="74" y="483"/>
                      </a:lnTo>
                      <a:lnTo>
                        <a:pt x="80" y="479"/>
                      </a:lnTo>
                      <a:lnTo>
                        <a:pt x="83" y="477"/>
                      </a:lnTo>
                      <a:lnTo>
                        <a:pt x="89" y="471"/>
                      </a:lnTo>
                      <a:lnTo>
                        <a:pt x="93" y="469"/>
                      </a:lnTo>
                      <a:lnTo>
                        <a:pt x="99" y="464"/>
                      </a:lnTo>
                      <a:lnTo>
                        <a:pt x="104" y="460"/>
                      </a:lnTo>
                      <a:lnTo>
                        <a:pt x="108" y="456"/>
                      </a:lnTo>
                      <a:lnTo>
                        <a:pt x="116" y="452"/>
                      </a:lnTo>
                      <a:lnTo>
                        <a:pt x="121" y="448"/>
                      </a:lnTo>
                      <a:lnTo>
                        <a:pt x="127" y="443"/>
                      </a:lnTo>
                      <a:lnTo>
                        <a:pt x="133" y="439"/>
                      </a:lnTo>
                      <a:lnTo>
                        <a:pt x="138" y="435"/>
                      </a:lnTo>
                      <a:lnTo>
                        <a:pt x="146" y="429"/>
                      </a:lnTo>
                      <a:lnTo>
                        <a:pt x="152" y="426"/>
                      </a:lnTo>
                      <a:lnTo>
                        <a:pt x="159" y="420"/>
                      </a:lnTo>
                      <a:lnTo>
                        <a:pt x="165" y="416"/>
                      </a:lnTo>
                      <a:lnTo>
                        <a:pt x="173" y="412"/>
                      </a:lnTo>
                      <a:lnTo>
                        <a:pt x="178" y="407"/>
                      </a:lnTo>
                      <a:lnTo>
                        <a:pt x="186" y="401"/>
                      </a:lnTo>
                      <a:lnTo>
                        <a:pt x="194" y="397"/>
                      </a:lnTo>
                      <a:lnTo>
                        <a:pt x="199" y="391"/>
                      </a:lnTo>
                      <a:lnTo>
                        <a:pt x="209" y="388"/>
                      </a:lnTo>
                      <a:lnTo>
                        <a:pt x="215" y="380"/>
                      </a:lnTo>
                      <a:lnTo>
                        <a:pt x="222" y="376"/>
                      </a:lnTo>
                      <a:lnTo>
                        <a:pt x="230" y="370"/>
                      </a:lnTo>
                      <a:lnTo>
                        <a:pt x="239" y="365"/>
                      </a:lnTo>
                      <a:lnTo>
                        <a:pt x="247" y="359"/>
                      </a:lnTo>
                      <a:lnTo>
                        <a:pt x="256" y="355"/>
                      </a:lnTo>
                      <a:lnTo>
                        <a:pt x="264" y="348"/>
                      </a:lnTo>
                      <a:lnTo>
                        <a:pt x="274" y="344"/>
                      </a:lnTo>
                      <a:lnTo>
                        <a:pt x="283" y="338"/>
                      </a:lnTo>
                      <a:lnTo>
                        <a:pt x="291" y="331"/>
                      </a:lnTo>
                      <a:lnTo>
                        <a:pt x="300" y="325"/>
                      </a:lnTo>
                      <a:lnTo>
                        <a:pt x="310" y="319"/>
                      </a:lnTo>
                      <a:lnTo>
                        <a:pt x="317" y="313"/>
                      </a:lnTo>
                      <a:lnTo>
                        <a:pt x="327" y="308"/>
                      </a:lnTo>
                      <a:lnTo>
                        <a:pt x="336" y="300"/>
                      </a:lnTo>
                      <a:lnTo>
                        <a:pt x="348" y="296"/>
                      </a:lnTo>
                      <a:lnTo>
                        <a:pt x="355" y="291"/>
                      </a:lnTo>
                      <a:lnTo>
                        <a:pt x="365" y="283"/>
                      </a:lnTo>
                      <a:lnTo>
                        <a:pt x="376" y="277"/>
                      </a:lnTo>
                      <a:lnTo>
                        <a:pt x="386" y="272"/>
                      </a:lnTo>
                      <a:lnTo>
                        <a:pt x="395" y="266"/>
                      </a:lnTo>
                      <a:lnTo>
                        <a:pt x="407" y="260"/>
                      </a:lnTo>
                      <a:lnTo>
                        <a:pt x="414" y="255"/>
                      </a:lnTo>
                      <a:lnTo>
                        <a:pt x="426" y="249"/>
                      </a:lnTo>
                      <a:lnTo>
                        <a:pt x="435" y="241"/>
                      </a:lnTo>
                      <a:lnTo>
                        <a:pt x="445" y="237"/>
                      </a:lnTo>
                      <a:lnTo>
                        <a:pt x="454" y="230"/>
                      </a:lnTo>
                      <a:lnTo>
                        <a:pt x="466" y="224"/>
                      </a:lnTo>
                      <a:lnTo>
                        <a:pt x="473" y="218"/>
                      </a:lnTo>
                      <a:lnTo>
                        <a:pt x="485" y="213"/>
                      </a:lnTo>
                      <a:lnTo>
                        <a:pt x="494" y="207"/>
                      </a:lnTo>
                      <a:lnTo>
                        <a:pt x="504" y="201"/>
                      </a:lnTo>
                      <a:lnTo>
                        <a:pt x="513" y="196"/>
                      </a:lnTo>
                      <a:lnTo>
                        <a:pt x="523" y="190"/>
                      </a:lnTo>
                      <a:lnTo>
                        <a:pt x="532" y="184"/>
                      </a:lnTo>
                      <a:lnTo>
                        <a:pt x="542" y="179"/>
                      </a:lnTo>
                      <a:lnTo>
                        <a:pt x="551" y="173"/>
                      </a:lnTo>
                      <a:lnTo>
                        <a:pt x="561" y="169"/>
                      </a:lnTo>
                      <a:lnTo>
                        <a:pt x="570" y="165"/>
                      </a:lnTo>
                      <a:lnTo>
                        <a:pt x="578" y="160"/>
                      </a:lnTo>
                      <a:lnTo>
                        <a:pt x="585" y="154"/>
                      </a:lnTo>
                      <a:lnTo>
                        <a:pt x="595" y="148"/>
                      </a:lnTo>
                      <a:lnTo>
                        <a:pt x="602" y="144"/>
                      </a:lnTo>
                      <a:lnTo>
                        <a:pt x="612" y="139"/>
                      </a:lnTo>
                      <a:lnTo>
                        <a:pt x="620" y="135"/>
                      </a:lnTo>
                      <a:lnTo>
                        <a:pt x="629" y="129"/>
                      </a:lnTo>
                      <a:lnTo>
                        <a:pt x="637" y="125"/>
                      </a:lnTo>
                      <a:lnTo>
                        <a:pt x="644" y="122"/>
                      </a:lnTo>
                      <a:lnTo>
                        <a:pt x="652" y="116"/>
                      </a:lnTo>
                      <a:lnTo>
                        <a:pt x="658" y="112"/>
                      </a:lnTo>
                      <a:lnTo>
                        <a:pt x="665" y="108"/>
                      </a:lnTo>
                      <a:lnTo>
                        <a:pt x="673" y="104"/>
                      </a:lnTo>
                      <a:lnTo>
                        <a:pt x="679" y="101"/>
                      </a:lnTo>
                      <a:lnTo>
                        <a:pt x="684" y="99"/>
                      </a:lnTo>
                      <a:lnTo>
                        <a:pt x="690" y="93"/>
                      </a:lnTo>
                      <a:lnTo>
                        <a:pt x="698" y="91"/>
                      </a:lnTo>
                      <a:lnTo>
                        <a:pt x="701" y="87"/>
                      </a:lnTo>
                      <a:lnTo>
                        <a:pt x="707" y="85"/>
                      </a:lnTo>
                      <a:lnTo>
                        <a:pt x="713" y="82"/>
                      </a:lnTo>
                      <a:lnTo>
                        <a:pt x="717" y="80"/>
                      </a:lnTo>
                      <a:lnTo>
                        <a:pt x="720" y="78"/>
                      </a:lnTo>
                      <a:lnTo>
                        <a:pt x="724" y="76"/>
                      </a:lnTo>
                      <a:lnTo>
                        <a:pt x="728" y="74"/>
                      </a:lnTo>
                      <a:lnTo>
                        <a:pt x="732" y="72"/>
                      </a:lnTo>
                      <a:lnTo>
                        <a:pt x="737" y="68"/>
                      </a:lnTo>
                      <a:lnTo>
                        <a:pt x="741" y="68"/>
                      </a:lnTo>
                      <a:lnTo>
                        <a:pt x="743" y="66"/>
                      </a:lnTo>
                      <a:lnTo>
                        <a:pt x="745" y="66"/>
                      </a:lnTo>
                      <a:lnTo>
                        <a:pt x="848" y="0"/>
                      </a:lnTo>
                      <a:lnTo>
                        <a:pt x="783" y="85"/>
                      </a:lnTo>
                      <a:lnTo>
                        <a:pt x="781" y="85"/>
                      </a:lnTo>
                      <a:lnTo>
                        <a:pt x="777" y="89"/>
                      </a:lnTo>
                      <a:lnTo>
                        <a:pt x="776" y="89"/>
                      </a:lnTo>
                      <a:lnTo>
                        <a:pt x="772" y="91"/>
                      </a:lnTo>
                      <a:lnTo>
                        <a:pt x="766" y="93"/>
                      </a:lnTo>
                      <a:lnTo>
                        <a:pt x="762" y="97"/>
                      </a:lnTo>
                      <a:lnTo>
                        <a:pt x="756" y="99"/>
                      </a:lnTo>
                      <a:lnTo>
                        <a:pt x="751" y="101"/>
                      </a:lnTo>
                      <a:lnTo>
                        <a:pt x="745" y="104"/>
                      </a:lnTo>
                      <a:lnTo>
                        <a:pt x="739" y="108"/>
                      </a:lnTo>
                      <a:lnTo>
                        <a:pt x="732" y="112"/>
                      </a:lnTo>
                      <a:lnTo>
                        <a:pt x="724" y="116"/>
                      </a:lnTo>
                      <a:lnTo>
                        <a:pt x="717" y="120"/>
                      </a:lnTo>
                      <a:lnTo>
                        <a:pt x="707" y="125"/>
                      </a:lnTo>
                      <a:lnTo>
                        <a:pt x="703" y="127"/>
                      </a:lnTo>
                      <a:lnTo>
                        <a:pt x="699" y="129"/>
                      </a:lnTo>
                      <a:lnTo>
                        <a:pt x="694" y="131"/>
                      </a:lnTo>
                      <a:lnTo>
                        <a:pt x="690" y="135"/>
                      </a:lnTo>
                      <a:lnTo>
                        <a:pt x="684" y="137"/>
                      </a:lnTo>
                      <a:lnTo>
                        <a:pt x="680" y="139"/>
                      </a:lnTo>
                      <a:lnTo>
                        <a:pt x="677" y="141"/>
                      </a:lnTo>
                      <a:lnTo>
                        <a:pt x="673" y="144"/>
                      </a:lnTo>
                      <a:lnTo>
                        <a:pt x="667" y="146"/>
                      </a:lnTo>
                      <a:lnTo>
                        <a:pt x="661" y="148"/>
                      </a:lnTo>
                      <a:lnTo>
                        <a:pt x="656" y="152"/>
                      </a:lnTo>
                      <a:lnTo>
                        <a:pt x="652" y="156"/>
                      </a:lnTo>
                      <a:lnTo>
                        <a:pt x="646" y="158"/>
                      </a:lnTo>
                      <a:lnTo>
                        <a:pt x="640" y="161"/>
                      </a:lnTo>
                      <a:lnTo>
                        <a:pt x="637" y="163"/>
                      </a:lnTo>
                      <a:lnTo>
                        <a:pt x="631" y="167"/>
                      </a:lnTo>
                      <a:lnTo>
                        <a:pt x="625" y="171"/>
                      </a:lnTo>
                      <a:lnTo>
                        <a:pt x="620" y="173"/>
                      </a:lnTo>
                      <a:lnTo>
                        <a:pt x="614" y="175"/>
                      </a:lnTo>
                      <a:lnTo>
                        <a:pt x="610" y="179"/>
                      </a:lnTo>
                      <a:lnTo>
                        <a:pt x="602" y="182"/>
                      </a:lnTo>
                      <a:lnTo>
                        <a:pt x="599" y="184"/>
                      </a:lnTo>
                      <a:lnTo>
                        <a:pt x="593" y="188"/>
                      </a:lnTo>
                      <a:lnTo>
                        <a:pt x="587" y="192"/>
                      </a:lnTo>
                      <a:lnTo>
                        <a:pt x="582" y="194"/>
                      </a:lnTo>
                      <a:lnTo>
                        <a:pt x="576" y="198"/>
                      </a:lnTo>
                      <a:lnTo>
                        <a:pt x="570" y="201"/>
                      </a:lnTo>
                      <a:lnTo>
                        <a:pt x="564" y="205"/>
                      </a:lnTo>
                      <a:lnTo>
                        <a:pt x="561" y="207"/>
                      </a:lnTo>
                      <a:lnTo>
                        <a:pt x="555" y="211"/>
                      </a:lnTo>
                      <a:lnTo>
                        <a:pt x="549" y="215"/>
                      </a:lnTo>
                      <a:lnTo>
                        <a:pt x="544" y="218"/>
                      </a:lnTo>
                      <a:lnTo>
                        <a:pt x="538" y="220"/>
                      </a:lnTo>
                      <a:lnTo>
                        <a:pt x="532" y="224"/>
                      </a:lnTo>
                      <a:lnTo>
                        <a:pt x="526" y="228"/>
                      </a:lnTo>
                      <a:lnTo>
                        <a:pt x="521" y="232"/>
                      </a:lnTo>
                      <a:lnTo>
                        <a:pt x="515" y="234"/>
                      </a:lnTo>
                      <a:lnTo>
                        <a:pt x="509" y="237"/>
                      </a:lnTo>
                      <a:lnTo>
                        <a:pt x="502" y="241"/>
                      </a:lnTo>
                      <a:lnTo>
                        <a:pt x="498" y="245"/>
                      </a:lnTo>
                      <a:lnTo>
                        <a:pt x="490" y="249"/>
                      </a:lnTo>
                      <a:lnTo>
                        <a:pt x="486" y="253"/>
                      </a:lnTo>
                      <a:lnTo>
                        <a:pt x="479" y="255"/>
                      </a:lnTo>
                      <a:lnTo>
                        <a:pt x="475" y="258"/>
                      </a:lnTo>
                      <a:lnTo>
                        <a:pt x="469" y="262"/>
                      </a:lnTo>
                      <a:lnTo>
                        <a:pt x="464" y="266"/>
                      </a:lnTo>
                      <a:lnTo>
                        <a:pt x="456" y="270"/>
                      </a:lnTo>
                      <a:lnTo>
                        <a:pt x="452" y="274"/>
                      </a:lnTo>
                      <a:lnTo>
                        <a:pt x="447" y="275"/>
                      </a:lnTo>
                      <a:lnTo>
                        <a:pt x="441" y="279"/>
                      </a:lnTo>
                      <a:lnTo>
                        <a:pt x="435" y="283"/>
                      </a:lnTo>
                      <a:lnTo>
                        <a:pt x="429" y="287"/>
                      </a:lnTo>
                      <a:lnTo>
                        <a:pt x="424" y="291"/>
                      </a:lnTo>
                      <a:lnTo>
                        <a:pt x="420" y="293"/>
                      </a:lnTo>
                      <a:lnTo>
                        <a:pt x="412" y="296"/>
                      </a:lnTo>
                      <a:lnTo>
                        <a:pt x="409" y="300"/>
                      </a:lnTo>
                      <a:lnTo>
                        <a:pt x="403" y="304"/>
                      </a:lnTo>
                      <a:lnTo>
                        <a:pt x="397" y="308"/>
                      </a:lnTo>
                      <a:lnTo>
                        <a:pt x="391" y="310"/>
                      </a:lnTo>
                      <a:lnTo>
                        <a:pt x="386" y="313"/>
                      </a:lnTo>
                      <a:lnTo>
                        <a:pt x="380" y="317"/>
                      </a:lnTo>
                      <a:lnTo>
                        <a:pt x="374" y="321"/>
                      </a:lnTo>
                      <a:lnTo>
                        <a:pt x="369" y="325"/>
                      </a:lnTo>
                      <a:lnTo>
                        <a:pt x="365" y="329"/>
                      </a:lnTo>
                      <a:lnTo>
                        <a:pt x="359" y="331"/>
                      </a:lnTo>
                      <a:lnTo>
                        <a:pt x="353" y="334"/>
                      </a:lnTo>
                      <a:lnTo>
                        <a:pt x="348" y="338"/>
                      </a:lnTo>
                      <a:lnTo>
                        <a:pt x="344" y="342"/>
                      </a:lnTo>
                      <a:lnTo>
                        <a:pt x="338" y="344"/>
                      </a:lnTo>
                      <a:lnTo>
                        <a:pt x="332" y="348"/>
                      </a:lnTo>
                      <a:lnTo>
                        <a:pt x="327" y="351"/>
                      </a:lnTo>
                      <a:lnTo>
                        <a:pt x="321" y="355"/>
                      </a:lnTo>
                      <a:lnTo>
                        <a:pt x="317" y="359"/>
                      </a:lnTo>
                      <a:lnTo>
                        <a:pt x="313" y="363"/>
                      </a:lnTo>
                      <a:lnTo>
                        <a:pt x="308" y="365"/>
                      </a:lnTo>
                      <a:lnTo>
                        <a:pt x="302" y="369"/>
                      </a:lnTo>
                      <a:lnTo>
                        <a:pt x="298" y="372"/>
                      </a:lnTo>
                      <a:lnTo>
                        <a:pt x="293" y="376"/>
                      </a:lnTo>
                      <a:lnTo>
                        <a:pt x="289" y="380"/>
                      </a:lnTo>
                      <a:lnTo>
                        <a:pt x="283" y="384"/>
                      </a:lnTo>
                      <a:lnTo>
                        <a:pt x="277" y="386"/>
                      </a:lnTo>
                      <a:lnTo>
                        <a:pt x="274" y="389"/>
                      </a:lnTo>
                      <a:lnTo>
                        <a:pt x="268" y="393"/>
                      </a:lnTo>
                      <a:lnTo>
                        <a:pt x="264" y="397"/>
                      </a:lnTo>
                      <a:lnTo>
                        <a:pt x="258" y="399"/>
                      </a:lnTo>
                      <a:lnTo>
                        <a:pt x="254" y="403"/>
                      </a:lnTo>
                      <a:lnTo>
                        <a:pt x="249" y="407"/>
                      </a:lnTo>
                      <a:lnTo>
                        <a:pt x="245" y="410"/>
                      </a:lnTo>
                      <a:lnTo>
                        <a:pt x="239" y="412"/>
                      </a:lnTo>
                      <a:lnTo>
                        <a:pt x="235" y="416"/>
                      </a:lnTo>
                      <a:lnTo>
                        <a:pt x="230" y="418"/>
                      </a:lnTo>
                      <a:lnTo>
                        <a:pt x="226" y="422"/>
                      </a:lnTo>
                      <a:lnTo>
                        <a:pt x="218" y="429"/>
                      </a:lnTo>
                      <a:lnTo>
                        <a:pt x="209" y="435"/>
                      </a:lnTo>
                      <a:lnTo>
                        <a:pt x="205" y="439"/>
                      </a:lnTo>
                      <a:lnTo>
                        <a:pt x="201" y="441"/>
                      </a:lnTo>
                      <a:lnTo>
                        <a:pt x="196" y="445"/>
                      </a:lnTo>
                      <a:lnTo>
                        <a:pt x="194" y="448"/>
                      </a:lnTo>
                      <a:lnTo>
                        <a:pt x="184" y="454"/>
                      </a:lnTo>
                      <a:lnTo>
                        <a:pt x="178" y="460"/>
                      </a:lnTo>
                      <a:lnTo>
                        <a:pt x="171" y="465"/>
                      </a:lnTo>
                      <a:lnTo>
                        <a:pt x="163" y="471"/>
                      </a:lnTo>
                      <a:lnTo>
                        <a:pt x="156" y="477"/>
                      </a:lnTo>
                      <a:lnTo>
                        <a:pt x="150" y="483"/>
                      </a:lnTo>
                      <a:lnTo>
                        <a:pt x="142" y="486"/>
                      </a:lnTo>
                      <a:lnTo>
                        <a:pt x="135" y="492"/>
                      </a:lnTo>
                      <a:lnTo>
                        <a:pt x="129" y="498"/>
                      </a:lnTo>
                      <a:lnTo>
                        <a:pt x="123" y="503"/>
                      </a:lnTo>
                      <a:lnTo>
                        <a:pt x="118" y="507"/>
                      </a:lnTo>
                      <a:lnTo>
                        <a:pt x="112" y="511"/>
                      </a:lnTo>
                      <a:lnTo>
                        <a:pt x="108" y="517"/>
                      </a:lnTo>
                      <a:lnTo>
                        <a:pt x="102" y="521"/>
                      </a:lnTo>
                      <a:lnTo>
                        <a:pt x="97" y="524"/>
                      </a:lnTo>
                      <a:lnTo>
                        <a:pt x="93" y="528"/>
                      </a:lnTo>
                      <a:lnTo>
                        <a:pt x="89" y="532"/>
                      </a:lnTo>
                      <a:lnTo>
                        <a:pt x="85" y="536"/>
                      </a:lnTo>
                      <a:lnTo>
                        <a:pt x="78" y="540"/>
                      </a:lnTo>
                      <a:lnTo>
                        <a:pt x="74" y="545"/>
                      </a:lnTo>
                      <a:lnTo>
                        <a:pt x="68" y="549"/>
                      </a:lnTo>
                      <a:lnTo>
                        <a:pt x="66" y="553"/>
                      </a:lnTo>
                      <a:lnTo>
                        <a:pt x="64" y="553"/>
                      </a:lnTo>
                      <a:lnTo>
                        <a:pt x="64" y="555"/>
                      </a:lnTo>
                      <a:lnTo>
                        <a:pt x="0" y="547"/>
                      </a:lnTo>
                      <a:lnTo>
                        <a:pt x="0" y="547"/>
                      </a:lnTo>
                      <a:close/>
                    </a:path>
                  </a:pathLst>
                </a:custGeom>
                <a:solidFill>
                  <a:srgbClr val="414B8B"/>
                </a:solidFill>
                <a:ln w="9525">
                  <a:noFill/>
                  <a:round/>
                  <a:headEnd/>
                  <a:tailEnd/>
                </a:ln>
              </p:spPr>
              <p:txBody>
                <a:bodyPr/>
                <a:lstStyle/>
                <a:p>
                  <a:endParaRPr lang="en-US"/>
                </a:p>
              </p:txBody>
            </p:sp>
            <p:sp>
              <p:nvSpPr>
                <p:cNvPr id="40" name="Freeform 107"/>
                <p:cNvSpPr>
                  <a:spLocks/>
                </p:cNvSpPr>
                <p:nvPr/>
              </p:nvSpPr>
              <p:spPr bwMode="auto">
                <a:xfrm>
                  <a:off x="3042" y="2563"/>
                  <a:ext cx="126" cy="84"/>
                </a:xfrm>
                <a:custGeom>
                  <a:avLst/>
                  <a:gdLst/>
                  <a:ahLst/>
                  <a:cxnLst>
                    <a:cxn ang="0">
                      <a:pos x="2" y="167"/>
                    </a:cxn>
                    <a:cxn ang="0">
                      <a:pos x="10" y="159"/>
                    </a:cxn>
                    <a:cxn ang="0">
                      <a:pos x="19" y="148"/>
                    </a:cxn>
                    <a:cxn ang="0">
                      <a:pos x="27" y="138"/>
                    </a:cxn>
                    <a:cxn ang="0">
                      <a:pos x="36" y="129"/>
                    </a:cxn>
                    <a:cxn ang="0">
                      <a:pos x="48" y="119"/>
                    </a:cxn>
                    <a:cxn ang="0">
                      <a:pos x="57" y="108"/>
                    </a:cxn>
                    <a:cxn ang="0">
                      <a:pos x="69" y="96"/>
                    </a:cxn>
                    <a:cxn ang="0">
                      <a:pos x="82" y="85"/>
                    </a:cxn>
                    <a:cxn ang="0">
                      <a:pos x="93" y="74"/>
                    </a:cxn>
                    <a:cxn ang="0">
                      <a:pos x="107" y="62"/>
                    </a:cxn>
                    <a:cxn ang="0">
                      <a:pos x="118" y="51"/>
                    </a:cxn>
                    <a:cxn ang="0">
                      <a:pos x="129" y="41"/>
                    </a:cxn>
                    <a:cxn ang="0">
                      <a:pos x="143" y="32"/>
                    </a:cxn>
                    <a:cxn ang="0">
                      <a:pos x="152" y="24"/>
                    </a:cxn>
                    <a:cxn ang="0">
                      <a:pos x="162" y="17"/>
                    </a:cxn>
                    <a:cxn ang="0">
                      <a:pos x="171" y="11"/>
                    </a:cxn>
                    <a:cxn ang="0">
                      <a:pos x="181" y="7"/>
                    </a:cxn>
                    <a:cxn ang="0">
                      <a:pos x="192" y="3"/>
                    </a:cxn>
                    <a:cxn ang="0">
                      <a:pos x="206" y="0"/>
                    </a:cxn>
                    <a:cxn ang="0">
                      <a:pos x="215" y="0"/>
                    </a:cxn>
                    <a:cxn ang="0">
                      <a:pos x="223" y="0"/>
                    </a:cxn>
                    <a:cxn ang="0">
                      <a:pos x="230" y="1"/>
                    </a:cxn>
                    <a:cxn ang="0">
                      <a:pos x="251" y="41"/>
                    </a:cxn>
                    <a:cxn ang="0">
                      <a:pos x="247" y="43"/>
                    </a:cxn>
                    <a:cxn ang="0">
                      <a:pos x="238" y="49"/>
                    </a:cxn>
                    <a:cxn ang="0">
                      <a:pos x="230" y="53"/>
                    </a:cxn>
                    <a:cxn ang="0">
                      <a:pos x="223" y="58"/>
                    </a:cxn>
                    <a:cxn ang="0">
                      <a:pos x="215" y="62"/>
                    </a:cxn>
                    <a:cxn ang="0">
                      <a:pos x="206" y="70"/>
                    </a:cxn>
                    <a:cxn ang="0">
                      <a:pos x="194" y="76"/>
                    </a:cxn>
                    <a:cxn ang="0">
                      <a:pos x="185" y="81"/>
                    </a:cxn>
                    <a:cxn ang="0">
                      <a:pos x="175" y="89"/>
                    </a:cxn>
                    <a:cxn ang="0">
                      <a:pos x="164" y="96"/>
                    </a:cxn>
                    <a:cxn ang="0">
                      <a:pos x="154" y="102"/>
                    </a:cxn>
                    <a:cxn ang="0">
                      <a:pos x="145" y="110"/>
                    </a:cxn>
                    <a:cxn ang="0">
                      <a:pos x="135" y="115"/>
                    </a:cxn>
                    <a:cxn ang="0">
                      <a:pos x="128" y="121"/>
                    </a:cxn>
                    <a:cxn ang="0">
                      <a:pos x="114" y="131"/>
                    </a:cxn>
                    <a:cxn ang="0">
                      <a:pos x="103" y="142"/>
                    </a:cxn>
                    <a:cxn ang="0">
                      <a:pos x="93" y="150"/>
                    </a:cxn>
                    <a:cxn ang="0">
                      <a:pos x="88" y="155"/>
                    </a:cxn>
                    <a:cxn ang="0">
                      <a:pos x="80" y="165"/>
                    </a:cxn>
                    <a:cxn ang="0">
                      <a:pos x="80" y="169"/>
                    </a:cxn>
                    <a:cxn ang="0">
                      <a:pos x="0" y="169"/>
                    </a:cxn>
                  </a:cxnLst>
                  <a:rect l="0" t="0" r="r" b="b"/>
                  <a:pathLst>
                    <a:path w="251" h="169">
                      <a:moveTo>
                        <a:pt x="0" y="169"/>
                      </a:moveTo>
                      <a:lnTo>
                        <a:pt x="2" y="167"/>
                      </a:lnTo>
                      <a:lnTo>
                        <a:pt x="4" y="163"/>
                      </a:lnTo>
                      <a:lnTo>
                        <a:pt x="10" y="159"/>
                      </a:lnTo>
                      <a:lnTo>
                        <a:pt x="15" y="152"/>
                      </a:lnTo>
                      <a:lnTo>
                        <a:pt x="19" y="148"/>
                      </a:lnTo>
                      <a:lnTo>
                        <a:pt x="23" y="142"/>
                      </a:lnTo>
                      <a:lnTo>
                        <a:pt x="27" y="138"/>
                      </a:lnTo>
                      <a:lnTo>
                        <a:pt x="32" y="134"/>
                      </a:lnTo>
                      <a:lnTo>
                        <a:pt x="36" y="129"/>
                      </a:lnTo>
                      <a:lnTo>
                        <a:pt x="42" y="125"/>
                      </a:lnTo>
                      <a:lnTo>
                        <a:pt x="48" y="119"/>
                      </a:lnTo>
                      <a:lnTo>
                        <a:pt x="53" y="114"/>
                      </a:lnTo>
                      <a:lnTo>
                        <a:pt x="57" y="108"/>
                      </a:lnTo>
                      <a:lnTo>
                        <a:pt x="63" y="102"/>
                      </a:lnTo>
                      <a:lnTo>
                        <a:pt x="69" y="96"/>
                      </a:lnTo>
                      <a:lnTo>
                        <a:pt x="76" y="91"/>
                      </a:lnTo>
                      <a:lnTo>
                        <a:pt x="82" y="85"/>
                      </a:lnTo>
                      <a:lnTo>
                        <a:pt x="88" y="79"/>
                      </a:lnTo>
                      <a:lnTo>
                        <a:pt x="93" y="74"/>
                      </a:lnTo>
                      <a:lnTo>
                        <a:pt x="101" y="68"/>
                      </a:lnTo>
                      <a:lnTo>
                        <a:pt x="107" y="62"/>
                      </a:lnTo>
                      <a:lnTo>
                        <a:pt x="112" y="57"/>
                      </a:lnTo>
                      <a:lnTo>
                        <a:pt x="118" y="51"/>
                      </a:lnTo>
                      <a:lnTo>
                        <a:pt x="124" y="45"/>
                      </a:lnTo>
                      <a:lnTo>
                        <a:pt x="129" y="41"/>
                      </a:lnTo>
                      <a:lnTo>
                        <a:pt x="135" y="36"/>
                      </a:lnTo>
                      <a:lnTo>
                        <a:pt x="143" y="32"/>
                      </a:lnTo>
                      <a:lnTo>
                        <a:pt x="148" y="28"/>
                      </a:lnTo>
                      <a:lnTo>
                        <a:pt x="152" y="24"/>
                      </a:lnTo>
                      <a:lnTo>
                        <a:pt x="158" y="20"/>
                      </a:lnTo>
                      <a:lnTo>
                        <a:pt x="162" y="17"/>
                      </a:lnTo>
                      <a:lnTo>
                        <a:pt x="167" y="15"/>
                      </a:lnTo>
                      <a:lnTo>
                        <a:pt x="171" y="11"/>
                      </a:lnTo>
                      <a:lnTo>
                        <a:pt x="177" y="9"/>
                      </a:lnTo>
                      <a:lnTo>
                        <a:pt x="181" y="7"/>
                      </a:lnTo>
                      <a:lnTo>
                        <a:pt x="185" y="7"/>
                      </a:lnTo>
                      <a:lnTo>
                        <a:pt x="192" y="3"/>
                      </a:lnTo>
                      <a:lnTo>
                        <a:pt x="198" y="1"/>
                      </a:lnTo>
                      <a:lnTo>
                        <a:pt x="206" y="0"/>
                      </a:lnTo>
                      <a:lnTo>
                        <a:pt x="211" y="0"/>
                      </a:lnTo>
                      <a:lnTo>
                        <a:pt x="215" y="0"/>
                      </a:lnTo>
                      <a:lnTo>
                        <a:pt x="219" y="0"/>
                      </a:lnTo>
                      <a:lnTo>
                        <a:pt x="223" y="0"/>
                      </a:lnTo>
                      <a:lnTo>
                        <a:pt x="226" y="1"/>
                      </a:lnTo>
                      <a:lnTo>
                        <a:pt x="230" y="1"/>
                      </a:lnTo>
                      <a:lnTo>
                        <a:pt x="230" y="3"/>
                      </a:lnTo>
                      <a:lnTo>
                        <a:pt x="251" y="41"/>
                      </a:lnTo>
                      <a:lnTo>
                        <a:pt x="249" y="41"/>
                      </a:lnTo>
                      <a:lnTo>
                        <a:pt x="247" y="43"/>
                      </a:lnTo>
                      <a:lnTo>
                        <a:pt x="244" y="45"/>
                      </a:lnTo>
                      <a:lnTo>
                        <a:pt x="238" y="49"/>
                      </a:lnTo>
                      <a:lnTo>
                        <a:pt x="234" y="51"/>
                      </a:lnTo>
                      <a:lnTo>
                        <a:pt x="230" y="53"/>
                      </a:lnTo>
                      <a:lnTo>
                        <a:pt x="226" y="55"/>
                      </a:lnTo>
                      <a:lnTo>
                        <a:pt x="223" y="58"/>
                      </a:lnTo>
                      <a:lnTo>
                        <a:pt x="219" y="60"/>
                      </a:lnTo>
                      <a:lnTo>
                        <a:pt x="215" y="62"/>
                      </a:lnTo>
                      <a:lnTo>
                        <a:pt x="209" y="66"/>
                      </a:lnTo>
                      <a:lnTo>
                        <a:pt x="206" y="70"/>
                      </a:lnTo>
                      <a:lnTo>
                        <a:pt x="200" y="72"/>
                      </a:lnTo>
                      <a:lnTo>
                        <a:pt x="194" y="76"/>
                      </a:lnTo>
                      <a:lnTo>
                        <a:pt x="190" y="79"/>
                      </a:lnTo>
                      <a:lnTo>
                        <a:pt x="185" y="81"/>
                      </a:lnTo>
                      <a:lnTo>
                        <a:pt x="179" y="85"/>
                      </a:lnTo>
                      <a:lnTo>
                        <a:pt x="175" y="89"/>
                      </a:lnTo>
                      <a:lnTo>
                        <a:pt x="169" y="93"/>
                      </a:lnTo>
                      <a:lnTo>
                        <a:pt x="164" y="96"/>
                      </a:lnTo>
                      <a:lnTo>
                        <a:pt x="160" y="98"/>
                      </a:lnTo>
                      <a:lnTo>
                        <a:pt x="154" y="102"/>
                      </a:lnTo>
                      <a:lnTo>
                        <a:pt x="150" y="104"/>
                      </a:lnTo>
                      <a:lnTo>
                        <a:pt x="145" y="110"/>
                      </a:lnTo>
                      <a:lnTo>
                        <a:pt x="141" y="112"/>
                      </a:lnTo>
                      <a:lnTo>
                        <a:pt x="135" y="115"/>
                      </a:lnTo>
                      <a:lnTo>
                        <a:pt x="131" y="117"/>
                      </a:lnTo>
                      <a:lnTo>
                        <a:pt x="128" y="121"/>
                      </a:lnTo>
                      <a:lnTo>
                        <a:pt x="120" y="127"/>
                      </a:lnTo>
                      <a:lnTo>
                        <a:pt x="114" y="131"/>
                      </a:lnTo>
                      <a:lnTo>
                        <a:pt x="107" y="136"/>
                      </a:lnTo>
                      <a:lnTo>
                        <a:pt x="103" y="142"/>
                      </a:lnTo>
                      <a:lnTo>
                        <a:pt x="97" y="146"/>
                      </a:lnTo>
                      <a:lnTo>
                        <a:pt x="93" y="150"/>
                      </a:lnTo>
                      <a:lnTo>
                        <a:pt x="90" y="152"/>
                      </a:lnTo>
                      <a:lnTo>
                        <a:pt x="88" y="155"/>
                      </a:lnTo>
                      <a:lnTo>
                        <a:pt x="84" y="161"/>
                      </a:lnTo>
                      <a:lnTo>
                        <a:pt x="80" y="165"/>
                      </a:lnTo>
                      <a:lnTo>
                        <a:pt x="80" y="167"/>
                      </a:lnTo>
                      <a:lnTo>
                        <a:pt x="80" y="169"/>
                      </a:lnTo>
                      <a:lnTo>
                        <a:pt x="0" y="169"/>
                      </a:lnTo>
                      <a:lnTo>
                        <a:pt x="0" y="169"/>
                      </a:lnTo>
                      <a:close/>
                    </a:path>
                  </a:pathLst>
                </a:custGeom>
                <a:solidFill>
                  <a:srgbClr val="414B8B"/>
                </a:solidFill>
                <a:ln w="9525">
                  <a:noFill/>
                  <a:round/>
                  <a:headEnd/>
                  <a:tailEnd/>
                </a:ln>
              </p:spPr>
              <p:txBody>
                <a:bodyPr/>
                <a:lstStyle/>
                <a:p>
                  <a:endParaRPr lang="en-US"/>
                </a:p>
              </p:txBody>
            </p:sp>
            <p:sp>
              <p:nvSpPr>
                <p:cNvPr id="41" name="Freeform 108"/>
                <p:cNvSpPr>
                  <a:spLocks/>
                </p:cNvSpPr>
                <p:nvPr/>
              </p:nvSpPr>
              <p:spPr bwMode="auto">
                <a:xfrm>
                  <a:off x="3202" y="2475"/>
                  <a:ext cx="125" cy="90"/>
                </a:xfrm>
                <a:custGeom>
                  <a:avLst/>
                  <a:gdLst/>
                  <a:ahLst/>
                  <a:cxnLst>
                    <a:cxn ang="0">
                      <a:pos x="0" y="171"/>
                    </a:cxn>
                    <a:cxn ang="0">
                      <a:pos x="3" y="163"/>
                    </a:cxn>
                    <a:cxn ang="0">
                      <a:pos x="11" y="154"/>
                    </a:cxn>
                    <a:cxn ang="0">
                      <a:pos x="15" y="146"/>
                    </a:cxn>
                    <a:cxn ang="0">
                      <a:pos x="21" y="138"/>
                    </a:cxn>
                    <a:cxn ang="0">
                      <a:pos x="28" y="129"/>
                    </a:cxn>
                    <a:cxn ang="0">
                      <a:pos x="36" y="119"/>
                    </a:cxn>
                    <a:cxn ang="0">
                      <a:pos x="43" y="108"/>
                    </a:cxn>
                    <a:cxn ang="0">
                      <a:pos x="53" y="99"/>
                    </a:cxn>
                    <a:cxn ang="0">
                      <a:pos x="62" y="87"/>
                    </a:cxn>
                    <a:cxn ang="0">
                      <a:pos x="70" y="78"/>
                    </a:cxn>
                    <a:cxn ang="0">
                      <a:pos x="81" y="68"/>
                    </a:cxn>
                    <a:cxn ang="0">
                      <a:pos x="91" y="59"/>
                    </a:cxn>
                    <a:cxn ang="0">
                      <a:pos x="102" y="49"/>
                    </a:cxn>
                    <a:cxn ang="0">
                      <a:pos x="112" y="42"/>
                    </a:cxn>
                    <a:cxn ang="0">
                      <a:pos x="121" y="34"/>
                    </a:cxn>
                    <a:cxn ang="0">
                      <a:pos x="133" y="26"/>
                    </a:cxn>
                    <a:cxn ang="0">
                      <a:pos x="142" y="23"/>
                    </a:cxn>
                    <a:cxn ang="0">
                      <a:pos x="152" y="17"/>
                    </a:cxn>
                    <a:cxn ang="0">
                      <a:pos x="161" y="13"/>
                    </a:cxn>
                    <a:cxn ang="0">
                      <a:pos x="171" y="9"/>
                    </a:cxn>
                    <a:cxn ang="0">
                      <a:pos x="178" y="7"/>
                    </a:cxn>
                    <a:cxn ang="0">
                      <a:pos x="192" y="4"/>
                    </a:cxn>
                    <a:cxn ang="0">
                      <a:pos x="205" y="2"/>
                    </a:cxn>
                    <a:cxn ang="0">
                      <a:pos x="214" y="0"/>
                    </a:cxn>
                    <a:cxn ang="0">
                      <a:pos x="218" y="0"/>
                    </a:cxn>
                    <a:cxn ang="0">
                      <a:pos x="251" y="32"/>
                    </a:cxn>
                    <a:cxn ang="0">
                      <a:pos x="241" y="40"/>
                    </a:cxn>
                    <a:cxn ang="0">
                      <a:pos x="230" y="45"/>
                    </a:cxn>
                    <a:cxn ang="0">
                      <a:pos x="218" y="55"/>
                    </a:cxn>
                    <a:cxn ang="0">
                      <a:pos x="201" y="64"/>
                    </a:cxn>
                    <a:cxn ang="0">
                      <a:pos x="186" y="78"/>
                    </a:cxn>
                    <a:cxn ang="0">
                      <a:pos x="176" y="85"/>
                    </a:cxn>
                    <a:cxn ang="0">
                      <a:pos x="167" y="91"/>
                    </a:cxn>
                    <a:cxn ang="0">
                      <a:pos x="159" y="99"/>
                    </a:cxn>
                    <a:cxn ang="0">
                      <a:pos x="152" y="106"/>
                    </a:cxn>
                    <a:cxn ang="0">
                      <a:pos x="142" y="112"/>
                    </a:cxn>
                    <a:cxn ang="0">
                      <a:pos x="135" y="118"/>
                    </a:cxn>
                    <a:cxn ang="0">
                      <a:pos x="118" y="131"/>
                    </a:cxn>
                    <a:cxn ang="0">
                      <a:pos x="102" y="144"/>
                    </a:cxn>
                    <a:cxn ang="0">
                      <a:pos x="89" y="156"/>
                    </a:cxn>
                    <a:cxn ang="0">
                      <a:pos x="78" y="165"/>
                    </a:cxn>
                    <a:cxn ang="0">
                      <a:pos x="70" y="171"/>
                    </a:cxn>
                    <a:cxn ang="0">
                      <a:pos x="62" y="178"/>
                    </a:cxn>
                    <a:cxn ang="0">
                      <a:pos x="0" y="173"/>
                    </a:cxn>
                  </a:cxnLst>
                  <a:rect l="0" t="0" r="r" b="b"/>
                  <a:pathLst>
                    <a:path w="251" h="178">
                      <a:moveTo>
                        <a:pt x="0" y="173"/>
                      </a:moveTo>
                      <a:lnTo>
                        <a:pt x="0" y="171"/>
                      </a:lnTo>
                      <a:lnTo>
                        <a:pt x="2" y="169"/>
                      </a:lnTo>
                      <a:lnTo>
                        <a:pt x="3" y="163"/>
                      </a:lnTo>
                      <a:lnTo>
                        <a:pt x="7" y="157"/>
                      </a:lnTo>
                      <a:lnTo>
                        <a:pt x="11" y="154"/>
                      </a:lnTo>
                      <a:lnTo>
                        <a:pt x="13" y="150"/>
                      </a:lnTo>
                      <a:lnTo>
                        <a:pt x="15" y="146"/>
                      </a:lnTo>
                      <a:lnTo>
                        <a:pt x="19" y="142"/>
                      </a:lnTo>
                      <a:lnTo>
                        <a:pt x="21" y="138"/>
                      </a:lnTo>
                      <a:lnTo>
                        <a:pt x="24" y="133"/>
                      </a:lnTo>
                      <a:lnTo>
                        <a:pt x="28" y="129"/>
                      </a:lnTo>
                      <a:lnTo>
                        <a:pt x="32" y="125"/>
                      </a:lnTo>
                      <a:lnTo>
                        <a:pt x="36" y="119"/>
                      </a:lnTo>
                      <a:lnTo>
                        <a:pt x="40" y="114"/>
                      </a:lnTo>
                      <a:lnTo>
                        <a:pt x="43" y="108"/>
                      </a:lnTo>
                      <a:lnTo>
                        <a:pt x="47" y="104"/>
                      </a:lnTo>
                      <a:lnTo>
                        <a:pt x="53" y="99"/>
                      </a:lnTo>
                      <a:lnTo>
                        <a:pt x="57" y="93"/>
                      </a:lnTo>
                      <a:lnTo>
                        <a:pt x="62" y="87"/>
                      </a:lnTo>
                      <a:lnTo>
                        <a:pt x="66" y="83"/>
                      </a:lnTo>
                      <a:lnTo>
                        <a:pt x="70" y="78"/>
                      </a:lnTo>
                      <a:lnTo>
                        <a:pt x="76" y="72"/>
                      </a:lnTo>
                      <a:lnTo>
                        <a:pt x="81" y="68"/>
                      </a:lnTo>
                      <a:lnTo>
                        <a:pt x="87" y="62"/>
                      </a:lnTo>
                      <a:lnTo>
                        <a:pt x="91" y="59"/>
                      </a:lnTo>
                      <a:lnTo>
                        <a:pt x="97" y="53"/>
                      </a:lnTo>
                      <a:lnTo>
                        <a:pt x="102" y="49"/>
                      </a:lnTo>
                      <a:lnTo>
                        <a:pt x="108" y="45"/>
                      </a:lnTo>
                      <a:lnTo>
                        <a:pt x="112" y="42"/>
                      </a:lnTo>
                      <a:lnTo>
                        <a:pt x="118" y="38"/>
                      </a:lnTo>
                      <a:lnTo>
                        <a:pt x="121" y="34"/>
                      </a:lnTo>
                      <a:lnTo>
                        <a:pt x="127" y="30"/>
                      </a:lnTo>
                      <a:lnTo>
                        <a:pt x="133" y="26"/>
                      </a:lnTo>
                      <a:lnTo>
                        <a:pt x="137" y="24"/>
                      </a:lnTo>
                      <a:lnTo>
                        <a:pt x="142" y="23"/>
                      </a:lnTo>
                      <a:lnTo>
                        <a:pt x="148" y="21"/>
                      </a:lnTo>
                      <a:lnTo>
                        <a:pt x="152" y="17"/>
                      </a:lnTo>
                      <a:lnTo>
                        <a:pt x="156" y="15"/>
                      </a:lnTo>
                      <a:lnTo>
                        <a:pt x="161" y="13"/>
                      </a:lnTo>
                      <a:lnTo>
                        <a:pt x="167" y="11"/>
                      </a:lnTo>
                      <a:lnTo>
                        <a:pt x="171" y="9"/>
                      </a:lnTo>
                      <a:lnTo>
                        <a:pt x="175" y="9"/>
                      </a:lnTo>
                      <a:lnTo>
                        <a:pt x="178" y="7"/>
                      </a:lnTo>
                      <a:lnTo>
                        <a:pt x="184" y="5"/>
                      </a:lnTo>
                      <a:lnTo>
                        <a:pt x="192" y="4"/>
                      </a:lnTo>
                      <a:lnTo>
                        <a:pt x="197" y="2"/>
                      </a:lnTo>
                      <a:lnTo>
                        <a:pt x="205" y="2"/>
                      </a:lnTo>
                      <a:lnTo>
                        <a:pt x="211" y="2"/>
                      </a:lnTo>
                      <a:lnTo>
                        <a:pt x="214" y="0"/>
                      </a:lnTo>
                      <a:lnTo>
                        <a:pt x="218" y="0"/>
                      </a:lnTo>
                      <a:lnTo>
                        <a:pt x="218" y="0"/>
                      </a:lnTo>
                      <a:lnTo>
                        <a:pt x="220" y="0"/>
                      </a:lnTo>
                      <a:lnTo>
                        <a:pt x="251" y="32"/>
                      </a:lnTo>
                      <a:lnTo>
                        <a:pt x="247" y="34"/>
                      </a:lnTo>
                      <a:lnTo>
                        <a:pt x="241" y="40"/>
                      </a:lnTo>
                      <a:lnTo>
                        <a:pt x="235" y="42"/>
                      </a:lnTo>
                      <a:lnTo>
                        <a:pt x="230" y="45"/>
                      </a:lnTo>
                      <a:lnTo>
                        <a:pt x="224" y="49"/>
                      </a:lnTo>
                      <a:lnTo>
                        <a:pt x="218" y="55"/>
                      </a:lnTo>
                      <a:lnTo>
                        <a:pt x="209" y="61"/>
                      </a:lnTo>
                      <a:lnTo>
                        <a:pt x="201" y="64"/>
                      </a:lnTo>
                      <a:lnTo>
                        <a:pt x="194" y="70"/>
                      </a:lnTo>
                      <a:lnTo>
                        <a:pt x="186" y="78"/>
                      </a:lnTo>
                      <a:lnTo>
                        <a:pt x="180" y="81"/>
                      </a:lnTo>
                      <a:lnTo>
                        <a:pt x="176" y="85"/>
                      </a:lnTo>
                      <a:lnTo>
                        <a:pt x="171" y="87"/>
                      </a:lnTo>
                      <a:lnTo>
                        <a:pt x="167" y="91"/>
                      </a:lnTo>
                      <a:lnTo>
                        <a:pt x="163" y="95"/>
                      </a:lnTo>
                      <a:lnTo>
                        <a:pt x="159" y="99"/>
                      </a:lnTo>
                      <a:lnTo>
                        <a:pt x="154" y="102"/>
                      </a:lnTo>
                      <a:lnTo>
                        <a:pt x="152" y="106"/>
                      </a:lnTo>
                      <a:lnTo>
                        <a:pt x="146" y="108"/>
                      </a:lnTo>
                      <a:lnTo>
                        <a:pt x="142" y="112"/>
                      </a:lnTo>
                      <a:lnTo>
                        <a:pt x="138" y="114"/>
                      </a:lnTo>
                      <a:lnTo>
                        <a:pt x="135" y="118"/>
                      </a:lnTo>
                      <a:lnTo>
                        <a:pt x="125" y="123"/>
                      </a:lnTo>
                      <a:lnTo>
                        <a:pt x="118" y="131"/>
                      </a:lnTo>
                      <a:lnTo>
                        <a:pt x="110" y="137"/>
                      </a:lnTo>
                      <a:lnTo>
                        <a:pt x="102" y="144"/>
                      </a:lnTo>
                      <a:lnTo>
                        <a:pt x="95" y="148"/>
                      </a:lnTo>
                      <a:lnTo>
                        <a:pt x="89" y="156"/>
                      </a:lnTo>
                      <a:lnTo>
                        <a:pt x="83" y="159"/>
                      </a:lnTo>
                      <a:lnTo>
                        <a:pt x="78" y="165"/>
                      </a:lnTo>
                      <a:lnTo>
                        <a:pt x="74" y="167"/>
                      </a:lnTo>
                      <a:lnTo>
                        <a:pt x="70" y="171"/>
                      </a:lnTo>
                      <a:lnTo>
                        <a:pt x="64" y="176"/>
                      </a:lnTo>
                      <a:lnTo>
                        <a:pt x="62" y="178"/>
                      </a:lnTo>
                      <a:lnTo>
                        <a:pt x="0" y="173"/>
                      </a:lnTo>
                      <a:lnTo>
                        <a:pt x="0" y="173"/>
                      </a:lnTo>
                      <a:close/>
                    </a:path>
                  </a:pathLst>
                </a:custGeom>
                <a:solidFill>
                  <a:srgbClr val="414B8B"/>
                </a:solidFill>
                <a:ln w="9525">
                  <a:noFill/>
                  <a:round/>
                  <a:headEnd/>
                  <a:tailEnd/>
                </a:ln>
              </p:spPr>
              <p:txBody>
                <a:bodyPr/>
                <a:lstStyle/>
                <a:p>
                  <a:endParaRPr lang="en-US"/>
                </a:p>
              </p:txBody>
            </p:sp>
            <p:sp>
              <p:nvSpPr>
                <p:cNvPr id="42" name="Freeform 109"/>
                <p:cNvSpPr>
                  <a:spLocks/>
                </p:cNvSpPr>
                <p:nvPr/>
              </p:nvSpPr>
              <p:spPr bwMode="auto">
                <a:xfrm>
                  <a:off x="2489" y="2697"/>
                  <a:ext cx="318" cy="211"/>
                </a:xfrm>
                <a:custGeom>
                  <a:avLst/>
                  <a:gdLst/>
                  <a:ahLst/>
                  <a:cxnLst>
                    <a:cxn ang="0">
                      <a:pos x="626" y="52"/>
                    </a:cxn>
                    <a:cxn ang="0">
                      <a:pos x="605" y="65"/>
                    </a:cxn>
                    <a:cxn ang="0">
                      <a:pos x="577" y="82"/>
                    </a:cxn>
                    <a:cxn ang="0">
                      <a:pos x="558" y="95"/>
                    </a:cxn>
                    <a:cxn ang="0">
                      <a:pos x="537" y="109"/>
                    </a:cxn>
                    <a:cxn ang="0">
                      <a:pos x="512" y="122"/>
                    </a:cxn>
                    <a:cxn ang="0">
                      <a:pos x="489" y="137"/>
                    </a:cxn>
                    <a:cxn ang="0">
                      <a:pos x="464" y="154"/>
                    </a:cxn>
                    <a:cxn ang="0">
                      <a:pos x="438" y="171"/>
                    </a:cxn>
                    <a:cxn ang="0">
                      <a:pos x="411" y="189"/>
                    </a:cxn>
                    <a:cxn ang="0">
                      <a:pos x="383" y="206"/>
                    </a:cxn>
                    <a:cxn ang="0">
                      <a:pos x="356" y="225"/>
                    </a:cxn>
                    <a:cxn ang="0">
                      <a:pos x="328" y="242"/>
                    </a:cxn>
                    <a:cxn ang="0">
                      <a:pos x="297" y="259"/>
                    </a:cxn>
                    <a:cxn ang="0">
                      <a:pos x="269" y="276"/>
                    </a:cxn>
                    <a:cxn ang="0">
                      <a:pos x="242" y="293"/>
                    </a:cxn>
                    <a:cxn ang="0">
                      <a:pos x="215" y="310"/>
                    </a:cxn>
                    <a:cxn ang="0">
                      <a:pos x="189" y="325"/>
                    </a:cxn>
                    <a:cxn ang="0">
                      <a:pos x="164" y="341"/>
                    </a:cxn>
                    <a:cxn ang="0">
                      <a:pos x="139" y="354"/>
                    </a:cxn>
                    <a:cxn ang="0">
                      <a:pos x="118" y="367"/>
                    </a:cxn>
                    <a:cxn ang="0">
                      <a:pos x="99" y="380"/>
                    </a:cxn>
                    <a:cxn ang="0">
                      <a:pos x="80" y="390"/>
                    </a:cxn>
                    <a:cxn ang="0">
                      <a:pos x="61" y="401"/>
                    </a:cxn>
                    <a:cxn ang="0">
                      <a:pos x="39" y="415"/>
                    </a:cxn>
                    <a:cxn ang="0">
                      <a:pos x="0" y="377"/>
                    </a:cxn>
                    <a:cxn ang="0">
                      <a:pos x="18" y="367"/>
                    </a:cxn>
                    <a:cxn ang="0">
                      <a:pos x="39" y="356"/>
                    </a:cxn>
                    <a:cxn ang="0">
                      <a:pos x="58" y="346"/>
                    </a:cxn>
                    <a:cxn ang="0">
                      <a:pos x="78" y="335"/>
                    </a:cxn>
                    <a:cxn ang="0">
                      <a:pos x="103" y="322"/>
                    </a:cxn>
                    <a:cxn ang="0">
                      <a:pos x="126" y="308"/>
                    </a:cxn>
                    <a:cxn ang="0">
                      <a:pos x="153" y="293"/>
                    </a:cxn>
                    <a:cxn ang="0">
                      <a:pos x="181" y="278"/>
                    </a:cxn>
                    <a:cxn ang="0">
                      <a:pos x="210" y="263"/>
                    </a:cxn>
                    <a:cxn ang="0">
                      <a:pos x="240" y="246"/>
                    </a:cxn>
                    <a:cxn ang="0">
                      <a:pos x="269" y="228"/>
                    </a:cxn>
                    <a:cxn ang="0">
                      <a:pos x="297" y="211"/>
                    </a:cxn>
                    <a:cxn ang="0">
                      <a:pos x="326" y="194"/>
                    </a:cxn>
                    <a:cxn ang="0">
                      <a:pos x="354" y="175"/>
                    </a:cxn>
                    <a:cxn ang="0">
                      <a:pos x="379" y="158"/>
                    </a:cxn>
                    <a:cxn ang="0">
                      <a:pos x="404" y="141"/>
                    </a:cxn>
                    <a:cxn ang="0">
                      <a:pos x="426" y="124"/>
                    </a:cxn>
                    <a:cxn ang="0">
                      <a:pos x="449" y="107"/>
                    </a:cxn>
                    <a:cxn ang="0">
                      <a:pos x="470" y="92"/>
                    </a:cxn>
                    <a:cxn ang="0">
                      <a:pos x="489" y="78"/>
                    </a:cxn>
                    <a:cxn ang="0">
                      <a:pos x="506" y="63"/>
                    </a:cxn>
                    <a:cxn ang="0">
                      <a:pos x="529" y="44"/>
                    </a:cxn>
                    <a:cxn ang="0">
                      <a:pos x="556" y="23"/>
                    </a:cxn>
                    <a:cxn ang="0">
                      <a:pos x="579" y="4"/>
                    </a:cxn>
                    <a:cxn ang="0">
                      <a:pos x="637" y="46"/>
                    </a:cxn>
                  </a:cxnLst>
                  <a:rect l="0" t="0" r="r" b="b"/>
                  <a:pathLst>
                    <a:path w="637" h="422">
                      <a:moveTo>
                        <a:pt x="637" y="46"/>
                      </a:moveTo>
                      <a:lnTo>
                        <a:pt x="634" y="46"/>
                      </a:lnTo>
                      <a:lnTo>
                        <a:pt x="630" y="50"/>
                      </a:lnTo>
                      <a:lnTo>
                        <a:pt x="626" y="52"/>
                      </a:lnTo>
                      <a:lnTo>
                        <a:pt x="620" y="54"/>
                      </a:lnTo>
                      <a:lnTo>
                        <a:pt x="615" y="57"/>
                      </a:lnTo>
                      <a:lnTo>
                        <a:pt x="611" y="61"/>
                      </a:lnTo>
                      <a:lnTo>
                        <a:pt x="605" y="65"/>
                      </a:lnTo>
                      <a:lnTo>
                        <a:pt x="598" y="71"/>
                      </a:lnTo>
                      <a:lnTo>
                        <a:pt x="588" y="75"/>
                      </a:lnTo>
                      <a:lnTo>
                        <a:pt x="580" y="80"/>
                      </a:lnTo>
                      <a:lnTo>
                        <a:pt x="577" y="82"/>
                      </a:lnTo>
                      <a:lnTo>
                        <a:pt x="571" y="86"/>
                      </a:lnTo>
                      <a:lnTo>
                        <a:pt x="567" y="90"/>
                      </a:lnTo>
                      <a:lnTo>
                        <a:pt x="563" y="92"/>
                      </a:lnTo>
                      <a:lnTo>
                        <a:pt x="558" y="95"/>
                      </a:lnTo>
                      <a:lnTo>
                        <a:pt x="552" y="99"/>
                      </a:lnTo>
                      <a:lnTo>
                        <a:pt x="546" y="103"/>
                      </a:lnTo>
                      <a:lnTo>
                        <a:pt x="542" y="105"/>
                      </a:lnTo>
                      <a:lnTo>
                        <a:pt x="537" y="109"/>
                      </a:lnTo>
                      <a:lnTo>
                        <a:pt x="531" y="113"/>
                      </a:lnTo>
                      <a:lnTo>
                        <a:pt x="525" y="114"/>
                      </a:lnTo>
                      <a:lnTo>
                        <a:pt x="520" y="120"/>
                      </a:lnTo>
                      <a:lnTo>
                        <a:pt x="512" y="122"/>
                      </a:lnTo>
                      <a:lnTo>
                        <a:pt x="508" y="126"/>
                      </a:lnTo>
                      <a:lnTo>
                        <a:pt x="501" y="130"/>
                      </a:lnTo>
                      <a:lnTo>
                        <a:pt x="495" y="135"/>
                      </a:lnTo>
                      <a:lnTo>
                        <a:pt x="489" y="137"/>
                      </a:lnTo>
                      <a:lnTo>
                        <a:pt x="483" y="141"/>
                      </a:lnTo>
                      <a:lnTo>
                        <a:pt x="478" y="145"/>
                      </a:lnTo>
                      <a:lnTo>
                        <a:pt x="472" y="151"/>
                      </a:lnTo>
                      <a:lnTo>
                        <a:pt x="464" y="154"/>
                      </a:lnTo>
                      <a:lnTo>
                        <a:pt x="459" y="158"/>
                      </a:lnTo>
                      <a:lnTo>
                        <a:pt x="451" y="162"/>
                      </a:lnTo>
                      <a:lnTo>
                        <a:pt x="445" y="168"/>
                      </a:lnTo>
                      <a:lnTo>
                        <a:pt x="438" y="171"/>
                      </a:lnTo>
                      <a:lnTo>
                        <a:pt x="432" y="175"/>
                      </a:lnTo>
                      <a:lnTo>
                        <a:pt x="425" y="179"/>
                      </a:lnTo>
                      <a:lnTo>
                        <a:pt x="417" y="185"/>
                      </a:lnTo>
                      <a:lnTo>
                        <a:pt x="411" y="189"/>
                      </a:lnTo>
                      <a:lnTo>
                        <a:pt x="404" y="192"/>
                      </a:lnTo>
                      <a:lnTo>
                        <a:pt x="396" y="198"/>
                      </a:lnTo>
                      <a:lnTo>
                        <a:pt x="390" y="202"/>
                      </a:lnTo>
                      <a:lnTo>
                        <a:pt x="383" y="206"/>
                      </a:lnTo>
                      <a:lnTo>
                        <a:pt x="375" y="211"/>
                      </a:lnTo>
                      <a:lnTo>
                        <a:pt x="369" y="215"/>
                      </a:lnTo>
                      <a:lnTo>
                        <a:pt x="362" y="221"/>
                      </a:lnTo>
                      <a:lnTo>
                        <a:pt x="356" y="225"/>
                      </a:lnTo>
                      <a:lnTo>
                        <a:pt x="348" y="228"/>
                      </a:lnTo>
                      <a:lnTo>
                        <a:pt x="341" y="232"/>
                      </a:lnTo>
                      <a:lnTo>
                        <a:pt x="335" y="238"/>
                      </a:lnTo>
                      <a:lnTo>
                        <a:pt x="328" y="242"/>
                      </a:lnTo>
                      <a:lnTo>
                        <a:pt x="320" y="246"/>
                      </a:lnTo>
                      <a:lnTo>
                        <a:pt x="312" y="249"/>
                      </a:lnTo>
                      <a:lnTo>
                        <a:pt x="305" y="255"/>
                      </a:lnTo>
                      <a:lnTo>
                        <a:pt x="297" y="259"/>
                      </a:lnTo>
                      <a:lnTo>
                        <a:pt x="290" y="263"/>
                      </a:lnTo>
                      <a:lnTo>
                        <a:pt x="284" y="266"/>
                      </a:lnTo>
                      <a:lnTo>
                        <a:pt x="276" y="272"/>
                      </a:lnTo>
                      <a:lnTo>
                        <a:pt x="269" y="276"/>
                      </a:lnTo>
                      <a:lnTo>
                        <a:pt x="263" y="280"/>
                      </a:lnTo>
                      <a:lnTo>
                        <a:pt x="255" y="284"/>
                      </a:lnTo>
                      <a:lnTo>
                        <a:pt x="248" y="289"/>
                      </a:lnTo>
                      <a:lnTo>
                        <a:pt x="242" y="293"/>
                      </a:lnTo>
                      <a:lnTo>
                        <a:pt x="236" y="297"/>
                      </a:lnTo>
                      <a:lnTo>
                        <a:pt x="229" y="303"/>
                      </a:lnTo>
                      <a:lnTo>
                        <a:pt x="223" y="306"/>
                      </a:lnTo>
                      <a:lnTo>
                        <a:pt x="215" y="310"/>
                      </a:lnTo>
                      <a:lnTo>
                        <a:pt x="208" y="314"/>
                      </a:lnTo>
                      <a:lnTo>
                        <a:pt x="202" y="318"/>
                      </a:lnTo>
                      <a:lnTo>
                        <a:pt x="194" y="322"/>
                      </a:lnTo>
                      <a:lnTo>
                        <a:pt x="189" y="325"/>
                      </a:lnTo>
                      <a:lnTo>
                        <a:pt x="181" y="331"/>
                      </a:lnTo>
                      <a:lnTo>
                        <a:pt x="175" y="333"/>
                      </a:lnTo>
                      <a:lnTo>
                        <a:pt x="170" y="339"/>
                      </a:lnTo>
                      <a:lnTo>
                        <a:pt x="164" y="341"/>
                      </a:lnTo>
                      <a:lnTo>
                        <a:pt x="158" y="344"/>
                      </a:lnTo>
                      <a:lnTo>
                        <a:pt x="153" y="348"/>
                      </a:lnTo>
                      <a:lnTo>
                        <a:pt x="147" y="350"/>
                      </a:lnTo>
                      <a:lnTo>
                        <a:pt x="139" y="354"/>
                      </a:lnTo>
                      <a:lnTo>
                        <a:pt x="135" y="358"/>
                      </a:lnTo>
                      <a:lnTo>
                        <a:pt x="130" y="361"/>
                      </a:lnTo>
                      <a:lnTo>
                        <a:pt x="124" y="365"/>
                      </a:lnTo>
                      <a:lnTo>
                        <a:pt x="118" y="367"/>
                      </a:lnTo>
                      <a:lnTo>
                        <a:pt x="115" y="371"/>
                      </a:lnTo>
                      <a:lnTo>
                        <a:pt x="109" y="375"/>
                      </a:lnTo>
                      <a:lnTo>
                        <a:pt x="105" y="377"/>
                      </a:lnTo>
                      <a:lnTo>
                        <a:pt x="99" y="380"/>
                      </a:lnTo>
                      <a:lnTo>
                        <a:pt x="94" y="382"/>
                      </a:lnTo>
                      <a:lnTo>
                        <a:pt x="90" y="384"/>
                      </a:lnTo>
                      <a:lnTo>
                        <a:pt x="86" y="388"/>
                      </a:lnTo>
                      <a:lnTo>
                        <a:pt x="80" y="390"/>
                      </a:lnTo>
                      <a:lnTo>
                        <a:pt x="77" y="394"/>
                      </a:lnTo>
                      <a:lnTo>
                        <a:pt x="73" y="396"/>
                      </a:lnTo>
                      <a:lnTo>
                        <a:pt x="69" y="398"/>
                      </a:lnTo>
                      <a:lnTo>
                        <a:pt x="61" y="401"/>
                      </a:lnTo>
                      <a:lnTo>
                        <a:pt x="56" y="407"/>
                      </a:lnTo>
                      <a:lnTo>
                        <a:pt x="48" y="411"/>
                      </a:lnTo>
                      <a:lnTo>
                        <a:pt x="44" y="413"/>
                      </a:lnTo>
                      <a:lnTo>
                        <a:pt x="39" y="415"/>
                      </a:lnTo>
                      <a:lnTo>
                        <a:pt x="37" y="418"/>
                      </a:lnTo>
                      <a:lnTo>
                        <a:pt x="31" y="422"/>
                      </a:lnTo>
                      <a:lnTo>
                        <a:pt x="31" y="422"/>
                      </a:lnTo>
                      <a:lnTo>
                        <a:pt x="0" y="377"/>
                      </a:lnTo>
                      <a:lnTo>
                        <a:pt x="2" y="375"/>
                      </a:lnTo>
                      <a:lnTo>
                        <a:pt x="8" y="373"/>
                      </a:lnTo>
                      <a:lnTo>
                        <a:pt x="12" y="369"/>
                      </a:lnTo>
                      <a:lnTo>
                        <a:pt x="18" y="367"/>
                      </a:lnTo>
                      <a:lnTo>
                        <a:pt x="25" y="363"/>
                      </a:lnTo>
                      <a:lnTo>
                        <a:pt x="33" y="360"/>
                      </a:lnTo>
                      <a:lnTo>
                        <a:pt x="35" y="358"/>
                      </a:lnTo>
                      <a:lnTo>
                        <a:pt x="39" y="356"/>
                      </a:lnTo>
                      <a:lnTo>
                        <a:pt x="44" y="352"/>
                      </a:lnTo>
                      <a:lnTo>
                        <a:pt x="48" y="350"/>
                      </a:lnTo>
                      <a:lnTo>
                        <a:pt x="54" y="348"/>
                      </a:lnTo>
                      <a:lnTo>
                        <a:pt x="58" y="346"/>
                      </a:lnTo>
                      <a:lnTo>
                        <a:pt x="63" y="342"/>
                      </a:lnTo>
                      <a:lnTo>
                        <a:pt x="69" y="341"/>
                      </a:lnTo>
                      <a:lnTo>
                        <a:pt x="73" y="337"/>
                      </a:lnTo>
                      <a:lnTo>
                        <a:pt x="78" y="335"/>
                      </a:lnTo>
                      <a:lnTo>
                        <a:pt x="84" y="331"/>
                      </a:lnTo>
                      <a:lnTo>
                        <a:pt x="90" y="329"/>
                      </a:lnTo>
                      <a:lnTo>
                        <a:pt x="96" y="325"/>
                      </a:lnTo>
                      <a:lnTo>
                        <a:pt x="103" y="322"/>
                      </a:lnTo>
                      <a:lnTo>
                        <a:pt x="109" y="318"/>
                      </a:lnTo>
                      <a:lnTo>
                        <a:pt x="115" y="316"/>
                      </a:lnTo>
                      <a:lnTo>
                        <a:pt x="120" y="312"/>
                      </a:lnTo>
                      <a:lnTo>
                        <a:pt x="126" y="308"/>
                      </a:lnTo>
                      <a:lnTo>
                        <a:pt x="132" y="304"/>
                      </a:lnTo>
                      <a:lnTo>
                        <a:pt x="139" y="301"/>
                      </a:lnTo>
                      <a:lnTo>
                        <a:pt x="147" y="297"/>
                      </a:lnTo>
                      <a:lnTo>
                        <a:pt x="153" y="293"/>
                      </a:lnTo>
                      <a:lnTo>
                        <a:pt x="160" y="289"/>
                      </a:lnTo>
                      <a:lnTo>
                        <a:pt x="168" y="285"/>
                      </a:lnTo>
                      <a:lnTo>
                        <a:pt x="174" y="282"/>
                      </a:lnTo>
                      <a:lnTo>
                        <a:pt x="181" y="278"/>
                      </a:lnTo>
                      <a:lnTo>
                        <a:pt x="189" y="274"/>
                      </a:lnTo>
                      <a:lnTo>
                        <a:pt x="194" y="270"/>
                      </a:lnTo>
                      <a:lnTo>
                        <a:pt x="202" y="266"/>
                      </a:lnTo>
                      <a:lnTo>
                        <a:pt x="210" y="263"/>
                      </a:lnTo>
                      <a:lnTo>
                        <a:pt x="217" y="259"/>
                      </a:lnTo>
                      <a:lnTo>
                        <a:pt x="225" y="255"/>
                      </a:lnTo>
                      <a:lnTo>
                        <a:pt x="232" y="249"/>
                      </a:lnTo>
                      <a:lnTo>
                        <a:pt x="240" y="246"/>
                      </a:lnTo>
                      <a:lnTo>
                        <a:pt x="246" y="240"/>
                      </a:lnTo>
                      <a:lnTo>
                        <a:pt x="253" y="236"/>
                      </a:lnTo>
                      <a:lnTo>
                        <a:pt x="261" y="232"/>
                      </a:lnTo>
                      <a:lnTo>
                        <a:pt x="269" y="228"/>
                      </a:lnTo>
                      <a:lnTo>
                        <a:pt x="274" y="225"/>
                      </a:lnTo>
                      <a:lnTo>
                        <a:pt x="282" y="221"/>
                      </a:lnTo>
                      <a:lnTo>
                        <a:pt x="290" y="215"/>
                      </a:lnTo>
                      <a:lnTo>
                        <a:pt x="297" y="211"/>
                      </a:lnTo>
                      <a:lnTo>
                        <a:pt x="303" y="206"/>
                      </a:lnTo>
                      <a:lnTo>
                        <a:pt x="312" y="202"/>
                      </a:lnTo>
                      <a:lnTo>
                        <a:pt x="318" y="198"/>
                      </a:lnTo>
                      <a:lnTo>
                        <a:pt x="326" y="194"/>
                      </a:lnTo>
                      <a:lnTo>
                        <a:pt x="333" y="189"/>
                      </a:lnTo>
                      <a:lnTo>
                        <a:pt x="341" y="185"/>
                      </a:lnTo>
                      <a:lnTo>
                        <a:pt x="347" y="181"/>
                      </a:lnTo>
                      <a:lnTo>
                        <a:pt x="354" y="175"/>
                      </a:lnTo>
                      <a:lnTo>
                        <a:pt x="360" y="171"/>
                      </a:lnTo>
                      <a:lnTo>
                        <a:pt x="366" y="166"/>
                      </a:lnTo>
                      <a:lnTo>
                        <a:pt x="371" y="162"/>
                      </a:lnTo>
                      <a:lnTo>
                        <a:pt x="379" y="158"/>
                      </a:lnTo>
                      <a:lnTo>
                        <a:pt x="385" y="152"/>
                      </a:lnTo>
                      <a:lnTo>
                        <a:pt x="390" y="149"/>
                      </a:lnTo>
                      <a:lnTo>
                        <a:pt x="396" y="145"/>
                      </a:lnTo>
                      <a:lnTo>
                        <a:pt x="404" y="141"/>
                      </a:lnTo>
                      <a:lnTo>
                        <a:pt x="409" y="135"/>
                      </a:lnTo>
                      <a:lnTo>
                        <a:pt x="415" y="132"/>
                      </a:lnTo>
                      <a:lnTo>
                        <a:pt x="421" y="128"/>
                      </a:lnTo>
                      <a:lnTo>
                        <a:pt x="426" y="124"/>
                      </a:lnTo>
                      <a:lnTo>
                        <a:pt x="432" y="120"/>
                      </a:lnTo>
                      <a:lnTo>
                        <a:pt x="438" y="116"/>
                      </a:lnTo>
                      <a:lnTo>
                        <a:pt x="444" y="111"/>
                      </a:lnTo>
                      <a:lnTo>
                        <a:pt x="449" y="107"/>
                      </a:lnTo>
                      <a:lnTo>
                        <a:pt x="455" y="103"/>
                      </a:lnTo>
                      <a:lnTo>
                        <a:pt x="459" y="99"/>
                      </a:lnTo>
                      <a:lnTo>
                        <a:pt x="464" y="95"/>
                      </a:lnTo>
                      <a:lnTo>
                        <a:pt x="470" y="92"/>
                      </a:lnTo>
                      <a:lnTo>
                        <a:pt x="476" y="88"/>
                      </a:lnTo>
                      <a:lnTo>
                        <a:pt x="480" y="84"/>
                      </a:lnTo>
                      <a:lnTo>
                        <a:pt x="485" y="80"/>
                      </a:lnTo>
                      <a:lnTo>
                        <a:pt x="489" y="78"/>
                      </a:lnTo>
                      <a:lnTo>
                        <a:pt x="493" y="73"/>
                      </a:lnTo>
                      <a:lnTo>
                        <a:pt x="499" y="71"/>
                      </a:lnTo>
                      <a:lnTo>
                        <a:pt x="502" y="67"/>
                      </a:lnTo>
                      <a:lnTo>
                        <a:pt x="506" y="63"/>
                      </a:lnTo>
                      <a:lnTo>
                        <a:pt x="512" y="59"/>
                      </a:lnTo>
                      <a:lnTo>
                        <a:pt x="516" y="57"/>
                      </a:lnTo>
                      <a:lnTo>
                        <a:pt x="523" y="50"/>
                      </a:lnTo>
                      <a:lnTo>
                        <a:pt x="529" y="44"/>
                      </a:lnTo>
                      <a:lnTo>
                        <a:pt x="537" y="38"/>
                      </a:lnTo>
                      <a:lnTo>
                        <a:pt x="544" y="33"/>
                      </a:lnTo>
                      <a:lnTo>
                        <a:pt x="550" y="27"/>
                      </a:lnTo>
                      <a:lnTo>
                        <a:pt x="556" y="23"/>
                      </a:lnTo>
                      <a:lnTo>
                        <a:pt x="560" y="18"/>
                      </a:lnTo>
                      <a:lnTo>
                        <a:pt x="565" y="16"/>
                      </a:lnTo>
                      <a:lnTo>
                        <a:pt x="573" y="8"/>
                      </a:lnTo>
                      <a:lnTo>
                        <a:pt x="579" y="4"/>
                      </a:lnTo>
                      <a:lnTo>
                        <a:pt x="582" y="0"/>
                      </a:lnTo>
                      <a:lnTo>
                        <a:pt x="584" y="0"/>
                      </a:lnTo>
                      <a:lnTo>
                        <a:pt x="637" y="46"/>
                      </a:lnTo>
                      <a:lnTo>
                        <a:pt x="637" y="46"/>
                      </a:lnTo>
                      <a:close/>
                    </a:path>
                  </a:pathLst>
                </a:custGeom>
                <a:solidFill>
                  <a:srgbClr val="414B8B"/>
                </a:solidFill>
                <a:ln w="9525">
                  <a:noFill/>
                  <a:round/>
                  <a:headEnd/>
                  <a:tailEnd/>
                </a:ln>
              </p:spPr>
              <p:txBody>
                <a:bodyPr/>
                <a:lstStyle/>
                <a:p>
                  <a:endParaRPr lang="en-US"/>
                </a:p>
              </p:txBody>
            </p:sp>
            <p:sp>
              <p:nvSpPr>
                <p:cNvPr id="43" name="Freeform 110"/>
                <p:cNvSpPr>
                  <a:spLocks/>
                </p:cNvSpPr>
                <p:nvPr/>
              </p:nvSpPr>
              <p:spPr bwMode="auto">
                <a:xfrm>
                  <a:off x="2700" y="2746"/>
                  <a:ext cx="121" cy="79"/>
                </a:xfrm>
                <a:custGeom>
                  <a:avLst/>
                  <a:gdLst/>
                  <a:ahLst/>
                  <a:cxnLst>
                    <a:cxn ang="0">
                      <a:pos x="190" y="0"/>
                    </a:cxn>
                    <a:cxn ang="0">
                      <a:pos x="53" y="72"/>
                    </a:cxn>
                    <a:cxn ang="0">
                      <a:pos x="0" y="120"/>
                    </a:cxn>
                    <a:cxn ang="0">
                      <a:pos x="15" y="158"/>
                    </a:cxn>
                    <a:cxn ang="0">
                      <a:pos x="15" y="158"/>
                    </a:cxn>
                    <a:cxn ang="0">
                      <a:pos x="17" y="156"/>
                    </a:cxn>
                    <a:cxn ang="0">
                      <a:pos x="21" y="152"/>
                    </a:cxn>
                    <a:cxn ang="0">
                      <a:pos x="28" y="150"/>
                    </a:cxn>
                    <a:cxn ang="0">
                      <a:pos x="30" y="148"/>
                    </a:cxn>
                    <a:cxn ang="0">
                      <a:pos x="34" y="147"/>
                    </a:cxn>
                    <a:cxn ang="0">
                      <a:pos x="40" y="145"/>
                    </a:cxn>
                    <a:cxn ang="0">
                      <a:pos x="43" y="143"/>
                    </a:cxn>
                    <a:cxn ang="0">
                      <a:pos x="47" y="141"/>
                    </a:cxn>
                    <a:cxn ang="0">
                      <a:pos x="53" y="139"/>
                    </a:cxn>
                    <a:cxn ang="0">
                      <a:pos x="57" y="135"/>
                    </a:cxn>
                    <a:cxn ang="0">
                      <a:pos x="62" y="133"/>
                    </a:cxn>
                    <a:cxn ang="0">
                      <a:pos x="68" y="129"/>
                    </a:cxn>
                    <a:cxn ang="0">
                      <a:pos x="72" y="128"/>
                    </a:cxn>
                    <a:cxn ang="0">
                      <a:pos x="78" y="126"/>
                    </a:cxn>
                    <a:cxn ang="0">
                      <a:pos x="85" y="122"/>
                    </a:cxn>
                    <a:cxn ang="0">
                      <a:pos x="89" y="118"/>
                    </a:cxn>
                    <a:cxn ang="0">
                      <a:pos x="97" y="116"/>
                    </a:cxn>
                    <a:cxn ang="0">
                      <a:pos x="102" y="112"/>
                    </a:cxn>
                    <a:cxn ang="0">
                      <a:pos x="110" y="110"/>
                    </a:cxn>
                    <a:cxn ang="0">
                      <a:pos x="116" y="107"/>
                    </a:cxn>
                    <a:cxn ang="0">
                      <a:pos x="121" y="105"/>
                    </a:cxn>
                    <a:cxn ang="0">
                      <a:pos x="127" y="101"/>
                    </a:cxn>
                    <a:cxn ang="0">
                      <a:pos x="133" y="97"/>
                    </a:cxn>
                    <a:cxn ang="0">
                      <a:pos x="138" y="95"/>
                    </a:cxn>
                    <a:cxn ang="0">
                      <a:pos x="144" y="91"/>
                    </a:cxn>
                    <a:cxn ang="0">
                      <a:pos x="150" y="88"/>
                    </a:cxn>
                    <a:cxn ang="0">
                      <a:pos x="157" y="86"/>
                    </a:cxn>
                    <a:cxn ang="0">
                      <a:pos x="161" y="82"/>
                    </a:cxn>
                    <a:cxn ang="0">
                      <a:pos x="165" y="80"/>
                    </a:cxn>
                    <a:cxn ang="0">
                      <a:pos x="171" y="76"/>
                    </a:cxn>
                    <a:cxn ang="0">
                      <a:pos x="176" y="74"/>
                    </a:cxn>
                    <a:cxn ang="0">
                      <a:pos x="180" y="71"/>
                    </a:cxn>
                    <a:cxn ang="0">
                      <a:pos x="184" y="69"/>
                    </a:cxn>
                    <a:cxn ang="0">
                      <a:pos x="188" y="67"/>
                    </a:cxn>
                    <a:cxn ang="0">
                      <a:pos x="192" y="63"/>
                    </a:cxn>
                    <a:cxn ang="0">
                      <a:pos x="199" y="59"/>
                    </a:cxn>
                    <a:cxn ang="0">
                      <a:pos x="207" y="53"/>
                    </a:cxn>
                    <a:cxn ang="0">
                      <a:pos x="213" y="50"/>
                    </a:cxn>
                    <a:cxn ang="0">
                      <a:pos x="218" y="48"/>
                    </a:cxn>
                    <a:cxn ang="0">
                      <a:pos x="224" y="44"/>
                    </a:cxn>
                    <a:cxn ang="0">
                      <a:pos x="228" y="40"/>
                    </a:cxn>
                    <a:cxn ang="0">
                      <a:pos x="232" y="38"/>
                    </a:cxn>
                    <a:cxn ang="0">
                      <a:pos x="235" y="36"/>
                    </a:cxn>
                    <a:cxn ang="0">
                      <a:pos x="239" y="33"/>
                    </a:cxn>
                    <a:cxn ang="0">
                      <a:pos x="241" y="33"/>
                    </a:cxn>
                    <a:cxn ang="0">
                      <a:pos x="190" y="0"/>
                    </a:cxn>
                    <a:cxn ang="0">
                      <a:pos x="190" y="0"/>
                    </a:cxn>
                  </a:cxnLst>
                  <a:rect l="0" t="0" r="r" b="b"/>
                  <a:pathLst>
                    <a:path w="241" h="158">
                      <a:moveTo>
                        <a:pt x="190" y="0"/>
                      </a:moveTo>
                      <a:lnTo>
                        <a:pt x="53" y="72"/>
                      </a:lnTo>
                      <a:lnTo>
                        <a:pt x="0" y="120"/>
                      </a:lnTo>
                      <a:lnTo>
                        <a:pt x="15" y="158"/>
                      </a:lnTo>
                      <a:lnTo>
                        <a:pt x="15" y="158"/>
                      </a:lnTo>
                      <a:lnTo>
                        <a:pt x="17" y="156"/>
                      </a:lnTo>
                      <a:lnTo>
                        <a:pt x="21" y="152"/>
                      </a:lnTo>
                      <a:lnTo>
                        <a:pt x="28" y="150"/>
                      </a:lnTo>
                      <a:lnTo>
                        <a:pt x="30" y="148"/>
                      </a:lnTo>
                      <a:lnTo>
                        <a:pt x="34" y="147"/>
                      </a:lnTo>
                      <a:lnTo>
                        <a:pt x="40" y="145"/>
                      </a:lnTo>
                      <a:lnTo>
                        <a:pt x="43" y="143"/>
                      </a:lnTo>
                      <a:lnTo>
                        <a:pt x="47" y="141"/>
                      </a:lnTo>
                      <a:lnTo>
                        <a:pt x="53" y="139"/>
                      </a:lnTo>
                      <a:lnTo>
                        <a:pt x="57" y="135"/>
                      </a:lnTo>
                      <a:lnTo>
                        <a:pt x="62" y="133"/>
                      </a:lnTo>
                      <a:lnTo>
                        <a:pt x="68" y="129"/>
                      </a:lnTo>
                      <a:lnTo>
                        <a:pt x="72" y="128"/>
                      </a:lnTo>
                      <a:lnTo>
                        <a:pt x="78" y="126"/>
                      </a:lnTo>
                      <a:lnTo>
                        <a:pt x="85" y="122"/>
                      </a:lnTo>
                      <a:lnTo>
                        <a:pt x="89" y="118"/>
                      </a:lnTo>
                      <a:lnTo>
                        <a:pt x="97" y="116"/>
                      </a:lnTo>
                      <a:lnTo>
                        <a:pt x="102" y="112"/>
                      </a:lnTo>
                      <a:lnTo>
                        <a:pt x="110" y="110"/>
                      </a:lnTo>
                      <a:lnTo>
                        <a:pt x="116" y="107"/>
                      </a:lnTo>
                      <a:lnTo>
                        <a:pt x="121" y="105"/>
                      </a:lnTo>
                      <a:lnTo>
                        <a:pt x="127" y="101"/>
                      </a:lnTo>
                      <a:lnTo>
                        <a:pt x="133" y="97"/>
                      </a:lnTo>
                      <a:lnTo>
                        <a:pt x="138" y="95"/>
                      </a:lnTo>
                      <a:lnTo>
                        <a:pt x="144" y="91"/>
                      </a:lnTo>
                      <a:lnTo>
                        <a:pt x="150" y="88"/>
                      </a:lnTo>
                      <a:lnTo>
                        <a:pt x="157" y="86"/>
                      </a:lnTo>
                      <a:lnTo>
                        <a:pt x="161" y="82"/>
                      </a:lnTo>
                      <a:lnTo>
                        <a:pt x="165" y="80"/>
                      </a:lnTo>
                      <a:lnTo>
                        <a:pt x="171" y="76"/>
                      </a:lnTo>
                      <a:lnTo>
                        <a:pt x="176" y="74"/>
                      </a:lnTo>
                      <a:lnTo>
                        <a:pt x="180" y="71"/>
                      </a:lnTo>
                      <a:lnTo>
                        <a:pt x="184" y="69"/>
                      </a:lnTo>
                      <a:lnTo>
                        <a:pt x="188" y="67"/>
                      </a:lnTo>
                      <a:lnTo>
                        <a:pt x="192" y="63"/>
                      </a:lnTo>
                      <a:lnTo>
                        <a:pt x="199" y="59"/>
                      </a:lnTo>
                      <a:lnTo>
                        <a:pt x="207" y="53"/>
                      </a:lnTo>
                      <a:lnTo>
                        <a:pt x="213" y="50"/>
                      </a:lnTo>
                      <a:lnTo>
                        <a:pt x="218" y="48"/>
                      </a:lnTo>
                      <a:lnTo>
                        <a:pt x="224" y="44"/>
                      </a:lnTo>
                      <a:lnTo>
                        <a:pt x="228" y="40"/>
                      </a:lnTo>
                      <a:lnTo>
                        <a:pt x="232" y="38"/>
                      </a:lnTo>
                      <a:lnTo>
                        <a:pt x="235" y="36"/>
                      </a:lnTo>
                      <a:lnTo>
                        <a:pt x="239" y="33"/>
                      </a:lnTo>
                      <a:lnTo>
                        <a:pt x="241" y="33"/>
                      </a:lnTo>
                      <a:lnTo>
                        <a:pt x="190" y="0"/>
                      </a:lnTo>
                      <a:lnTo>
                        <a:pt x="190" y="0"/>
                      </a:lnTo>
                      <a:close/>
                    </a:path>
                  </a:pathLst>
                </a:custGeom>
                <a:solidFill>
                  <a:srgbClr val="414B8B"/>
                </a:solidFill>
                <a:ln w="9525">
                  <a:noFill/>
                  <a:round/>
                  <a:headEnd/>
                  <a:tailEnd/>
                </a:ln>
              </p:spPr>
              <p:txBody>
                <a:bodyPr/>
                <a:lstStyle/>
                <a:p>
                  <a:endParaRPr lang="en-US"/>
                </a:p>
              </p:txBody>
            </p:sp>
            <p:sp>
              <p:nvSpPr>
                <p:cNvPr id="44" name="Freeform 111"/>
                <p:cNvSpPr>
                  <a:spLocks/>
                </p:cNvSpPr>
                <p:nvPr/>
              </p:nvSpPr>
              <p:spPr bwMode="auto">
                <a:xfrm>
                  <a:off x="2543" y="2852"/>
                  <a:ext cx="101" cy="66"/>
                </a:xfrm>
                <a:custGeom>
                  <a:avLst/>
                  <a:gdLst/>
                  <a:ahLst/>
                  <a:cxnLst>
                    <a:cxn ang="0">
                      <a:pos x="201" y="0"/>
                    </a:cxn>
                    <a:cxn ang="0">
                      <a:pos x="133" y="13"/>
                    </a:cxn>
                    <a:cxn ang="0">
                      <a:pos x="0" y="107"/>
                    </a:cxn>
                    <a:cxn ang="0">
                      <a:pos x="25" y="133"/>
                    </a:cxn>
                    <a:cxn ang="0">
                      <a:pos x="25" y="131"/>
                    </a:cxn>
                    <a:cxn ang="0">
                      <a:pos x="26" y="131"/>
                    </a:cxn>
                    <a:cxn ang="0">
                      <a:pos x="28" y="129"/>
                    </a:cxn>
                    <a:cxn ang="0">
                      <a:pos x="34" y="127"/>
                    </a:cxn>
                    <a:cxn ang="0">
                      <a:pos x="38" y="126"/>
                    </a:cxn>
                    <a:cxn ang="0">
                      <a:pos x="44" y="122"/>
                    </a:cxn>
                    <a:cxn ang="0">
                      <a:pos x="51" y="120"/>
                    </a:cxn>
                    <a:cxn ang="0">
                      <a:pos x="59" y="116"/>
                    </a:cxn>
                    <a:cxn ang="0">
                      <a:pos x="65" y="112"/>
                    </a:cxn>
                    <a:cxn ang="0">
                      <a:pos x="74" y="108"/>
                    </a:cxn>
                    <a:cxn ang="0">
                      <a:pos x="78" y="105"/>
                    </a:cxn>
                    <a:cxn ang="0">
                      <a:pos x="82" y="103"/>
                    </a:cxn>
                    <a:cxn ang="0">
                      <a:pos x="87" y="101"/>
                    </a:cxn>
                    <a:cxn ang="0">
                      <a:pos x="91" y="99"/>
                    </a:cxn>
                    <a:cxn ang="0">
                      <a:pos x="95" y="95"/>
                    </a:cxn>
                    <a:cxn ang="0">
                      <a:pos x="101" y="93"/>
                    </a:cxn>
                    <a:cxn ang="0">
                      <a:pos x="104" y="91"/>
                    </a:cxn>
                    <a:cxn ang="0">
                      <a:pos x="110" y="89"/>
                    </a:cxn>
                    <a:cxn ang="0">
                      <a:pos x="114" y="88"/>
                    </a:cxn>
                    <a:cxn ang="0">
                      <a:pos x="118" y="84"/>
                    </a:cxn>
                    <a:cxn ang="0">
                      <a:pos x="123" y="82"/>
                    </a:cxn>
                    <a:cxn ang="0">
                      <a:pos x="127" y="80"/>
                    </a:cxn>
                    <a:cxn ang="0">
                      <a:pos x="135" y="74"/>
                    </a:cxn>
                    <a:cxn ang="0">
                      <a:pos x="142" y="69"/>
                    </a:cxn>
                    <a:cxn ang="0">
                      <a:pos x="148" y="61"/>
                    </a:cxn>
                    <a:cxn ang="0">
                      <a:pos x="156" y="55"/>
                    </a:cxn>
                    <a:cxn ang="0">
                      <a:pos x="163" y="48"/>
                    </a:cxn>
                    <a:cxn ang="0">
                      <a:pos x="169" y="42"/>
                    </a:cxn>
                    <a:cxn ang="0">
                      <a:pos x="175" y="36"/>
                    </a:cxn>
                    <a:cxn ang="0">
                      <a:pos x="181" y="31"/>
                    </a:cxn>
                    <a:cxn ang="0">
                      <a:pos x="184" y="23"/>
                    </a:cxn>
                    <a:cxn ang="0">
                      <a:pos x="188" y="17"/>
                    </a:cxn>
                    <a:cxn ang="0">
                      <a:pos x="192" y="12"/>
                    </a:cxn>
                    <a:cxn ang="0">
                      <a:pos x="196" y="8"/>
                    </a:cxn>
                    <a:cxn ang="0">
                      <a:pos x="200" y="2"/>
                    </a:cxn>
                    <a:cxn ang="0">
                      <a:pos x="201" y="0"/>
                    </a:cxn>
                    <a:cxn ang="0">
                      <a:pos x="201" y="0"/>
                    </a:cxn>
                  </a:cxnLst>
                  <a:rect l="0" t="0" r="r" b="b"/>
                  <a:pathLst>
                    <a:path w="201" h="133">
                      <a:moveTo>
                        <a:pt x="201" y="0"/>
                      </a:moveTo>
                      <a:lnTo>
                        <a:pt x="133" y="13"/>
                      </a:lnTo>
                      <a:lnTo>
                        <a:pt x="0" y="107"/>
                      </a:lnTo>
                      <a:lnTo>
                        <a:pt x="25" y="133"/>
                      </a:lnTo>
                      <a:lnTo>
                        <a:pt x="25" y="131"/>
                      </a:lnTo>
                      <a:lnTo>
                        <a:pt x="26" y="131"/>
                      </a:lnTo>
                      <a:lnTo>
                        <a:pt x="28" y="129"/>
                      </a:lnTo>
                      <a:lnTo>
                        <a:pt x="34" y="127"/>
                      </a:lnTo>
                      <a:lnTo>
                        <a:pt x="38" y="126"/>
                      </a:lnTo>
                      <a:lnTo>
                        <a:pt x="44" y="122"/>
                      </a:lnTo>
                      <a:lnTo>
                        <a:pt x="51" y="120"/>
                      </a:lnTo>
                      <a:lnTo>
                        <a:pt x="59" y="116"/>
                      </a:lnTo>
                      <a:lnTo>
                        <a:pt x="65" y="112"/>
                      </a:lnTo>
                      <a:lnTo>
                        <a:pt x="74" y="108"/>
                      </a:lnTo>
                      <a:lnTo>
                        <a:pt x="78" y="105"/>
                      </a:lnTo>
                      <a:lnTo>
                        <a:pt x="82" y="103"/>
                      </a:lnTo>
                      <a:lnTo>
                        <a:pt x="87" y="101"/>
                      </a:lnTo>
                      <a:lnTo>
                        <a:pt x="91" y="99"/>
                      </a:lnTo>
                      <a:lnTo>
                        <a:pt x="95" y="95"/>
                      </a:lnTo>
                      <a:lnTo>
                        <a:pt x="101" y="93"/>
                      </a:lnTo>
                      <a:lnTo>
                        <a:pt x="104" y="91"/>
                      </a:lnTo>
                      <a:lnTo>
                        <a:pt x="110" y="89"/>
                      </a:lnTo>
                      <a:lnTo>
                        <a:pt x="114" y="88"/>
                      </a:lnTo>
                      <a:lnTo>
                        <a:pt x="118" y="84"/>
                      </a:lnTo>
                      <a:lnTo>
                        <a:pt x="123" y="82"/>
                      </a:lnTo>
                      <a:lnTo>
                        <a:pt x="127" y="80"/>
                      </a:lnTo>
                      <a:lnTo>
                        <a:pt x="135" y="74"/>
                      </a:lnTo>
                      <a:lnTo>
                        <a:pt x="142" y="69"/>
                      </a:lnTo>
                      <a:lnTo>
                        <a:pt x="148" y="61"/>
                      </a:lnTo>
                      <a:lnTo>
                        <a:pt x="156" y="55"/>
                      </a:lnTo>
                      <a:lnTo>
                        <a:pt x="163" y="48"/>
                      </a:lnTo>
                      <a:lnTo>
                        <a:pt x="169" y="42"/>
                      </a:lnTo>
                      <a:lnTo>
                        <a:pt x="175" y="36"/>
                      </a:lnTo>
                      <a:lnTo>
                        <a:pt x="181" y="31"/>
                      </a:lnTo>
                      <a:lnTo>
                        <a:pt x="184" y="23"/>
                      </a:lnTo>
                      <a:lnTo>
                        <a:pt x="188" y="17"/>
                      </a:lnTo>
                      <a:lnTo>
                        <a:pt x="192" y="12"/>
                      </a:lnTo>
                      <a:lnTo>
                        <a:pt x="196" y="8"/>
                      </a:lnTo>
                      <a:lnTo>
                        <a:pt x="200" y="2"/>
                      </a:lnTo>
                      <a:lnTo>
                        <a:pt x="201" y="0"/>
                      </a:lnTo>
                      <a:lnTo>
                        <a:pt x="201" y="0"/>
                      </a:lnTo>
                      <a:close/>
                    </a:path>
                  </a:pathLst>
                </a:custGeom>
                <a:solidFill>
                  <a:srgbClr val="414B8B"/>
                </a:solidFill>
                <a:ln w="9525">
                  <a:noFill/>
                  <a:round/>
                  <a:headEnd/>
                  <a:tailEnd/>
                </a:ln>
              </p:spPr>
              <p:txBody>
                <a:bodyPr/>
                <a:lstStyle/>
                <a:p>
                  <a:endParaRPr lang="en-US"/>
                </a:p>
              </p:txBody>
            </p:sp>
            <p:sp>
              <p:nvSpPr>
                <p:cNvPr id="45" name="Freeform 112"/>
                <p:cNvSpPr>
                  <a:spLocks/>
                </p:cNvSpPr>
                <p:nvPr/>
              </p:nvSpPr>
              <p:spPr bwMode="auto">
                <a:xfrm>
                  <a:off x="2428" y="2885"/>
                  <a:ext cx="42" cy="37"/>
                </a:xfrm>
                <a:custGeom>
                  <a:avLst/>
                  <a:gdLst/>
                  <a:ahLst/>
                  <a:cxnLst>
                    <a:cxn ang="0">
                      <a:pos x="44" y="0"/>
                    </a:cxn>
                    <a:cxn ang="0">
                      <a:pos x="42" y="0"/>
                    </a:cxn>
                    <a:cxn ang="0">
                      <a:pos x="36" y="3"/>
                    </a:cxn>
                    <a:cxn ang="0">
                      <a:pos x="30" y="11"/>
                    </a:cxn>
                    <a:cxn ang="0">
                      <a:pos x="21" y="19"/>
                    </a:cxn>
                    <a:cxn ang="0">
                      <a:pos x="17" y="22"/>
                    </a:cxn>
                    <a:cxn ang="0">
                      <a:pos x="13" y="26"/>
                    </a:cxn>
                    <a:cxn ang="0">
                      <a:pos x="9" y="30"/>
                    </a:cxn>
                    <a:cxn ang="0">
                      <a:pos x="5" y="36"/>
                    </a:cxn>
                    <a:cxn ang="0">
                      <a:pos x="4" y="40"/>
                    </a:cxn>
                    <a:cxn ang="0">
                      <a:pos x="2" y="43"/>
                    </a:cxn>
                    <a:cxn ang="0">
                      <a:pos x="0" y="47"/>
                    </a:cxn>
                    <a:cxn ang="0">
                      <a:pos x="0" y="53"/>
                    </a:cxn>
                    <a:cxn ang="0">
                      <a:pos x="0" y="59"/>
                    </a:cxn>
                    <a:cxn ang="0">
                      <a:pos x="5" y="66"/>
                    </a:cxn>
                    <a:cxn ang="0">
                      <a:pos x="9" y="68"/>
                    </a:cxn>
                    <a:cxn ang="0">
                      <a:pos x="13" y="70"/>
                    </a:cxn>
                    <a:cxn ang="0">
                      <a:pos x="17" y="72"/>
                    </a:cxn>
                    <a:cxn ang="0">
                      <a:pos x="23" y="74"/>
                    </a:cxn>
                    <a:cxn ang="0">
                      <a:pos x="28" y="74"/>
                    </a:cxn>
                    <a:cxn ang="0">
                      <a:pos x="34" y="74"/>
                    </a:cxn>
                    <a:cxn ang="0">
                      <a:pos x="38" y="74"/>
                    </a:cxn>
                    <a:cxn ang="0">
                      <a:pos x="44" y="74"/>
                    </a:cxn>
                    <a:cxn ang="0">
                      <a:pos x="49" y="72"/>
                    </a:cxn>
                    <a:cxn ang="0">
                      <a:pos x="53" y="70"/>
                    </a:cxn>
                    <a:cxn ang="0">
                      <a:pos x="59" y="68"/>
                    </a:cxn>
                    <a:cxn ang="0">
                      <a:pos x="63" y="66"/>
                    </a:cxn>
                    <a:cxn ang="0">
                      <a:pos x="66" y="62"/>
                    </a:cxn>
                    <a:cxn ang="0">
                      <a:pos x="70" y="59"/>
                    </a:cxn>
                    <a:cxn ang="0">
                      <a:pos x="72" y="53"/>
                    </a:cxn>
                    <a:cxn ang="0">
                      <a:pos x="74" y="49"/>
                    </a:cxn>
                    <a:cxn ang="0">
                      <a:pos x="76" y="43"/>
                    </a:cxn>
                    <a:cxn ang="0">
                      <a:pos x="78" y="40"/>
                    </a:cxn>
                    <a:cxn ang="0">
                      <a:pos x="80" y="34"/>
                    </a:cxn>
                    <a:cxn ang="0">
                      <a:pos x="82" y="30"/>
                    </a:cxn>
                    <a:cxn ang="0">
                      <a:pos x="82" y="24"/>
                    </a:cxn>
                    <a:cxn ang="0">
                      <a:pos x="82" y="21"/>
                    </a:cxn>
                    <a:cxn ang="0">
                      <a:pos x="82" y="17"/>
                    </a:cxn>
                    <a:cxn ang="0">
                      <a:pos x="83" y="13"/>
                    </a:cxn>
                    <a:cxn ang="0">
                      <a:pos x="83" y="7"/>
                    </a:cxn>
                    <a:cxn ang="0">
                      <a:pos x="83" y="7"/>
                    </a:cxn>
                    <a:cxn ang="0">
                      <a:pos x="44" y="0"/>
                    </a:cxn>
                    <a:cxn ang="0">
                      <a:pos x="44" y="0"/>
                    </a:cxn>
                  </a:cxnLst>
                  <a:rect l="0" t="0" r="r" b="b"/>
                  <a:pathLst>
                    <a:path w="83" h="74">
                      <a:moveTo>
                        <a:pt x="44" y="0"/>
                      </a:moveTo>
                      <a:lnTo>
                        <a:pt x="42" y="0"/>
                      </a:lnTo>
                      <a:lnTo>
                        <a:pt x="36" y="3"/>
                      </a:lnTo>
                      <a:lnTo>
                        <a:pt x="30" y="11"/>
                      </a:lnTo>
                      <a:lnTo>
                        <a:pt x="21" y="19"/>
                      </a:lnTo>
                      <a:lnTo>
                        <a:pt x="17" y="22"/>
                      </a:lnTo>
                      <a:lnTo>
                        <a:pt x="13" y="26"/>
                      </a:lnTo>
                      <a:lnTo>
                        <a:pt x="9" y="30"/>
                      </a:lnTo>
                      <a:lnTo>
                        <a:pt x="5" y="36"/>
                      </a:lnTo>
                      <a:lnTo>
                        <a:pt x="4" y="40"/>
                      </a:lnTo>
                      <a:lnTo>
                        <a:pt x="2" y="43"/>
                      </a:lnTo>
                      <a:lnTo>
                        <a:pt x="0" y="47"/>
                      </a:lnTo>
                      <a:lnTo>
                        <a:pt x="0" y="53"/>
                      </a:lnTo>
                      <a:lnTo>
                        <a:pt x="0" y="59"/>
                      </a:lnTo>
                      <a:lnTo>
                        <a:pt x="5" y="66"/>
                      </a:lnTo>
                      <a:lnTo>
                        <a:pt x="9" y="68"/>
                      </a:lnTo>
                      <a:lnTo>
                        <a:pt x="13" y="70"/>
                      </a:lnTo>
                      <a:lnTo>
                        <a:pt x="17" y="72"/>
                      </a:lnTo>
                      <a:lnTo>
                        <a:pt x="23" y="74"/>
                      </a:lnTo>
                      <a:lnTo>
                        <a:pt x="28" y="74"/>
                      </a:lnTo>
                      <a:lnTo>
                        <a:pt x="34" y="74"/>
                      </a:lnTo>
                      <a:lnTo>
                        <a:pt x="38" y="74"/>
                      </a:lnTo>
                      <a:lnTo>
                        <a:pt x="44" y="74"/>
                      </a:lnTo>
                      <a:lnTo>
                        <a:pt x="49" y="72"/>
                      </a:lnTo>
                      <a:lnTo>
                        <a:pt x="53" y="70"/>
                      </a:lnTo>
                      <a:lnTo>
                        <a:pt x="59" y="68"/>
                      </a:lnTo>
                      <a:lnTo>
                        <a:pt x="63" y="66"/>
                      </a:lnTo>
                      <a:lnTo>
                        <a:pt x="66" y="62"/>
                      </a:lnTo>
                      <a:lnTo>
                        <a:pt x="70" y="59"/>
                      </a:lnTo>
                      <a:lnTo>
                        <a:pt x="72" y="53"/>
                      </a:lnTo>
                      <a:lnTo>
                        <a:pt x="74" y="49"/>
                      </a:lnTo>
                      <a:lnTo>
                        <a:pt x="76" y="43"/>
                      </a:lnTo>
                      <a:lnTo>
                        <a:pt x="78" y="40"/>
                      </a:lnTo>
                      <a:lnTo>
                        <a:pt x="80" y="34"/>
                      </a:lnTo>
                      <a:lnTo>
                        <a:pt x="82" y="30"/>
                      </a:lnTo>
                      <a:lnTo>
                        <a:pt x="82" y="24"/>
                      </a:lnTo>
                      <a:lnTo>
                        <a:pt x="82" y="21"/>
                      </a:lnTo>
                      <a:lnTo>
                        <a:pt x="82" y="17"/>
                      </a:lnTo>
                      <a:lnTo>
                        <a:pt x="83" y="13"/>
                      </a:lnTo>
                      <a:lnTo>
                        <a:pt x="83" y="7"/>
                      </a:lnTo>
                      <a:lnTo>
                        <a:pt x="83" y="7"/>
                      </a:lnTo>
                      <a:lnTo>
                        <a:pt x="44" y="0"/>
                      </a:lnTo>
                      <a:lnTo>
                        <a:pt x="44" y="0"/>
                      </a:lnTo>
                      <a:close/>
                    </a:path>
                  </a:pathLst>
                </a:custGeom>
                <a:solidFill>
                  <a:srgbClr val="414B8B"/>
                </a:solidFill>
                <a:ln w="9525">
                  <a:noFill/>
                  <a:round/>
                  <a:headEnd/>
                  <a:tailEnd/>
                </a:ln>
              </p:spPr>
              <p:txBody>
                <a:bodyPr/>
                <a:lstStyle/>
                <a:p>
                  <a:endParaRPr lang="en-US"/>
                </a:p>
              </p:txBody>
            </p:sp>
            <p:sp>
              <p:nvSpPr>
                <p:cNvPr id="46" name="Freeform 113"/>
                <p:cNvSpPr>
                  <a:spLocks/>
                </p:cNvSpPr>
                <p:nvPr/>
              </p:nvSpPr>
              <p:spPr bwMode="auto">
                <a:xfrm>
                  <a:off x="2414" y="2885"/>
                  <a:ext cx="104" cy="76"/>
                </a:xfrm>
                <a:custGeom>
                  <a:avLst/>
                  <a:gdLst/>
                  <a:ahLst/>
                  <a:cxnLst>
                    <a:cxn ang="0">
                      <a:pos x="147" y="0"/>
                    </a:cxn>
                    <a:cxn ang="0">
                      <a:pos x="147" y="2"/>
                    </a:cxn>
                    <a:cxn ang="0">
                      <a:pos x="147" y="7"/>
                    </a:cxn>
                    <a:cxn ang="0">
                      <a:pos x="145" y="13"/>
                    </a:cxn>
                    <a:cxn ang="0">
                      <a:pos x="145" y="19"/>
                    </a:cxn>
                    <a:cxn ang="0">
                      <a:pos x="143" y="24"/>
                    </a:cxn>
                    <a:cxn ang="0">
                      <a:pos x="143" y="30"/>
                    </a:cxn>
                    <a:cxn ang="0">
                      <a:pos x="143" y="38"/>
                    </a:cxn>
                    <a:cxn ang="0">
                      <a:pos x="141" y="43"/>
                    </a:cxn>
                    <a:cxn ang="0">
                      <a:pos x="139" y="51"/>
                    </a:cxn>
                    <a:cxn ang="0">
                      <a:pos x="137" y="57"/>
                    </a:cxn>
                    <a:cxn ang="0">
                      <a:pos x="133" y="62"/>
                    </a:cxn>
                    <a:cxn ang="0">
                      <a:pos x="130" y="68"/>
                    </a:cxn>
                    <a:cxn ang="0">
                      <a:pos x="126" y="74"/>
                    </a:cxn>
                    <a:cxn ang="0">
                      <a:pos x="122" y="79"/>
                    </a:cxn>
                    <a:cxn ang="0">
                      <a:pos x="116" y="83"/>
                    </a:cxn>
                    <a:cxn ang="0">
                      <a:pos x="111" y="87"/>
                    </a:cxn>
                    <a:cxn ang="0">
                      <a:pos x="103" y="89"/>
                    </a:cxn>
                    <a:cxn ang="0">
                      <a:pos x="97" y="91"/>
                    </a:cxn>
                    <a:cxn ang="0">
                      <a:pos x="90" y="93"/>
                    </a:cxn>
                    <a:cxn ang="0">
                      <a:pos x="82" y="93"/>
                    </a:cxn>
                    <a:cxn ang="0">
                      <a:pos x="76" y="93"/>
                    </a:cxn>
                    <a:cxn ang="0">
                      <a:pos x="69" y="93"/>
                    </a:cxn>
                    <a:cxn ang="0">
                      <a:pos x="63" y="93"/>
                    </a:cxn>
                    <a:cxn ang="0">
                      <a:pos x="55" y="93"/>
                    </a:cxn>
                    <a:cxn ang="0">
                      <a:pos x="50" y="93"/>
                    </a:cxn>
                    <a:cxn ang="0">
                      <a:pos x="46" y="93"/>
                    </a:cxn>
                    <a:cxn ang="0">
                      <a:pos x="38" y="93"/>
                    </a:cxn>
                    <a:cxn ang="0">
                      <a:pos x="38" y="93"/>
                    </a:cxn>
                    <a:cxn ang="0">
                      <a:pos x="0" y="152"/>
                    </a:cxn>
                    <a:cxn ang="0">
                      <a:pos x="42" y="144"/>
                    </a:cxn>
                    <a:cxn ang="0">
                      <a:pos x="88" y="112"/>
                    </a:cxn>
                    <a:cxn ang="0">
                      <a:pos x="90" y="112"/>
                    </a:cxn>
                    <a:cxn ang="0">
                      <a:pos x="93" y="112"/>
                    </a:cxn>
                    <a:cxn ang="0">
                      <a:pos x="97" y="112"/>
                    </a:cxn>
                    <a:cxn ang="0">
                      <a:pos x="103" y="112"/>
                    </a:cxn>
                    <a:cxn ang="0">
                      <a:pos x="109" y="112"/>
                    </a:cxn>
                    <a:cxn ang="0">
                      <a:pos x="114" y="110"/>
                    </a:cxn>
                    <a:cxn ang="0">
                      <a:pos x="122" y="110"/>
                    </a:cxn>
                    <a:cxn ang="0">
                      <a:pos x="130" y="110"/>
                    </a:cxn>
                    <a:cxn ang="0">
                      <a:pos x="137" y="108"/>
                    </a:cxn>
                    <a:cxn ang="0">
                      <a:pos x="145" y="106"/>
                    </a:cxn>
                    <a:cxn ang="0">
                      <a:pos x="152" y="104"/>
                    </a:cxn>
                    <a:cxn ang="0">
                      <a:pos x="160" y="100"/>
                    </a:cxn>
                    <a:cxn ang="0">
                      <a:pos x="168" y="98"/>
                    </a:cxn>
                    <a:cxn ang="0">
                      <a:pos x="173" y="95"/>
                    </a:cxn>
                    <a:cxn ang="0">
                      <a:pos x="181" y="93"/>
                    </a:cxn>
                    <a:cxn ang="0">
                      <a:pos x="185" y="87"/>
                    </a:cxn>
                    <a:cxn ang="0">
                      <a:pos x="189" y="83"/>
                    </a:cxn>
                    <a:cxn ang="0">
                      <a:pos x="194" y="76"/>
                    </a:cxn>
                    <a:cxn ang="0">
                      <a:pos x="198" y="72"/>
                    </a:cxn>
                    <a:cxn ang="0">
                      <a:pos x="200" y="64"/>
                    </a:cxn>
                    <a:cxn ang="0">
                      <a:pos x="202" y="59"/>
                    </a:cxn>
                    <a:cxn ang="0">
                      <a:pos x="204" y="53"/>
                    </a:cxn>
                    <a:cxn ang="0">
                      <a:pos x="206" y="47"/>
                    </a:cxn>
                    <a:cxn ang="0">
                      <a:pos x="208" y="41"/>
                    </a:cxn>
                    <a:cxn ang="0">
                      <a:pos x="208" y="36"/>
                    </a:cxn>
                    <a:cxn ang="0">
                      <a:pos x="209" y="32"/>
                    </a:cxn>
                    <a:cxn ang="0">
                      <a:pos x="209" y="28"/>
                    </a:cxn>
                    <a:cxn ang="0">
                      <a:pos x="209" y="21"/>
                    </a:cxn>
                    <a:cxn ang="0">
                      <a:pos x="209" y="21"/>
                    </a:cxn>
                    <a:cxn ang="0">
                      <a:pos x="147" y="0"/>
                    </a:cxn>
                    <a:cxn ang="0">
                      <a:pos x="147" y="0"/>
                    </a:cxn>
                  </a:cxnLst>
                  <a:rect l="0" t="0" r="r" b="b"/>
                  <a:pathLst>
                    <a:path w="209" h="152">
                      <a:moveTo>
                        <a:pt x="147" y="0"/>
                      </a:moveTo>
                      <a:lnTo>
                        <a:pt x="147" y="2"/>
                      </a:lnTo>
                      <a:lnTo>
                        <a:pt x="147" y="7"/>
                      </a:lnTo>
                      <a:lnTo>
                        <a:pt x="145" y="13"/>
                      </a:lnTo>
                      <a:lnTo>
                        <a:pt x="145" y="19"/>
                      </a:lnTo>
                      <a:lnTo>
                        <a:pt x="143" y="24"/>
                      </a:lnTo>
                      <a:lnTo>
                        <a:pt x="143" y="30"/>
                      </a:lnTo>
                      <a:lnTo>
                        <a:pt x="143" y="38"/>
                      </a:lnTo>
                      <a:lnTo>
                        <a:pt x="141" y="43"/>
                      </a:lnTo>
                      <a:lnTo>
                        <a:pt x="139" y="51"/>
                      </a:lnTo>
                      <a:lnTo>
                        <a:pt x="137" y="57"/>
                      </a:lnTo>
                      <a:lnTo>
                        <a:pt x="133" y="62"/>
                      </a:lnTo>
                      <a:lnTo>
                        <a:pt x="130" y="68"/>
                      </a:lnTo>
                      <a:lnTo>
                        <a:pt x="126" y="74"/>
                      </a:lnTo>
                      <a:lnTo>
                        <a:pt x="122" y="79"/>
                      </a:lnTo>
                      <a:lnTo>
                        <a:pt x="116" y="83"/>
                      </a:lnTo>
                      <a:lnTo>
                        <a:pt x="111" y="87"/>
                      </a:lnTo>
                      <a:lnTo>
                        <a:pt x="103" y="89"/>
                      </a:lnTo>
                      <a:lnTo>
                        <a:pt x="97" y="91"/>
                      </a:lnTo>
                      <a:lnTo>
                        <a:pt x="90" y="93"/>
                      </a:lnTo>
                      <a:lnTo>
                        <a:pt x="82" y="93"/>
                      </a:lnTo>
                      <a:lnTo>
                        <a:pt x="76" y="93"/>
                      </a:lnTo>
                      <a:lnTo>
                        <a:pt x="69" y="93"/>
                      </a:lnTo>
                      <a:lnTo>
                        <a:pt x="63" y="93"/>
                      </a:lnTo>
                      <a:lnTo>
                        <a:pt x="55" y="93"/>
                      </a:lnTo>
                      <a:lnTo>
                        <a:pt x="50" y="93"/>
                      </a:lnTo>
                      <a:lnTo>
                        <a:pt x="46" y="93"/>
                      </a:lnTo>
                      <a:lnTo>
                        <a:pt x="38" y="93"/>
                      </a:lnTo>
                      <a:lnTo>
                        <a:pt x="38" y="93"/>
                      </a:lnTo>
                      <a:lnTo>
                        <a:pt x="0" y="152"/>
                      </a:lnTo>
                      <a:lnTo>
                        <a:pt x="42" y="144"/>
                      </a:lnTo>
                      <a:lnTo>
                        <a:pt x="88" y="112"/>
                      </a:lnTo>
                      <a:lnTo>
                        <a:pt x="90" y="112"/>
                      </a:lnTo>
                      <a:lnTo>
                        <a:pt x="93" y="112"/>
                      </a:lnTo>
                      <a:lnTo>
                        <a:pt x="97" y="112"/>
                      </a:lnTo>
                      <a:lnTo>
                        <a:pt x="103" y="112"/>
                      </a:lnTo>
                      <a:lnTo>
                        <a:pt x="109" y="112"/>
                      </a:lnTo>
                      <a:lnTo>
                        <a:pt x="114" y="110"/>
                      </a:lnTo>
                      <a:lnTo>
                        <a:pt x="122" y="110"/>
                      </a:lnTo>
                      <a:lnTo>
                        <a:pt x="130" y="110"/>
                      </a:lnTo>
                      <a:lnTo>
                        <a:pt x="137" y="108"/>
                      </a:lnTo>
                      <a:lnTo>
                        <a:pt x="145" y="106"/>
                      </a:lnTo>
                      <a:lnTo>
                        <a:pt x="152" y="104"/>
                      </a:lnTo>
                      <a:lnTo>
                        <a:pt x="160" y="100"/>
                      </a:lnTo>
                      <a:lnTo>
                        <a:pt x="168" y="98"/>
                      </a:lnTo>
                      <a:lnTo>
                        <a:pt x="173" y="95"/>
                      </a:lnTo>
                      <a:lnTo>
                        <a:pt x="181" y="93"/>
                      </a:lnTo>
                      <a:lnTo>
                        <a:pt x="185" y="87"/>
                      </a:lnTo>
                      <a:lnTo>
                        <a:pt x="189" y="83"/>
                      </a:lnTo>
                      <a:lnTo>
                        <a:pt x="194" y="76"/>
                      </a:lnTo>
                      <a:lnTo>
                        <a:pt x="198" y="72"/>
                      </a:lnTo>
                      <a:lnTo>
                        <a:pt x="200" y="64"/>
                      </a:lnTo>
                      <a:lnTo>
                        <a:pt x="202" y="59"/>
                      </a:lnTo>
                      <a:lnTo>
                        <a:pt x="204" y="53"/>
                      </a:lnTo>
                      <a:lnTo>
                        <a:pt x="206" y="47"/>
                      </a:lnTo>
                      <a:lnTo>
                        <a:pt x="208" y="41"/>
                      </a:lnTo>
                      <a:lnTo>
                        <a:pt x="208" y="36"/>
                      </a:lnTo>
                      <a:lnTo>
                        <a:pt x="209" y="32"/>
                      </a:lnTo>
                      <a:lnTo>
                        <a:pt x="209" y="28"/>
                      </a:lnTo>
                      <a:lnTo>
                        <a:pt x="209" y="21"/>
                      </a:lnTo>
                      <a:lnTo>
                        <a:pt x="209" y="21"/>
                      </a:lnTo>
                      <a:lnTo>
                        <a:pt x="147" y="0"/>
                      </a:lnTo>
                      <a:lnTo>
                        <a:pt x="147" y="0"/>
                      </a:lnTo>
                      <a:close/>
                    </a:path>
                  </a:pathLst>
                </a:custGeom>
                <a:solidFill>
                  <a:srgbClr val="414B8B"/>
                </a:solidFill>
                <a:ln w="9525">
                  <a:noFill/>
                  <a:round/>
                  <a:headEnd/>
                  <a:tailEnd/>
                </a:ln>
              </p:spPr>
              <p:txBody>
                <a:bodyPr/>
                <a:lstStyle/>
                <a:p>
                  <a:endParaRPr lang="en-US"/>
                </a:p>
              </p:txBody>
            </p:sp>
            <p:sp>
              <p:nvSpPr>
                <p:cNvPr id="47" name="Freeform 114"/>
                <p:cNvSpPr>
                  <a:spLocks/>
                </p:cNvSpPr>
                <p:nvPr/>
              </p:nvSpPr>
              <p:spPr bwMode="auto">
                <a:xfrm>
                  <a:off x="2513" y="2758"/>
                  <a:ext cx="37" cy="45"/>
                </a:xfrm>
                <a:custGeom>
                  <a:avLst/>
                  <a:gdLst/>
                  <a:ahLst/>
                  <a:cxnLst>
                    <a:cxn ang="0">
                      <a:pos x="17" y="89"/>
                    </a:cxn>
                    <a:cxn ang="0">
                      <a:pos x="19" y="87"/>
                    </a:cxn>
                    <a:cxn ang="0">
                      <a:pos x="23" y="84"/>
                    </a:cxn>
                    <a:cxn ang="0">
                      <a:pos x="25" y="82"/>
                    </a:cxn>
                    <a:cxn ang="0">
                      <a:pos x="30" y="80"/>
                    </a:cxn>
                    <a:cxn ang="0">
                      <a:pos x="34" y="78"/>
                    </a:cxn>
                    <a:cxn ang="0">
                      <a:pos x="40" y="76"/>
                    </a:cxn>
                    <a:cxn ang="0">
                      <a:pos x="44" y="72"/>
                    </a:cxn>
                    <a:cxn ang="0">
                      <a:pos x="48" y="70"/>
                    </a:cxn>
                    <a:cxn ang="0">
                      <a:pos x="53" y="66"/>
                    </a:cxn>
                    <a:cxn ang="0">
                      <a:pos x="57" y="63"/>
                    </a:cxn>
                    <a:cxn ang="0">
                      <a:pos x="65" y="55"/>
                    </a:cxn>
                    <a:cxn ang="0">
                      <a:pos x="70" y="47"/>
                    </a:cxn>
                    <a:cxn ang="0">
                      <a:pos x="72" y="44"/>
                    </a:cxn>
                    <a:cxn ang="0">
                      <a:pos x="74" y="40"/>
                    </a:cxn>
                    <a:cxn ang="0">
                      <a:pos x="74" y="34"/>
                    </a:cxn>
                    <a:cxn ang="0">
                      <a:pos x="74" y="30"/>
                    </a:cxn>
                    <a:cxn ang="0">
                      <a:pos x="72" y="23"/>
                    </a:cxn>
                    <a:cxn ang="0">
                      <a:pos x="70" y="17"/>
                    </a:cxn>
                    <a:cxn ang="0">
                      <a:pos x="67" y="9"/>
                    </a:cxn>
                    <a:cxn ang="0">
                      <a:pos x="61" y="6"/>
                    </a:cxn>
                    <a:cxn ang="0">
                      <a:pos x="53" y="2"/>
                    </a:cxn>
                    <a:cxn ang="0">
                      <a:pos x="46" y="0"/>
                    </a:cxn>
                    <a:cxn ang="0">
                      <a:pos x="38" y="0"/>
                    </a:cxn>
                    <a:cxn ang="0">
                      <a:pos x="30" y="4"/>
                    </a:cxn>
                    <a:cxn ang="0">
                      <a:pos x="25" y="8"/>
                    </a:cxn>
                    <a:cxn ang="0">
                      <a:pos x="17" y="11"/>
                    </a:cxn>
                    <a:cxn ang="0">
                      <a:pos x="11" y="17"/>
                    </a:cxn>
                    <a:cxn ang="0">
                      <a:pos x="8" y="25"/>
                    </a:cxn>
                    <a:cxn ang="0">
                      <a:pos x="4" y="32"/>
                    </a:cxn>
                    <a:cxn ang="0">
                      <a:pos x="2" y="42"/>
                    </a:cxn>
                    <a:cxn ang="0">
                      <a:pos x="0" y="49"/>
                    </a:cxn>
                    <a:cxn ang="0">
                      <a:pos x="2" y="57"/>
                    </a:cxn>
                    <a:cxn ang="0">
                      <a:pos x="4" y="65"/>
                    </a:cxn>
                    <a:cxn ang="0">
                      <a:pos x="8" y="72"/>
                    </a:cxn>
                    <a:cxn ang="0">
                      <a:pos x="11" y="80"/>
                    </a:cxn>
                    <a:cxn ang="0">
                      <a:pos x="13" y="84"/>
                    </a:cxn>
                    <a:cxn ang="0">
                      <a:pos x="15" y="87"/>
                    </a:cxn>
                    <a:cxn ang="0">
                      <a:pos x="17" y="89"/>
                    </a:cxn>
                    <a:cxn ang="0">
                      <a:pos x="17" y="89"/>
                    </a:cxn>
                  </a:cxnLst>
                  <a:rect l="0" t="0" r="r" b="b"/>
                  <a:pathLst>
                    <a:path w="74" h="89">
                      <a:moveTo>
                        <a:pt x="17" y="89"/>
                      </a:moveTo>
                      <a:lnTo>
                        <a:pt x="19" y="87"/>
                      </a:lnTo>
                      <a:lnTo>
                        <a:pt x="23" y="84"/>
                      </a:lnTo>
                      <a:lnTo>
                        <a:pt x="25" y="82"/>
                      </a:lnTo>
                      <a:lnTo>
                        <a:pt x="30" y="80"/>
                      </a:lnTo>
                      <a:lnTo>
                        <a:pt x="34" y="78"/>
                      </a:lnTo>
                      <a:lnTo>
                        <a:pt x="40" y="76"/>
                      </a:lnTo>
                      <a:lnTo>
                        <a:pt x="44" y="72"/>
                      </a:lnTo>
                      <a:lnTo>
                        <a:pt x="48" y="70"/>
                      </a:lnTo>
                      <a:lnTo>
                        <a:pt x="53" y="66"/>
                      </a:lnTo>
                      <a:lnTo>
                        <a:pt x="57" y="63"/>
                      </a:lnTo>
                      <a:lnTo>
                        <a:pt x="65" y="55"/>
                      </a:lnTo>
                      <a:lnTo>
                        <a:pt x="70" y="47"/>
                      </a:lnTo>
                      <a:lnTo>
                        <a:pt x="72" y="44"/>
                      </a:lnTo>
                      <a:lnTo>
                        <a:pt x="74" y="40"/>
                      </a:lnTo>
                      <a:lnTo>
                        <a:pt x="74" y="34"/>
                      </a:lnTo>
                      <a:lnTo>
                        <a:pt x="74" y="30"/>
                      </a:lnTo>
                      <a:lnTo>
                        <a:pt x="72" y="23"/>
                      </a:lnTo>
                      <a:lnTo>
                        <a:pt x="70" y="17"/>
                      </a:lnTo>
                      <a:lnTo>
                        <a:pt x="67" y="9"/>
                      </a:lnTo>
                      <a:lnTo>
                        <a:pt x="61" y="6"/>
                      </a:lnTo>
                      <a:lnTo>
                        <a:pt x="53" y="2"/>
                      </a:lnTo>
                      <a:lnTo>
                        <a:pt x="46" y="0"/>
                      </a:lnTo>
                      <a:lnTo>
                        <a:pt x="38" y="0"/>
                      </a:lnTo>
                      <a:lnTo>
                        <a:pt x="30" y="4"/>
                      </a:lnTo>
                      <a:lnTo>
                        <a:pt x="25" y="8"/>
                      </a:lnTo>
                      <a:lnTo>
                        <a:pt x="17" y="11"/>
                      </a:lnTo>
                      <a:lnTo>
                        <a:pt x="11" y="17"/>
                      </a:lnTo>
                      <a:lnTo>
                        <a:pt x="8" y="25"/>
                      </a:lnTo>
                      <a:lnTo>
                        <a:pt x="4" y="32"/>
                      </a:lnTo>
                      <a:lnTo>
                        <a:pt x="2" y="42"/>
                      </a:lnTo>
                      <a:lnTo>
                        <a:pt x="0" y="49"/>
                      </a:lnTo>
                      <a:lnTo>
                        <a:pt x="2" y="57"/>
                      </a:lnTo>
                      <a:lnTo>
                        <a:pt x="4" y="65"/>
                      </a:lnTo>
                      <a:lnTo>
                        <a:pt x="8" y="72"/>
                      </a:lnTo>
                      <a:lnTo>
                        <a:pt x="11" y="80"/>
                      </a:lnTo>
                      <a:lnTo>
                        <a:pt x="13" y="84"/>
                      </a:lnTo>
                      <a:lnTo>
                        <a:pt x="15" y="87"/>
                      </a:lnTo>
                      <a:lnTo>
                        <a:pt x="17" y="89"/>
                      </a:lnTo>
                      <a:lnTo>
                        <a:pt x="17" y="89"/>
                      </a:lnTo>
                      <a:close/>
                    </a:path>
                  </a:pathLst>
                </a:custGeom>
                <a:solidFill>
                  <a:srgbClr val="414B8B"/>
                </a:solidFill>
                <a:ln w="9525">
                  <a:noFill/>
                  <a:round/>
                  <a:headEnd/>
                  <a:tailEnd/>
                </a:ln>
              </p:spPr>
              <p:txBody>
                <a:bodyPr/>
                <a:lstStyle/>
                <a:p>
                  <a:endParaRPr lang="en-US"/>
                </a:p>
              </p:txBody>
            </p:sp>
            <p:sp>
              <p:nvSpPr>
                <p:cNvPr id="48" name="Freeform 115"/>
                <p:cNvSpPr>
                  <a:spLocks/>
                </p:cNvSpPr>
                <p:nvPr/>
              </p:nvSpPr>
              <p:spPr bwMode="auto">
                <a:xfrm>
                  <a:off x="2477" y="2806"/>
                  <a:ext cx="41" cy="63"/>
                </a:xfrm>
                <a:custGeom>
                  <a:avLst/>
                  <a:gdLst/>
                  <a:ahLst/>
                  <a:cxnLst>
                    <a:cxn ang="0">
                      <a:pos x="81" y="0"/>
                    </a:cxn>
                    <a:cxn ang="0">
                      <a:pos x="47" y="125"/>
                    </a:cxn>
                    <a:cxn ang="0">
                      <a:pos x="0" y="125"/>
                    </a:cxn>
                    <a:cxn ang="0">
                      <a:pos x="81" y="0"/>
                    </a:cxn>
                    <a:cxn ang="0">
                      <a:pos x="81" y="0"/>
                    </a:cxn>
                  </a:cxnLst>
                  <a:rect l="0" t="0" r="r" b="b"/>
                  <a:pathLst>
                    <a:path w="81" h="125">
                      <a:moveTo>
                        <a:pt x="81" y="0"/>
                      </a:moveTo>
                      <a:lnTo>
                        <a:pt x="47" y="125"/>
                      </a:lnTo>
                      <a:lnTo>
                        <a:pt x="0" y="125"/>
                      </a:lnTo>
                      <a:lnTo>
                        <a:pt x="81" y="0"/>
                      </a:lnTo>
                      <a:lnTo>
                        <a:pt x="81" y="0"/>
                      </a:lnTo>
                      <a:close/>
                    </a:path>
                  </a:pathLst>
                </a:custGeom>
                <a:solidFill>
                  <a:srgbClr val="414B8B"/>
                </a:solidFill>
                <a:ln w="9525">
                  <a:noFill/>
                  <a:round/>
                  <a:headEnd/>
                  <a:tailEnd/>
                </a:ln>
              </p:spPr>
              <p:txBody>
                <a:bodyPr/>
                <a:lstStyle/>
                <a:p>
                  <a:endParaRPr lang="en-US"/>
                </a:p>
              </p:txBody>
            </p:sp>
            <p:sp>
              <p:nvSpPr>
                <p:cNvPr id="49" name="Freeform 116"/>
                <p:cNvSpPr>
                  <a:spLocks/>
                </p:cNvSpPr>
                <p:nvPr/>
              </p:nvSpPr>
              <p:spPr bwMode="auto">
                <a:xfrm>
                  <a:off x="2416" y="2373"/>
                  <a:ext cx="389" cy="152"/>
                </a:xfrm>
                <a:custGeom>
                  <a:avLst/>
                  <a:gdLst/>
                  <a:ahLst/>
                  <a:cxnLst>
                    <a:cxn ang="0">
                      <a:pos x="11" y="1"/>
                    </a:cxn>
                    <a:cxn ang="0">
                      <a:pos x="32" y="7"/>
                    </a:cxn>
                    <a:cxn ang="0">
                      <a:pos x="55" y="13"/>
                    </a:cxn>
                    <a:cxn ang="0">
                      <a:pos x="80" y="19"/>
                    </a:cxn>
                    <a:cxn ang="0">
                      <a:pos x="108" y="24"/>
                    </a:cxn>
                    <a:cxn ang="0">
                      <a:pos x="143" y="34"/>
                    </a:cxn>
                    <a:cxn ang="0">
                      <a:pos x="175" y="41"/>
                    </a:cxn>
                    <a:cxn ang="0">
                      <a:pos x="211" y="53"/>
                    </a:cxn>
                    <a:cxn ang="0">
                      <a:pos x="247" y="62"/>
                    </a:cxn>
                    <a:cxn ang="0">
                      <a:pos x="283" y="74"/>
                    </a:cxn>
                    <a:cxn ang="0">
                      <a:pos x="321" y="85"/>
                    </a:cxn>
                    <a:cxn ang="0">
                      <a:pos x="359" y="98"/>
                    </a:cxn>
                    <a:cxn ang="0">
                      <a:pos x="394" y="112"/>
                    </a:cxn>
                    <a:cxn ang="0">
                      <a:pos x="426" y="125"/>
                    </a:cxn>
                    <a:cxn ang="0">
                      <a:pos x="458" y="138"/>
                    </a:cxn>
                    <a:cxn ang="0">
                      <a:pos x="489" y="152"/>
                    </a:cxn>
                    <a:cxn ang="0">
                      <a:pos x="515" y="165"/>
                    </a:cxn>
                    <a:cxn ang="0">
                      <a:pos x="542" y="180"/>
                    </a:cxn>
                    <a:cxn ang="0">
                      <a:pos x="569" y="195"/>
                    </a:cxn>
                    <a:cxn ang="0">
                      <a:pos x="591" y="209"/>
                    </a:cxn>
                    <a:cxn ang="0">
                      <a:pos x="612" y="224"/>
                    </a:cxn>
                    <a:cxn ang="0">
                      <a:pos x="633" y="237"/>
                    </a:cxn>
                    <a:cxn ang="0">
                      <a:pos x="660" y="256"/>
                    </a:cxn>
                    <a:cxn ang="0">
                      <a:pos x="686" y="277"/>
                    </a:cxn>
                    <a:cxn ang="0">
                      <a:pos x="707" y="292"/>
                    </a:cxn>
                    <a:cxn ang="0">
                      <a:pos x="719" y="304"/>
                    </a:cxn>
                    <a:cxn ang="0">
                      <a:pos x="770" y="260"/>
                    </a:cxn>
                    <a:cxn ang="0">
                      <a:pos x="749" y="245"/>
                    </a:cxn>
                    <a:cxn ang="0">
                      <a:pos x="726" y="231"/>
                    </a:cxn>
                    <a:cxn ang="0">
                      <a:pos x="704" y="218"/>
                    </a:cxn>
                    <a:cxn ang="0">
                      <a:pos x="679" y="205"/>
                    </a:cxn>
                    <a:cxn ang="0">
                      <a:pos x="652" y="190"/>
                    </a:cxn>
                    <a:cxn ang="0">
                      <a:pos x="624" y="172"/>
                    </a:cxn>
                    <a:cxn ang="0">
                      <a:pos x="593" y="155"/>
                    </a:cxn>
                    <a:cxn ang="0">
                      <a:pos x="559" y="138"/>
                    </a:cxn>
                    <a:cxn ang="0">
                      <a:pos x="527" y="123"/>
                    </a:cxn>
                    <a:cxn ang="0">
                      <a:pos x="492" y="106"/>
                    </a:cxn>
                    <a:cxn ang="0">
                      <a:pos x="456" y="89"/>
                    </a:cxn>
                    <a:cxn ang="0">
                      <a:pos x="422" y="76"/>
                    </a:cxn>
                    <a:cxn ang="0">
                      <a:pos x="388" y="62"/>
                    </a:cxn>
                    <a:cxn ang="0">
                      <a:pos x="354" y="49"/>
                    </a:cxn>
                    <a:cxn ang="0">
                      <a:pos x="319" y="39"/>
                    </a:cxn>
                    <a:cxn ang="0">
                      <a:pos x="283" y="30"/>
                    </a:cxn>
                    <a:cxn ang="0">
                      <a:pos x="251" y="22"/>
                    </a:cxn>
                    <a:cxn ang="0">
                      <a:pos x="219" y="17"/>
                    </a:cxn>
                    <a:cxn ang="0">
                      <a:pos x="186" y="11"/>
                    </a:cxn>
                    <a:cxn ang="0">
                      <a:pos x="156" y="7"/>
                    </a:cxn>
                    <a:cxn ang="0">
                      <a:pos x="127" y="3"/>
                    </a:cxn>
                    <a:cxn ang="0">
                      <a:pos x="101" y="1"/>
                    </a:cxn>
                    <a:cxn ang="0">
                      <a:pos x="76" y="0"/>
                    </a:cxn>
                    <a:cxn ang="0">
                      <a:pos x="55" y="0"/>
                    </a:cxn>
                    <a:cxn ang="0">
                      <a:pos x="36" y="0"/>
                    </a:cxn>
                    <a:cxn ang="0">
                      <a:pos x="11" y="0"/>
                    </a:cxn>
                    <a:cxn ang="0">
                      <a:pos x="0" y="0"/>
                    </a:cxn>
                  </a:cxnLst>
                  <a:rect l="0" t="0" r="r" b="b"/>
                  <a:pathLst>
                    <a:path w="778" h="304">
                      <a:moveTo>
                        <a:pt x="0" y="0"/>
                      </a:moveTo>
                      <a:lnTo>
                        <a:pt x="2" y="0"/>
                      </a:lnTo>
                      <a:lnTo>
                        <a:pt x="6" y="0"/>
                      </a:lnTo>
                      <a:lnTo>
                        <a:pt x="11" y="1"/>
                      </a:lnTo>
                      <a:lnTo>
                        <a:pt x="17" y="3"/>
                      </a:lnTo>
                      <a:lnTo>
                        <a:pt x="23" y="3"/>
                      </a:lnTo>
                      <a:lnTo>
                        <a:pt x="28" y="5"/>
                      </a:lnTo>
                      <a:lnTo>
                        <a:pt x="32" y="7"/>
                      </a:lnTo>
                      <a:lnTo>
                        <a:pt x="38" y="7"/>
                      </a:lnTo>
                      <a:lnTo>
                        <a:pt x="44" y="9"/>
                      </a:lnTo>
                      <a:lnTo>
                        <a:pt x="49" y="11"/>
                      </a:lnTo>
                      <a:lnTo>
                        <a:pt x="55" y="13"/>
                      </a:lnTo>
                      <a:lnTo>
                        <a:pt x="61" y="13"/>
                      </a:lnTo>
                      <a:lnTo>
                        <a:pt x="67" y="15"/>
                      </a:lnTo>
                      <a:lnTo>
                        <a:pt x="74" y="17"/>
                      </a:lnTo>
                      <a:lnTo>
                        <a:pt x="80" y="19"/>
                      </a:lnTo>
                      <a:lnTo>
                        <a:pt x="87" y="20"/>
                      </a:lnTo>
                      <a:lnTo>
                        <a:pt x="95" y="22"/>
                      </a:lnTo>
                      <a:lnTo>
                        <a:pt x="103" y="22"/>
                      </a:lnTo>
                      <a:lnTo>
                        <a:pt x="108" y="24"/>
                      </a:lnTo>
                      <a:lnTo>
                        <a:pt x="116" y="26"/>
                      </a:lnTo>
                      <a:lnTo>
                        <a:pt x="125" y="28"/>
                      </a:lnTo>
                      <a:lnTo>
                        <a:pt x="133" y="32"/>
                      </a:lnTo>
                      <a:lnTo>
                        <a:pt x="143" y="34"/>
                      </a:lnTo>
                      <a:lnTo>
                        <a:pt x="150" y="36"/>
                      </a:lnTo>
                      <a:lnTo>
                        <a:pt x="158" y="38"/>
                      </a:lnTo>
                      <a:lnTo>
                        <a:pt x="167" y="39"/>
                      </a:lnTo>
                      <a:lnTo>
                        <a:pt x="175" y="41"/>
                      </a:lnTo>
                      <a:lnTo>
                        <a:pt x="183" y="45"/>
                      </a:lnTo>
                      <a:lnTo>
                        <a:pt x="192" y="47"/>
                      </a:lnTo>
                      <a:lnTo>
                        <a:pt x="202" y="49"/>
                      </a:lnTo>
                      <a:lnTo>
                        <a:pt x="211" y="53"/>
                      </a:lnTo>
                      <a:lnTo>
                        <a:pt x="221" y="55"/>
                      </a:lnTo>
                      <a:lnTo>
                        <a:pt x="230" y="58"/>
                      </a:lnTo>
                      <a:lnTo>
                        <a:pt x="238" y="60"/>
                      </a:lnTo>
                      <a:lnTo>
                        <a:pt x="247" y="62"/>
                      </a:lnTo>
                      <a:lnTo>
                        <a:pt x="257" y="66"/>
                      </a:lnTo>
                      <a:lnTo>
                        <a:pt x="266" y="68"/>
                      </a:lnTo>
                      <a:lnTo>
                        <a:pt x="276" y="72"/>
                      </a:lnTo>
                      <a:lnTo>
                        <a:pt x="283" y="74"/>
                      </a:lnTo>
                      <a:lnTo>
                        <a:pt x="293" y="77"/>
                      </a:lnTo>
                      <a:lnTo>
                        <a:pt x="304" y="79"/>
                      </a:lnTo>
                      <a:lnTo>
                        <a:pt x="312" y="83"/>
                      </a:lnTo>
                      <a:lnTo>
                        <a:pt x="321" y="85"/>
                      </a:lnTo>
                      <a:lnTo>
                        <a:pt x="331" y="89"/>
                      </a:lnTo>
                      <a:lnTo>
                        <a:pt x="340" y="93"/>
                      </a:lnTo>
                      <a:lnTo>
                        <a:pt x="350" y="95"/>
                      </a:lnTo>
                      <a:lnTo>
                        <a:pt x="359" y="98"/>
                      </a:lnTo>
                      <a:lnTo>
                        <a:pt x="369" y="100"/>
                      </a:lnTo>
                      <a:lnTo>
                        <a:pt x="376" y="104"/>
                      </a:lnTo>
                      <a:lnTo>
                        <a:pt x="386" y="108"/>
                      </a:lnTo>
                      <a:lnTo>
                        <a:pt x="394" y="112"/>
                      </a:lnTo>
                      <a:lnTo>
                        <a:pt x="401" y="114"/>
                      </a:lnTo>
                      <a:lnTo>
                        <a:pt x="411" y="117"/>
                      </a:lnTo>
                      <a:lnTo>
                        <a:pt x="418" y="121"/>
                      </a:lnTo>
                      <a:lnTo>
                        <a:pt x="426" y="125"/>
                      </a:lnTo>
                      <a:lnTo>
                        <a:pt x="435" y="129"/>
                      </a:lnTo>
                      <a:lnTo>
                        <a:pt x="443" y="133"/>
                      </a:lnTo>
                      <a:lnTo>
                        <a:pt x="451" y="134"/>
                      </a:lnTo>
                      <a:lnTo>
                        <a:pt x="458" y="138"/>
                      </a:lnTo>
                      <a:lnTo>
                        <a:pt x="466" y="142"/>
                      </a:lnTo>
                      <a:lnTo>
                        <a:pt x="473" y="144"/>
                      </a:lnTo>
                      <a:lnTo>
                        <a:pt x="481" y="148"/>
                      </a:lnTo>
                      <a:lnTo>
                        <a:pt x="489" y="152"/>
                      </a:lnTo>
                      <a:lnTo>
                        <a:pt x="494" y="155"/>
                      </a:lnTo>
                      <a:lnTo>
                        <a:pt x="502" y="159"/>
                      </a:lnTo>
                      <a:lnTo>
                        <a:pt x="508" y="161"/>
                      </a:lnTo>
                      <a:lnTo>
                        <a:pt x="515" y="165"/>
                      </a:lnTo>
                      <a:lnTo>
                        <a:pt x="523" y="169"/>
                      </a:lnTo>
                      <a:lnTo>
                        <a:pt x="529" y="172"/>
                      </a:lnTo>
                      <a:lnTo>
                        <a:pt x="534" y="176"/>
                      </a:lnTo>
                      <a:lnTo>
                        <a:pt x="542" y="180"/>
                      </a:lnTo>
                      <a:lnTo>
                        <a:pt x="550" y="184"/>
                      </a:lnTo>
                      <a:lnTo>
                        <a:pt x="557" y="188"/>
                      </a:lnTo>
                      <a:lnTo>
                        <a:pt x="561" y="191"/>
                      </a:lnTo>
                      <a:lnTo>
                        <a:pt x="569" y="195"/>
                      </a:lnTo>
                      <a:lnTo>
                        <a:pt x="572" y="197"/>
                      </a:lnTo>
                      <a:lnTo>
                        <a:pt x="580" y="201"/>
                      </a:lnTo>
                      <a:lnTo>
                        <a:pt x="586" y="205"/>
                      </a:lnTo>
                      <a:lnTo>
                        <a:pt x="591" y="209"/>
                      </a:lnTo>
                      <a:lnTo>
                        <a:pt x="597" y="212"/>
                      </a:lnTo>
                      <a:lnTo>
                        <a:pt x="603" y="216"/>
                      </a:lnTo>
                      <a:lnTo>
                        <a:pt x="607" y="220"/>
                      </a:lnTo>
                      <a:lnTo>
                        <a:pt x="612" y="224"/>
                      </a:lnTo>
                      <a:lnTo>
                        <a:pt x="618" y="228"/>
                      </a:lnTo>
                      <a:lnTo>
                        <a:pt x="624" y="231"/>
                      </a:lnTo>
                      <a:lnTo>
                        <a:pt x="627" y="233"/>
                      </a:lnTo>
                      <a:lnTo>
                        <a:pt x="633" y="237"/>
                      </a:lnTo>
                      <a:lnTo>
                        <a:pt x="637" y="241"/>
                      </a:lnTo>
                      <a:lnTo>
                        <a:pt x="643" y="245"/>
                      </a:lnTo>
                      <a:lnTo>
                        <a:pt x="650" y="250"/>
                      </a:lnTo>
                      <a:lnTo>
                        <a:pt x="660" y="256"/>
                      </a:lnTo>
                      <a:lnTo>
                        <a:pt x="667" y="262"/>
                      </a:lnTo>
                      <a:lnTo>
                        <a:pt x="675" y="267"/>
                      </a:lnTo>
                      <a:lnTo>
                        <a:pt x="681" y="271"/>
                      </a:lnTo>
                      <a:lnTo>
                        <a:pt x="686" y="277"/>
                      </a:lnTo>
                      <a:lnTo>
                        <a:pt x="692" y="281"/>
                      </a:lnTo>
                      <a:lnTo>
                        <a:pt x="698" y="286"/>
                      </a:lnTo>
                      <a:lnTo>
                        <a:pt x="704" y="290"/>
                      </a:lnTo>
                      <a:lnTo>
                        <a:pt x="707" y="292"/>
                      </a:lnTo>
                      <a:lnTo>
                        <a:pt x="711" y="294"/>
                      </a:lnTo>
                      <a:lnTo>
                        <a:pt x="713" y="298"/>
                      </a:lnTo>
                      <a:lnTo>
                        <a:pt x="717" y="302"/>
                      </a:lnTo>
                      <a:lnTo>
                        <a:pt x="719" y="304"/>
                      </a:lnTo>
                      <a:lnTo>
                        <a:pt x="778" y="264"/>
                      </a:lnTo>
                      <a:lnTo>
                        <a:pt x="776" y="264"/>
                      </a:lnTo>
                      <a:lnTo>
                        <a:pt x="774" y="262"/>
                      </a:lnTo>
                      <a:lnTo>
                        <a:pt x="770" y="260"/>
                      </a:lnTo>
                      <a:lnTo>
                        <a:pt x="766" y="256"/>
                      </a:lnTo>
                      <a:lnTo>
                        <a:pt x="761" y="252"/>
                      </a:lnTo>
                      <a:lnTo>
                        <a:pt x="755" y="250"/>
                      </a:lnTo>
                      <a:lnTo>
                        <a:pt x="749" y="245"/>
                      </a:lnTo>
                      <a:lnTo>
                        <a:pt x="742" y="241"/>
                      </a:lnTo>
                      <a:lnTo>
                        <a:pt x="736" y="237"/>
                      </a:lnTo>
                      <a:lnTo>
                        <a:pt x="730" y="235"/>
                      </a:lnTo>
                      <a:lnTo>
                        <a:pt x="726" y="231"/>
                      </a:lnTo>
                      <a:lnTo>
                        <a:pt x="721" y="229"/>
                      </a:lnTo>
                      <a:lnTo>
                        <a:pt x="715" y="226"/>
                      </a:lnTo>
                      <a:lnTo>
                        <a:pt x="709" y="222"/>
                      </a:lnTo>
                      <a:lnTo>
                        <a:pt x="704" y="218"/>
                      </a:lnTo>
                      <a:lnTo>
                        <a:pt x="698" y="216"/>
                      </a:lnTo>
                      <a:lnTo>
                        <a:pt x="692" y="212"/>
                      </a:lnTo>
                      <a:lnTo>
                        <a:pt x="686" y="209"/>
                      </a:lnTo>
                      <a:lnTo>
                        <a:pt x="679" y="205"/>
                      </a:lnTo>
                      <a:lnTo>
                        <a:pt x="673" y="201"/>
                      </a:lnTo>
                      <a:lnTo>
                        <a:pt x="665" y="197"/>
                      </a:lnTo>
                      <a:lnTo>
                        <a:pt x="660" y="193"/>
                      </a:lnTo>
                      <a:lnTo>
                        <a:pt x="652" y="190"/>
                      </a:lnTo>
                      <a:lnTo>
                        <a:pt x="646" y="186"/>
                      </a:lnTo>
                      <a:lnTo>
                        <a:pt x="639" y="180"/>
                      </a:lnTo>
                      <a:lnTo>
                        <a:pt x="631" y="176"/>
                      </a:lnTo>
                      <a:lnTo>
                        <a:pt x="624" y="172"/>
                      </a:lnTo>
                      <a:lnTo>
                        <a:pt x="616" y="169"/>
                      </a:lnTo>
                      <a:lnTo>
                        <a:pt x="608" y="163"/>
                      </a:lnTo>
                      <a:lnTo>
                        <a:pt x="601" y="159"/>
                      </a:lnTo>
                      <a:lnTo>
                        <a:pt x="593" y="155"/>
                      </a:lnTo>
                      <a:lnTo>
                        <a:pt x="586" y="152"/>
                      </a:lnTo>
                      <a:lnTo>
                        <a:pt x="576" y="146"/>
                      </a:lnTo>
                      <a:lnTo>
                        <a:pt x="569" y="144"/>
                      </a:lnTo>
                      <a:lnTo>
                        <a:pt x="559" y="138"/>
                      </a:lnTo>
                      <a:lnTo>
                        <a:pt x="551" y="134"/>
                      </a:lnTo>
                      <a:lnTo>
                        <a:pt x="544" y="131"/>
                      </a:lnTo>
                      <a:lnTo>
                        <a:pt x="534" y="127"/>
                      </a:lnTo>
                      <a:lnTo>
                        <a:pt x="527" y="123"/>
                      </a:lnTo>
                      <a:lnTo>
                        <a:pt x="519" y="119"/>
                      </a:lnTo>
                      <a:lnTo>
                        <a:pt x="510" y="114"/>
                      </a:lnTo>
                      <a:lnTo>
                        <a:pt x="502" y="110"/>
                      </a:lnTo>
                      <a:lnTo>
                        <a:pt x="492" y="106"/>
                      </a:lnTo>
                      <a:lnTo>
                        <a:pt x="483" y="102"/>
                      </a:lnTo>
                      <a:lnTo>
                        <a:pt x="473" y="96"/>
                      </a:lnTo>
                      <a:lnTo>
                        <a:pt x="466" y="93"/>
                      </a:lnTo>
                      <a:lnTo>
                        <a:pt x="456" y="89"/>
                      </a:lnTo>
                      <a:lnTo>
                        <a:pt x="449" y="87"/>
                      </a:lnTo>
                      <a:lnTo>
                        <a:pt x="439" y="81"/>
                      </a:lnTo>
                      <a:lnTo>
                        <a:pt x="430" y="79"/>
                      </a:lnTo>
                      <a:lnTo>
                        <a:pt x="422" y="76"/>
                      </a:lnTo>
                      <a:lnTo>
                        <a:pt x="413" y="72"/>
                      </a:lnTo>
                      <a:lnTo>
                        <a:pt x="405" y="68"/>
                      </a:lnTo>
                      <a:lnTo>
                        <a:pt x="395" y="64"/>
                      </a:lnTo>
                      <a:lnTo>
                        <a:pt x="388" y="62"/>
                      </a:lnTo>
                      <a:lnTo>
                        <a:pt x="380" y="58"/>
                      </a:lnTo>
                      <a:lnTo>
                        <a:pt x="371" y="55"/>
                      </a:lnTo>
                      <a:lnTo>
                        <a:pt x="363" y="53"/>
                      </a:lnTo>
                      <a:lnTo>
                        <a:pt x="354" y="49"/>
                      </a:lnTo>
                      <a:lnTo>
                        <a:pt x="346" y="47"/>
                      </a:lnTo>
                      <a:lnTo>
                        <a:pt x="337" y="43"/>
                      </a:lnTo>
                      <a:lnTo>
                        <a:pt x="327" y="41"/>
                      </a:lnTo>
                      <a:lnTo>
                        <a:pt x="319" y="39"/>
                      </a:lnTo>
                      <a:lnTo>
                        <a:pt x="310" y="38"/>
                      </a:lnTo>
                      <a:lnTo>
                        <a:pt x="300" y="34"/>
                      </a:lnTo>
                      <a:lnTo>
                        <a:pt x="293" y="32"/>
                      </a:lnTo>
                      <a:lnTo>
                        <a:pt x="283" y="30"/>
                      </a:lnTo>
                      <a:lnTo>
                        <a:pt x="276" y="28"/>
                      </a:lnTo>
                      <a:lnTo>
                        <a:pt x="266" y="24"/>
                      </a:lnTo>
                      <a:lnTo>
                        <a:pt x="260" y="24"/>
                      </a:lnTo>
                      <a:lnTo>
                        <a:pt x="251" y="22"/>
                      </a:lnTo>
                      <a:lnTo>
                        <a:pt x="243" y="22"/>
                      </a:lnTo>
                      <a:lnTo>
                        <a:pt x="234" y="20"/>
                      </a:lnTo>
                      <a:lnTo>
                        <a:pt x="226" y="19"/>
                      </a:lnTo>
                      <a:lnTo>
                        <a:pt x="219" y="17"/>
                      </a:lnTo>
                      <a:lnTo>
                        <a:pt x="211" y="15"/>
                      </a:lnTo>
                      <a:lnTo>
                        <a:pt x="202" y="13"/>
                      </a:lnTo>
                      <a:lnTo>
                        <a:pt x="194" y="13"/>
                      </a:lnTo>
                      <a:lnTo>
                        <a:pt x="186" y="11"/>
                      </a:lnTo>
                      <a:lnTo>
                        <a:pt x="179" y="11"/>
                      </a:lnTo>
                      <a:lnTo>
                        <a:pt x="171" y="9"/>
                      </a:lnTo>
                      <a:lnTo>
                        <a:pt x="162" y="9"/>
                      </a:lnTo>
                      <a:lnTo>
                        <a:pt x="156" y="7"/>
                      </a:lnTo>
                      <a:lnTo>
                        <a:pt x="148" y="7"/>
                      </a:lnTo>
                      <a:lnTo>
                        <a:pt x="143" y="5"/>
                      </a:lnTo>
                      <a:lnTo>
                        <a:pt x="135" y="5"/>
                      </a:lnTo>
                      <a:lnTo>
                        <a:pt x="127" y="3"/>
                      </a:lnTo>
                      <a:lnTo>
                        <a:pt x="122" y="3"/>
                      </a:lnTo>
                      <a:lnTo>
                        <a:pt x="114" y="3"/>
                      </a:lnTo>
                      <a:lnTo>
                        <a:pt x="108" y="3"/>
                      </a:lnTo>
                      <a:lnTo>
                        <a:pt x="101" y="1"/>
                      </a:lnTo>
                      <a:lnTo>
                        <a:pt x="95" y="1"/>
                      </a:lnTo>
                      <a:lnTo>
                        <a:pt x="87" y="1"/>
                      </a:lnTo>
                      <a:lnTo>
                        <a:pt x="82" y="0"/>
                      </a:lnTo>
                      <a:lnTo>
                        <a:pt x="76" y="0"/>
                      </a:lnTo>
                      <a:lnTo>
                        <a:pt x="70" y="0"/>
                      </a:lnTo>
                      <a:lnTo>
                        <a:pt x="65" y="0"/>
                      </a:lnTo>
                      <a:lnTo>
                        <a:pt x="59" y="0"/>
                      </a:lnTo>
                      <a:lnTo>
                        <a:pt x="55" y="0"/>
                      </a:lnTo>
                      <a:lnTo>
                        <a:pt x="49" y="0"/>
                      </a:lnTo>
                      <a:lnTo>
                        <a:pt x="44" y="0"/>
                      </a:lnTo>
                      <a:lnTo>
                        <a:pt x="40" y="0"/>
                      </a:lnTo>
                      <a:lnTo>
                        <a:pt x="36" y="0"/>
                      </a:lnTo>
                      <a:lnTo>
                        <a:pt x="32" y="0"/>
                      </a:lnTo>
                      <a:lnTo>
                        <a:pt x="23" y="0"/>
                      </a:lnTo>
                      <a:lnTo>
                        <a:pt x="19" y="0"/>
                      </a:lnTo>
                      <a:lnTo>
                        <a:pt x="11" y="0"/>
                      </a:lnTo>
                      <a:lnTo>
                        <a:pt x="8" y="0"/>
                      </a:lnTo>
                      <a:lnTo>
                        <a:pt x="0" y="0"/>
                      </a:lnTo>
                      <a:lnTo>
                        <a:pt x="0" y="0"/>
                      </a:lnTo>
                      <a:lnTo>
                        <a:pt x="0" y="0"/>
                      </a:lnTo>
                      <a:close/>
                    </a:path>
                  </a:pathLst>
                </a:custGeom>
                <a:solidFill>
                  <a:srgbClr val="414B8B"/>
                </a:solidFill>
                <a:ln w="9525">
                  <a:noFill/>
                  <a:round/>
                  <a:headEnd/>
                  <a:tailEnd/>
                </a:ln>
              </p:spPr>
              <p:txBody>
                <a:bodyPr/>
                <a:lstStyle/>
                <a:p>
                  <a:endParaRPr lang="en-US"/>
                </a:p>
              </p:txBody>
            </p:sp>
            <p:sp>
              <p:nvSpPr>
                <p:cNvPr id="50" name="Freeform 117"/>
                <p:cNvSpPr>
                  <a:spLocks/>
                </p:cNvSpPr>
                <p:nvPr/>
              </p:nvSpPr>
              <p:spPr bwMode="auto">
                <a:xfrm>
                  <a:off x="3015" y="2630"/>
                  <a:ext cx="174" cy="96"/>
                </a:xfrm>
                <a:custGeom>
                  <a:avLst/>
                  <a:gdLst/>
                  <a:ahLst/>
                  <a:cxnLst>
                    <a:cxn ang="0">
                      <a:pos x="65" y="0"/>
                    </a:cxn>
                    <a:cxn ang="0">
                      <a:pos x="74" y="2"/>
                    </a:cxn>
                    <a:cxn ang="0">
                      <a:pos x="85" y="8"/>
                    </a:cxn>
                    <a:cxn ang="0">
                      <a:pos x="95" y="14"/>
                    </a:cxn>
                    <a:cxn ang="0">
                      <a:pos x="104" y="19"/>
                    </a:cxn>
                    <a:cxn ang="0">
                      <a:pos x="118" y="25"/>
                    </a:cxn>
                    <a:cxn ang="0">
                      <a:pos x="131" y="31"/>
                    </a:cxn>
                    <a:cxn ang="0">
                      <a:pos x="146" y="38"/>
                    </a:cxn>
                    <a:cxn ang="0">
                      <a:pos x="160" y="46"/>
                    </a:cxn>
                    <a:cxn ang="0">
                      <a:pos x="175" y="54"/>
                    </a:cxn>
                    <a:cxn ang="0">
                      <a:pos x="188" y="63"/>
                    </a:cxn>
                    <a:cxn ang="0">
                      <a:pos x="203" y="71"/>
                    </a:cxn>
                    <a:cxn ang="0">
                      <a:pos x="219" y="80"/>
                    </a:cxn>
                    <a:cxn ang="0">
                      <a:pos x="232" y="90"/>
                    </a:cxn>
                    <a:cxn ang="0">
                      <a:pos x="247" y="97"/>
                    </a:cxn>
                    <a:cxn ang="0">
                      <a:pos x="259" y="107"/>
                    </a:cxn>
                    <a:cxn ang="0">
                      <a:pos x="270" y="116"/>
                    </a:cxn>
                    <a:cxn ang="0">
                      <a:pos x="281" y="124"/>
                    </a:cxn>
                    <a:cxn ang="0">
                      <a:pos x="291" y="133"/>
                    </a:cxn>
                    <a:cxn ang="0">
                      <a:pos x="300" y="141"/>
                    </a:cxn>
                    <a:cxn ang="0">
                      <a:pos x="312" y="152"/>
                    </a:cxn>
                    <a:cxn ang="0">
                      <a:pos x="327" y="168"/>
                    </a:cxn>
                    <a:cxn ang="0">
                      <a:pos x="336" y="177"/>
                    </a:cxn>
                    <a:cxn ang="0">
                      <a:pos x="346" y="189"/>
                    </a:cxn>
                    <a:cxn ang="0">
                      <a:pos x="346" y="192"/>
                    </a:cxn>
                    <a:cxn ang="0">
                      <a:pos x="340" y="189"/>
                    </a:cxn>
                    <a:cxn ang="0">
                      <a:pos x="329" y="185"/>
                    </a:cxn>
                    <a:cxn ang="0">
                      <a:pos x="317" y="181"/>
                    </a:cxn>
                    <a:cxn ang="0">
                      <a:pos x="308" y="177"/>
                    </a:cxn>
                    <a:cxn ang="0">
                      <a:pos x="298" y="175"/>
                    </a:cxn>
                    <a:cxn ang="0">
                      <a:pos x="287" y="170"/>
                    </a:cxn>
                    <a:cxn ang="0">
                      <a:pos x="276" y="166"/>
                    </a:cxn>
                    <a:cxn ang="0">
                      <a:pos x="262" y="162"/>
                    </a:cxn>
                    <a:cxn ang="0">
                      <a:pos x="249" y="156"/>
                    </a:cxn>
                    <a:cxn ang="0">
                      <a:pos x="234" y="152"/>
                    </a:cxn>
                    <a:cxn ang="0">
                      <a:pos x="220" y="147"/>
                    </a:cxn>
                    <a:cxn ang="0">
                      <a:pos x="205" y="141"/>
                    </a:cxn>
                    <a:cxn ang="0">
                      <a:pos x="192" y="137"/>
                    </a:cxn>
                    <a:cxn ang="0">
                      <a:pos x="182" y="133"/>
                    </a:cxn>
                    <a:cxn ang="0">
                      <a:pos x="175" y="130"/>
                    </a:cxn>
                    <a:cxn ang="0">
                      <a:pos x="165" y="128"/>
                    </a:cxn>
                    <a:cxn ang="0">
                      <a:pos x="158" y="124"/>
                    </a:cxn>
                    <a:cxn ang="0">
                      <a:pos x="150" y="122"/>
                    </a:cxn>
                    <a:cxn ang="0">
                      <a:pos x="141" y="118"/>
                    </a:cxn>
                    <a:cxn ang="0">
                      <a:pos x="133" y="116"/>
                    </a:cxn>
                    <a:cxn ang="0">
                      <a:pos x="124" y="113"/>
                    </a:cxn>
                    <a:cxn ang="0">
                      <a:pos x="116" y="111"/>
                    </a:cxn>
                    <a:cxn ang="0">
                      <a:pos x="103" y="105"/>
                    </a:cxn>
                    <a:cxn ang="0">
                      <a:pos x="87" y="99"/>
                    </a:cxn>
                    <a:cxn ang="0">
                      <a:pos x="72" y="94"/>
                    </a:cxn>
                    <a:cxn ang="0">
                      <a:pos x="57" y="88"/>
                    </a:cxn>
                    <a:cxn ang="0">
                      <a:pos x="44" y="84"/>
                    </a:cxn>
                    <a:cxn ang="0">
                      <a:pos x="32" y="78"/>
                    </a:cxn>
                    <a:cxn ang="0">
                      <a:pos x="23" y="75"/>
                    </a:cxn>
                    <a:cxn ang="0">
                      <a:pos x="13" y="71"/>
                    </a:cxn>
                    <a:cxn ang="0">
                      <a:pos x="8" y="69"/>
                    </a:cxn>
                    <a:cxn ang="0">
                      <a:pos x="2" y="67"/>
                    </a:cxn>
                    <a:cxn ang="0">
                      <a:pos x="65" y="0"/>
                    </a:cxn>
                  </a:cxnLst>
                  <a:rect l="0" t="0" r="r" b="b"/>
                  <a:pathLst>
                    <a:path w="348" h="192">
                      <a:moveTo>
                        <a:pt x="65" y="0"/>
                      </a:moveTo>
                      <a:lnTo>
                        <a:pt x="65" y="0"/>
                      </a:lnTo>
                      <a:lnTo>
                        <a:pt x="68" y="2"/>
                      </a:lnTo>
                      <a:lnTo>
                        <a:pt x="74" y="2"/>
                      </a:lnTo>
                      <a:lnTo>
                        <a:pt x="82" y="8"/>
                      </a:lnTo>
                      <a:lnTo>
                        <a:pt x="85" y="8"/>
                      </a:lnTo>
                      <a:lnTo>
                        <a:pt x="89" y="12"/>
                      </a:lnTo>
                      <a:lnTo>
                        <a:pt x="95" y="14"/>
                      </a:lnTo>
                      <a:lnTo>
                        <a:pt x="101" y="16"/>
                      </a:lnTo>
                      <a:lnTo>
                        <a:pt x="104" y="19"/>
                      </a:lnTo>
                      <a:lnTo>
                        <a:pt x="112" y="21"/>
                      </a:lnTo>
                      <a:lnTo>
                        <a:pt x="118" y="25"/>
                      </a:lnTo>
                      <a:lnTo>
                        <a:pt x="125" y="29"/>
                      </a:lnTo>
                      <a:lnTo>
                        <a:pt x="131" y="31"/>
                      </a:lnTo>
                      <a:lnTo>
                        <a:pt x="139" y="35"/>
                      </a:lnTo>
                      <a:lnTo>
                        <a:pt x="146" y="38"/>
                      </a:lnTo>
                      <a:lnTo>
                        <a:pt x="152" y="42"/>
                      </a:lnTo>
                      <a:lnTo>
                        <a:pt x="160" y="46"/>
                      </a:lnTo>
                      <a:lnTo>
                        <a:pt x="167" y="50"/>
                      </a:lnTo>
                      <a:lnTo>
                        <a:pt x="175" y="54"/>
                      </a:lnTo>
                      <a:lnTo>
                        <a:pt x="182" y="59"/>
                      </a:lnTo>
                      <a:lnTo>
                        <a:pt x="188" y="63"/>
                      </a:lnTo>
                      <a:lnTo>
                        <a:pt x="196" y="67"/>
                      </a:lnTo>
                      <a:lnTo>
                        <a:pt x="203" y="71"/>
                      </a:lnTo>
                      <a:lnTo>
                        <a:pt x="211" y="76"/>
                      </a:lnTo>
                      <a:lnTo>
                        <a:pt x="219" y="80"/>
                      </a:lnTo>
                      <a:lnTo>
                        <a:pt x="226" y="84"/>
                      </a:lnTo>
                      <a:lnTo>
                        <a:pt x="232" y="90"/>
                      </a:lnTo>
                      <a:lnTo>
                        <a:pt x="240" y="94"/>
                      </a:lnTo>
                      <a:lnTo>
                        <a:pt x="247" y="97"/>
                      </a:lnTo>
                      <a:lnTo>
                        <a:pt x="253" y="103"/>
                      </a:lnTo>
                      <a:lnTo>
                        <a:pt x="259" y="107"/>
                      </a:lnTo>
                      <a:lnTo>
                        <a:pt x="264" y="113"/>
                      </a:lnTo>
                      <a:lnTo>
                        <a:pt x="270" y="116"/>
                      </a:lnTo>
                      <a:lnTo>
                        <a:pt x="276" y="120"/>
                      </a:lnTo>
                      <a:lnTo>
                        <a:pt x="281" y="124"/>
                      </a:lnTo>
                      <a:lnTo>
                        <a:pt x="285" y="130"/>
                      </a:lnTo>
                      <a:lnTo>
                        <a:pt x="291" y="133"/>
                      </a:lnTo>
                      <a:lnTo>
                        <a:pt x="295" y="137"/>
                      </a:lnTo>
                      <a:lnTo>
                        <a:pt x="300" y="141"/>
                      </a:lnTo>
                      <a:lnTo>
                        <a:pt x="304" y="145"/>
                      </a:lnTo>
                      <a:lnTo>
                        <a:pt x="312" y="152"/>
                      </a:lnTo>
                      <a:lnTo>
                        <a:pt x="319" y="160"/>
                      </a:lnTo>
                      <a:lnTo>
                        <a:pt x="327" y="168"/>
                      </a:lnTo>
                      <a:lnTo>
                        <a:pt x="331" y="173"/>
                      </a:lnTo>
                      <a:lnTo>
                        <a:pt x="336" y="177"/>
                      </a:lnTo>
                      <a:lnTo>
                        <a:pt x="340" y="183"/>
                      </a:lnTo>
                      <a:lnTo>
                        <a:pt x="346" y="189"/>
                      </a:lnTo>
                      <a:lnTo>
                        <a:pt x="348" y="192"/>
                      </a:lnTo>
                      <a:lnTo>
                        <a:pt x="346" y="192"/>
                      </a:lnTo>
                      <a:lnTo>
                        <a:pt x="344" y="190"/>
                      </a:lnTo>
                      <a:lnTo>
                        <a:pt x="340" y="189"/>
                      </a:lnTo>
                      <a:lnTo>
                        <a:pt x="336" y="189"/>
                      </a:lnTo>
                      <a:lnTo>
                        <a:pt x="329" y="185"/>
                      </a:lnTo>
                      <a:lnTo>
                        <a:pt x="321" y="183"/>
                      </a:lnTo>
                      <a:lnTo>
                        <a:pt x="317" y="181"/>
                      </a:lnTo>
                      <a:lnTo>
                        <a:pt x="314" y="181"/>
                      </a:lnTo>
                      <a:lnTo>
                        <a:pt x="308" y="177"/>
                      </a:lnTo>
                      <a:lnTo>
                        <a:pt x="304" y="177"/>
                      </a:lnTo>
                      <a:lnTo>
                        <a:pt x="298" y="175"/>
                      </a:lnTo>
                      <a:lnTo>
                        <a:pt x="293" y="171"/>
                      </a:lnTo>
                      <a:lnTo>
                        <a:pt x="287" y="170"/>
                      </a:lnTo>
                      <a:lnTo>
                        <a:pt x="281" y="168"/>
                      </a:lnTo>
                      <a:lnTo>
                        <a:pt x="276" y="166"/>
                      </a:lnTo>
                      <a:lnTo>
                        <a:pt x="270" y="164"/>
                      </a:lnTo>
                      <a:lnTo>
                        <a:pt x="262" y="162"/>
                      </a:lnTo>
                      <a:lnTo>
                        <a:pt x="257" y="160"/>
                      </a:lnTo>
                      <a:lnTo>
                        <a:pt x="249" y="156"/>
                      </a:lnTo>
                      <a:lnTo>
                        <a:pt x="241" y="154"/>
                      </a:lnTo>
                      <a:lnTo>
                        <a:pt x="234" y="152"/>
                      </a:lnTo>
                      <a:lnTo>
                        <a:pt x="228" y="151"/>
                      </a:lnTo>
                      <a:lnTo>
                        <a:pt x="220" y="147"/>
                      </a:lnTo>
                      <a:lnTo>
                        <a:pt x="213" y="145"/>
                      </a:lnTo>
                      <a:lnTo>
                        <a:pt x="205" y="141"/>
                      </a:lnTo>
                      <a:lnTo>
                        <a:pt x="196" y="139"/>
                      </a:lnTo>
                      <a:lnTo>
                        <a:pt x="192" y="137"/>
                      </a:lnTo>
                      <a:lnTo>
                        <a:pt x="188" y="135"/>
                      </a:lnTo>
                      <a:lnTo>
                        <a:pt x="182" y="133"/>
                      </a:lnTo>
                      <a:lnTo>
                        <a:pt x="179" y="133"/>
                      </a:lnTo>
                      <a:lnTo>
                        <a:pt x="175" y="130"/>
                      </a:lnTo>
                      <a:lnTo>
                        <a:pt x="171" y="130"/>
                      </a:lnTo>
                      <a:lnTo>
                        <a:pt x="165" y="128"/>
                      </a:lnTo>
                      <a:lnTo>
                        <a:pt x="162" y="126"/>
                      </a:lnTo>
                      <a:lnTo>
                        <a:pt x="158" y="124"/>
                      </a:lnTo>
                      <a:lnTo>
                        <a:pt x="154" y="122"/>
                      </a:lnTo>
                      <a:lnTo>
                        <a:pt x="150" y="122"/>
                      </a:lnTo>
                      <a:lnTo>
                        <a:pt x="146" y="120"/>
                      </a:lnTo>
                      <a:lnTo>
                        <a:pt x="141" y="118"/>
                      </a:lnTo>
                      <a:lnTo>
                        <a:pt x="137" y="116"/>
                      </a:lnTo>
                      <a:lnTo>
                        <a:pt x="133" y="116"/>
                      </a:lnTo>
                      <a:lnTo>
                        <a:pt x="129" y="114"/>
                      </a:lnTo>
                      <a:lnTo>
                        <a:pt x="124" y="113"/>
                      </a:lnTo>
                      <a:lnTo>
                        <a:pt x="120" y="111"/>
                      </a:lnTo>
                      <a:lnTo>
                        <a:pt x="116" y="111"/>
                      </a:lnTo>
                      <a:lnTo>
                        <a:pt x="112" y="109"/>
                      </a:lnTo>
                      <a:lnTo>
                        <a:pt x="103" y="105"/>
                      </a:lnTo>
                      <a:lnTo>
                        <a:pt x="95" y="103"/>
                      </a:lnTo>
                      <a:lnTo>
                        <a:pt x="87" y="99"/>
                      </a:lnTo>
                      <a:lnTo>
                        <a:pt x="78" y="97"/>
                      </a:lnTo>
                      <a:lnTo>
                        <a:pt x="72" y="94"/>
                      </a:lnTo>
                      <a:lnTo>
                        <a:pt x="65" y="92"/>
                      </a:lnTo>
                      <a:lnTo>
                        <a:pt x="57" y="88"/>
                      </a:lnTo>
                      <a:lnTo>
                        <a:pt x="49" y="86"/>
                      </a:lnTo>
                      <a:lnTo>
                        <a:pt x="44" y="84"/>
                      </a:lnTo>
                      <a:lnTo>
                        <a:pt x="38" y="80"/>
                      </a:lnTo>
                      <a:lnTo>
                        <a:pt x="32" y="78"/>
                      </a:lnTo>
                      <a:lnTo>
                        <a:pt x="27" y="76"/>
                      </a:lnTo>
                      <a:lnTo>
                        <a:pt x="23" y="75"/>
                      </a:lnTo>
                      <a:lnTo>
                        <a:pt x="19" y="73"/>
                      </a:lnTo>
                      <a:lnTo>
                        <a:pt x="13" y="71"/>
                      </a:lnTo>
                      <a:lnTo>
                        <a:pt x="9" y="71"/>
                      </a:lnTo>
                      <a:lnTo>
                        <a:pt x="8" y="69"/>
                      </a:lnTo>
                      <a:lnTo>
                        <a:pt x="4" y="69"/>
                      </a:lnTo>
                      <a:lnTo>
                        <a:pt x="2" y="67"/>
                      </a:lnTo>
                      <a:lnTo>
                        <a:pt x="0" y="67"/>
                      </a:lnTo>
                      <a:lnTo>
                        <a:pt x="65" y="0"/>
                      </a:lnTo>
                      <a:lnTo>
                        <a:pt x="65" y="0"/>
                      </a:lnTo>
                      <a:close/>
                    </a:path>
                  </a:pathLst>
                </a:custGeom>
                <a:solidFill>
                  <a:srgbClr val="414B8B"/>
                </a:solidFill>
                <a:ln w="9525">
                  <a:noFill/>
                  <a:round/>
                  <a:headEnd/>
                  <a:tailEnd/>
                </a:ln>
              </p:spPr>
              <p:txBody>
                <a:bodyPr/>
                <a:lstStyle/>
                <a:p>
                  <a:endParaRPr lang="en-US"/>
                </a:p>
              </p:txBody>
            </p:sp>
            <p:sp>
              <p:nvSpPr>
                <p:cNvPr id="51" name="Freeform 118"/>
                <p:cNvSpPr>
                  <a:spLocks/>
                </p:cNvSpPr>
                <p:nvPr/>
              </p:nvSpPr>
              <p:spPr bwMode="auto">
                <a:xfrm>
                  <a:off x="3162" y="2649"/>
                  <a:ext cx="162" cy="68"/>
                </a:xfrm>
                <a:custGeom>
                  <a:avLst/>
                  <a:gdLst/>
                  <a:ahLst/>
                  <a:cxnLst>
                    <a:cxn ang="0">
                      <a:pos x="2" y="80"/>
                    </a:cxn>
                    <a:cxn ang="0">
                      <a:pos x="9" y="78"/>
                    </a:cxn>
                    <a:cxn ang="0">
                      <a:pos x="19" y="76"/>
                    </a:cxn>
                    <a:cxn ang="0">
                      <a:pos x="30" y="73"/>
                    </a:cxn>
                    <a:cxn ang="0">
                      <a:pos x="43" y="67"/>
                    </a:cxn>
                    <a:cxn ang="0">
                      <a:pos x="59" y="63"/>
                    </a:cxn>
                    <a:cxn ang="0">
                      <a:pos x="72" y="59"/>
                    </a:cxn>
                    <a:cxn ang="0">
                      <a:pos x="82" y="57"/>
                    </a:cxn>
                    <a:cxn ang="0">
                      <a:pos x="89" y="54"/>
                    </a:cxn>
                    <a:cxn ang="0">
                      <a:pos x="99" y="50"/>
                    </a:cxn>
                    <a:cxn ang="0">
                      <a:pos x="108" y="48"/>
                    </a:cxn>
                    <a:cxn ang="0">
                      <a:pos x="118" y="46"/>
                    </a:cxn>
                    <a:cxn ang="0">
                      <a:pos x="125" y="42"/>
                    </a:cxn>
                    <a:cxn ang="0">
                      <a:pos x="135" y="40"/>
                    </a:cxn>
                    <a:cxn ang="0">
                      <a:pos x="144" y="38"/>
                    </a:cxn>
                    <a:cxn ang="0">
                      <a:pos x="154" y="35"/>
                    </a:cxn>
                    <a:cxn ang="0">
                      <a:pos x="165" y="31"/>
                    </a:cxn>
                    <a:cxn ang="0">
                      <a:pos x="175" y="29"/>
                    </a:cxn>
                    <a:cxn ang="0">
                      <a:pos x="184" y="27"/>
                    </a:cxn>
                    <a:cxn ang="0">
                      <a:pos x="192" y="25"/>
                    </a:cxn>
                    <a:cxn ang="0">
                      <a:pos x="201" y="21"/>
                    </a:cxn>
                    <a:cxn ang="0">
                      <a:pos x="209" y="19"/>
                    </a:cxn>
                    <a:cxn ang="0">
                      <a:pos x="218" y="18"/>
                    </a:cxn>
                    <a:cxn ang="0">
                      <a:pos x="226" y="16"/>
                    </a:cxn>
                    <a:cxn ang="0">
                      <a:pos x="237" y="14"/>
                    </a:cxn>
                    <a:cxn ang="0">
                      <a:pos x="251" y="10"/>
                    </a:cxn>
                    <a:cxn ang="0">
                      <a:pos x="262" y="8"/>
                    </a:cxn>
                    <a:cxn ang="0">
                      <a:pos x="274" y="4"/>
                    </a:cxn>
                    <a:cxn ang="0">
                      <a:pos x="283" y="4"/>
                    </a:cxn>
                    <a:cxn ang="0">
                      <a:pos x="291" y="2"/>
                    </a:cxn>
                    <a:cxn ang="0">
                      <a:pos x="302" y="2"/>
                    </a:cxn>
                    <a:cxn ang="0">
                      <a:pos x="312" y="0"/>
                    </a:cxn>
                    <a:cxn ang="0">
                      <a:pos x="317" y="0"/>
                    </a:cxn>
                    <a:cxn ang="0">
                      <a:pos x="323" y="2"/>
                    </a:cxn>
                    <a:cxn ang="0">
                      <a:pos x="325" y="42"/>
                    </a:cxn>
                    <a:cxn ang="0">
                      <a:pos x="319" y="42"/>
                    </a:cxn>
                    <a:cxn ang="0">
                      <a:pos x="310" y="44"/>
                    </a:cxn>
                    <a:cxn ang="0">
                      <a:pos x="300" y="46"/>
                    </a:cxn>
                    <a:cxn ang="0">
                      <a:pos x="293" y="48"/>
                    </a:cxn>
                    <a:cxn ang="0">
                      <a:pos x="281" y="50"/>
                    </a:cxn>
                    <a:cxn ang="0">
                      <a:pos x="272" y="54"/>
                    </a:cxn>
                    <a:cxn ang="0">
                      <a:pos x="258" y="56"/>
                    </a:cxn>
                    <a:cxn ang="0">
                      <a:pos x="247" y="59"/>
                    </a:cxn>
                    <a:cxn ang="0">
                      <a:pos x="234" y="61"/>
                    </a:cxn>
                    <a:cxn ang="0">
                      <a:pos x="222" y="67"/>
                    </a:cxn>
                    <a:cxn ang="0">
                      <a:pos x="209" y="69"/>
                    </a:cxn>
                    <a:cxn ang="0">
                      <a:pos x="198" y="73"/>
                    </a:cxn>
                    <a:cxn ang="0">
                      <a:pos x="184" y="78"/>
                    </a:cxn>
                    <a:cxn ang="0">
                      <a:pos x="173" y="82"/>
                    </a:cxn>
                    <a:cxn ang="0">
                      <a:pos x="161" y="86"/>
                    </a:cxn>
                    <a:cxn ang="0">
                      <a:pos x="150" y="90"/>
                    </a:cxn>
                    <a:cxn ang="0">
                      <a:pos x="139" y="95"/>
                    </a:cxn>
                    <a:cxn ang="0">
                      <a:pos x="129" y="99"/>
                    </a:cxn>
                    <a:cxn ang="0">
                      <a:pos x="120" y="103"/>
                    </a:cxn>
                    <a:cxn ang="0">
                      <a:pos x="112" y="109"/>
                    </a:cxn>
                    <a:cxn ang="0">
                      <a:pos x="97" y="116"/>
                    </a:cxn>
                    <a:cxn ang="0">
                      <a:pos x="85" y="124"/>
                    </a:cxn>
                    <a:cxn ang="0">
                      <a:pos x="76" y="130"/>
                    </a:cxn>
                    <a:cxn ang="0">
                      <a:pos x="70" y="135"/>
                    </a:cxn>
                    <a:cxn ang="0">
                      <a:pos x="0" y="82"/>
                    </a:cxn>
                  </a:cxnLst>
                  <a:rect l="0" t="0" r="r" b="b"/>
                  <a:pathLst>
                    <a:path w="325" h="135">
                      <a:moveTo>
                        <a:pt x="0" y="82"/>
                      </a:moveTo>
                      <a:lnTo>
                        <a:pt x="2" y="80"/>
                      </a:lnTo>
                      <a:lnTo>
                        <a:pt x="7" y="80"/>
                      </a:lnTo>
                      <a:lnTo>
                        <a:pt x="9" y="78"/>
                      </a:lnTo>
                      <a:lnTo>
                        <a:pt x="13" y="76"/>
                      </a:lnTo>
                      <a:lnTo>
                        <a:pt x="19" y="76"/>
                      </a:lnTo>
                      <a:lnTo>
                        <a:pt x="24" y="75"/>
                      </a:lnTo>
                      <a:lnTo>
                        <a:pt x="30" y="73"/>
                      </a:lnTo>
                      <a:lnTo>
                        <a:pt x="38" y="69"/>
                      </a:lnTo>
                      <a:lnTo>
                        <a:pt x="43" y="67"/>
                      </a:lnTo>
                      <a:lnTo>
                        <a:pt x="51" y="65"/>
                      </a:lnTo>
                      <a:lnTo>
                        <a:pt x="59" y="63"/>
                      </a:lnTo>
                      <a:lnTo>
                        <a:pt x="66" y="61"/>
                      </a:lnTo>
                      <a:lnTo>
                        <a:pt x="72" y="59"/>
                      </a:lnTo>
                      <a:lnTo>
                        <a:pt x="76" y="59"/>
                      </a:lnTo>
                      <a:lnTo>
                        <a:pt x="82" y="57"/>
                      </a:lnTo>
                      <a:lnTo>
                        <a:pt x="85" y="56"/>
                      </a:lnTo>
                      <a:lnTo>
                        <a:pt x="89" y="54"/>
                      </a:lnTo>
                      <a:lnTo>
                        <a:pt x="95" y="54"/>
                      </a:lnTo>
                      <a:lnTo>
                        <a:pt x="99" y="50"/>
                      </a:lnTo>
                      <a:lnTo>
                        <a:pt x="104" y="50"/>
                      </a:lnTo>
                      <a:lnTo>
                        <a:pt x="108" y="48"/>
                      </a:lnTo>
                      <a:lnTo>
                        <a:pt x="112" y="46"/>
                      </a:lnTo>
                      <a:lnTo>
                        <a:pt x="118" y="46"/>
                      </a:lnTo>
                      <a:lnTo>
                        <a:pt x="121" y="44"/>
                      </a:lnTo>
                      <a:lnTo>
                        <a:pt x="125" y="42"/>
                      </a:lnTo>
                      <a:lnTo>
                        <a:pt x="131" y="42"/>
                      </a:lnTo>
                      <a:lnTo>
                        <a:pt x="135" y="40"/>
                      </a:lnTo>
                      <a:lnTo>
                        <a:pt x="140" y="38"/>
                      </a:lnTo>
                      <a:lnTo>
                        <a:pt x="144" y="38"/>
                      </a:lnTo>
                      <a:lnTo>
                        <a:pt x="150" y="37"/>
                      </a:lnTo>
                      <a:lnTo>
                        <a:pt x="154" y="35"/>
                      </a:lnTo>
                      <a:lnTo>
                        <a:pt x="159" y="33"/>
                      </a:lnTo>
                      <a:lnTo>
                        <a:pt x="165" y="31"/>
                      </a:lnTo>
                      <a:lnTo>
                        <a:pt x="169" y="31"/>
                      </a:lnTo>
                      <a:lnTo>
                        <a:pt x="175" y="29"/>
                      </a:lnTo>
                      <a:lnTo>
                        <a:pt x="178" y="29"/>
                      </a:lnTo>
                      <a:lnTo>
                        <a:pt x="184" y="27"/>
                      </a:lnTo>
                      <a:lnTo>
                        <a:pt x="188" y="25"/>
                      </a:lnTo>
                      <a:lnTo>
                        <a:pt x="192" y="25"/>
                      </a:lnTo>
                      <a:lnTo>
                        <a:pt x="198" y="23"/>
                      </a:lnTo>
                      <a:lnTo>
                        <a:pt x="201" y="21"/>
                      </a:lnTo>
                      <a:lnTo>
                        <a:pt x="205" y="21"/>
                      </a:lnTo>
                      <a:lnTo>
                        <a:pt x="209" y="19"/>
                      </a:lnTo>
                      <a:lnTo>
                        <a:pt x="215" y="19"/>
                      </a:lnTo>
                      <a:lnTo>
                        <a:pt x="218" y="18"/>
                      </a:lnTo>
                      <a:lnTo>
                        <a:pt x="222" y="18"/>
                      </a:lnTo>
                      <a:lnTo>
                        <a:pt x="226" y="16"/>
                      </a:lnTo>
                      <a:lnTo>
                        <a:pt x="232" y="16"/>
                      </a:lnTo>
                      <a:lnTo>
                        <a:pt x="237" y="14"/>
                      </a:lnTo>
                      <a:lnTo>
                        <a:pt x="245" y="12"/>
                      </a:lnTo>
                      <a:lnTo>
                        <a:pt x="251" y="10"/>
                      </a:lnTo>
                      <a:lnTo>
                        <a:pt x="256" y="8"/>
                      </a:lnTo>
                      <a:lnTo>
                        <a:pt x="262" y="8"/>
                      </a:lnTo>
                      <a:lnTo>
                        <a:pt x="268" y="6"/>
                      </a:lnTo>
                      <a:lnTo>
                        <a:pt x="274" y="4"/>
                      </a:lnTo>
                      <a:lnTo>
                        <a:pt x="279" y="4"/>
                      </a:lnTo>
                      <a:lnTo>
                        <a:pt x="283" y="4"/>
                      </a:lnTo>
                      <a:lnTo>
                        <a:pt x="287" y="2"/>
                      </a:lnTo>
                      <a:lnTo>
                        <a:pt x="291" y="2"/>
                      </a:lnTo>
                      <a:lnTo>
                        <a:pt x="294" y="2"/>
                      </a:lnTo>
                      <a:lnTo>
                        <a:pt x="302" y="2"/>
                      </a:lnTo>
                      <a:lnTo>
                        <a:pt x="308" y="2"/>
                      </a:lnTo>
                      <a:lnTo>
                        <a:pt x="312" y="0"/>
                      </a:lnTo>
                      <a:lnTo>
                        <a:pt x="315" y="0"/>
                      </a:lnTo>
                      <a:lnTo>
                        <a:pt x="317" y="0"/>
                      </a:lnTo>
                      <a:lnTo>
                        <a:pt x="321" y="2"/>
                      </a:lnTo>
                      <a:lnTo>
                        <a:pt x="323" y="2"/>
                      </a:lnTo>
                      <a:lnTo>
                        <a:pt x="325" y="2"/>
                      </a:lnTo>
                      <a:lnTo>
                        <a:pt x="325" y="42"/>
                      </a:lnTo>
                      <a:lnTo>
                        <a:pt x="323" y="42"/>
                      </a:lnTo>
                      <a:lnTo>
                        <a:pt x="319" y="42"/>
                      </a:lnTo>
                      <a:lnTo>
                        <a:pt x="315" y="42"/>
                      </a:lnTo>
                      <a:lnTo>
                        <a:pt x="310" y="44"/>
                      </a:lnTo>
                      <a:lnTo>
                        <a:pt x="304" y="44"/>
                      </a:lnTo>
                      <a:lnTo>
                        <a:pt x="300" y="46"/>
                      </a:lnTo>
                      <a:lnTo>
                        <a:pt x="296" y="46"/>
                      </a:lnTo>
                      <a:lnTo>
                        <a:pt x="293" y="48"/>
                      </a:lnTo>
                      <a:lnTo>
                        <a:pt x="287" y="48"/>
                      </a:lnTo>
                      <a:lnTo>
                        <a:pt x="281" y="50"/>
                      </a:lnTo>
                      <a:lnTo>
                        <a:pt x="275" y="50"/>
                      </a:lnTo>
                      <a:lnTo>
                        <a:pt x="272" y="54"/>
                      </a:lnTo>
                      <a:lnTo>
                        <a:pt x="266" y="54"/>
                      </a:lnTo>
                      <a:lnTo>
                        <a:pt x="258" y="56"/>
                      </a:lnTo>
                      <a:lnTo>
                        <a:pt x="253" y="57"/>
                      </a:lnTo>
                      <a:lnTo>
                        <a:pt x="247" y="59"/>
                      </a:lnTo>
                      <a:lnTo>
                        <a:pt x="241" y="59"/>
                      </a:lnTo>
                      <a:lnTo>
                        <a:pt x="234" y="61"/>
                      </a:lnTo>
                      <a:lnTo>
                        <a:pt x="230" y="63"/>
                      </a:lnTo>
                      <a:lnTo>
                        <a:pt x="222" y="67"/>
                      </a:lnTo>
                      <a:lnTo>
                        <a:pt x="217" y="67"/>
                      </a:lnTo>
                      <a:lnTo>
                        <a:pt x="209" y="69"/>
                      </a:lnTo>
                      <a:lnTo>
                        <a:pt x="203" y="71"/>
                      </a:lnTo>
                      <a:lnTo>
                        <a:pt x="198" y="73"/>
                      </a:lnTo>
                      <a:lnTo>
                        <a:pt x="190" y="76"/>
                      </a:lnTo>
                      <a:lnTo>
                        <a:pt x="184" y="78"/>
                      </a:lnTo>
                      <a:lnTo>
                        <a:pt x="178" y="80"/>
                      </a:lnTo>
                      <a:lnTo>
                        <a:pt x="173" y="82"/>
                      </a:lnTo>
                      <a:lnTo>
                        <a:pt x="167" y="84"/>
                      </a:lnTo>
                      <a:lnTo>
                        <a:pt x="161" y="86"/>
                      </a:lnTo>
                      <a:lnTo>
                        <a:pt x="154" y="88"/>
                      </a:lnTo>
                      <a:lnTo>
                        <a:pt x="150" y="90"/>
                      </a:lnTo>
                      <a:lnTo>
                        <a:pt x="144" y="92"/>
                      </a:lnTo>
                      <a:lnTo>
                        <a:pt x="139" y="95"/>
                      </a:lnTo>
                      <a:lnTo>
                        <a:pt x="133" y="97"/>
                      </a:lnTo>
                      <a:lnTo>
                        <a:pt x="129" y="99"/>
                      </a:lnTo>
                      <a:lnTo>
                        <a:pt x="123" y="101"/>
                      </a:lnTo>
                      <a:lnTo>
                        <a:pt x="120" y="103"/>
                      </a:lnTo>
                      <a:lnTo>
                        <a:pt x="114" y="105"/>
                      </a:lnTo>
                      <a:lnTo>
                        <a:pt x="112" y="109"/>
                      </a:lnTo>
                      <a:lnTo>
                        <a:pt x="104" y="113"/>
                      </a:lnTo>
                      <a:lnTo>
                        <a:pt x="97" y="116"/>
                      </a:lnTo>
                      <a:lnTo>
                        <a:pt x="91" y="120"/>
                      </a:lnTo>
                      <a:lnTo>
                        <a:pt x="85" y="124"/>
                      </a:lnTo>
                      <a:lnTo>
                        <a:pt x="80" y="126"/>
                      </a:lnTo>
                      <a:lnTo>
                        <a:pt x="76" y="130"/>
                      </a:lnTo>
                      <a:lnTo>
                        <a:pt x="72" y="133"/>
                      </a:lnTo>
                      <a:lnTo>
                        <a:pt x="70" y="135"/>
                      </a:lnTo>
                      <a:lnTo>
                        <a:pt x="0" y="82"/>
                      </a:lnTo>
                      <a:lnTo>
                        <a:pt x="0" y="82"/>
                      </a:lnTo>
                      <a:close/>
                    </a:path>
                  </a:pathLst>
                </a:custGeom>
                <a:solidFill>
                  <a:srgbClr val="414B8B"/>
                </a:solidFill>
                <a:ln w="9525">
                  <a:noFill/>
                  <a:round/>
                  <a:headEnd/>
                  <a:tailEnd/>
                </a:ln>
              </p:spPr>
              <p:txBody>
                <a:bodyPr/>
                <a:lstStyle/>
                <a:p>
                  <a:endParaRPr lang="en-US"/>
                </a:p>
              </p:txBody>
            </p:sp>
            <p:sp>
              <p:nvSpPr>
                <p:cNvPr id="52" name="Freeform 119"/>
                <p:cNvSpPr>
                  <a:spLocks/>
                </p:cNvSpPr>
                <p:nvPr/>
              </p:nvSpPr>
              <p:spPr bwMode="auto">
                <a:xfrm>
                  <a:off x="3023" y="2762"/>
                  <a:ext cx="80" cy="60"/>
                </a:xfrm>
                <a:custGeom>
                  <a:avLst/>
                  <a:gdLst/>
                  <a:ahLst/>
                  <a:cxnLst>
                    <a:cxn ang="0">
                      <a:pos x="88" y="0"/>
                    </a:cxn>
                    <a:cxn ang="0">
                      <a:pos x="38" y="58"/>
                    </a:cxn>
                    <a:cxn ang="0">
                      <a:pos x="0" y="119"/>
                    </a:cxn>
                    <a:cxn ang="0">
                      <a:pos x="34" y="119"/>
                    </a:cxn>
                    <a:cxn ang="0">
                      <a:pos x="160" y="0"/>
                    </a:cxn>
                    <a:cxn ang="0">
                      <a:pos x="88" y="0"/>
                    </a:cxn>
                    <a:cxn ang="0">
                      <a:pos x="88" y="0"/>
                    </a:cxn>
                  </a:cxnLst>
                  <a:rect l="0" t="0" r="r" b="b"/>
                  <a:pathLst>
                    <a:path w="160" h="119">
                      <a:moveTo>
                        <a:pt x="88" y="0"/>
                      </a:moveTo>
                      <a:lnTo>
                        <a:pt x="38" y="58"/>
                      </a:lnTo>
                      <a:lnTo>
                        <a:pt x="0" y="119"/>
                      </a:lnTo>
                      <a:lnTo>
                        <a:pt x="34" y="119"/>
                      </a:lnTo>
                      <a:lnTo>
                        <a:pt x="160" y="0"/>
                      </a:lnTo>
                      <a:lnTo>
                        <a:pt x="88" y="0"/>
                      </a:lnTo>
                      <a:lnTo>
                        <a:pt x="88" y="0"/>
                      </a:lnTo>
                      <a:close/>
                    </a:path>
                  </a:pathLst>
                </a:custGeom>
                <a:solidFill>
                  <a:srgbClr val="414B8B"/>
                </a:solidFill>
                <a:ln w="9525">
                  <a:noFill/>
                  <a:round/>
                  <a:headEnd/>
                  <a:tailEnd/>
                </a:ln>
              </p:spPr>
              <p:txBody>
                <a:bodyPr/>
                <a:lstStyle/>
                <a:p>
                  <a:endParaRPr lang="en-US"/>
                </a:p>
              </p:txBody>
            </p:sp>
            <p:sp>
              <p:nvSpPr>
                <p:cNvPr id="53" name="Freeform 120"/>
                <p:cNvSpPr>
                  <a:spLocks/>
                </p:cNvSpPr>
                <p:nvPr/>
              </p:nvSpPr>
              <p:spPr bwMode="auto">
                <a:xfrm>
                  <a:off x="3094" y="2611"/>
                  <a:ext cx="49" cy="66"/>
                </a:xfrm>
                <a:custGeom>
                  <a:avLst/>
                  <a:gdLst/>
                  <a:ahLst/>
                  <a:cxnLst>
                    <a:cxn ang="0">
                      <a:pos x="0" y="33"/>
                    </a:cxn>
                    <a:cxn ang="0">
                      <a:pos x="97" y="132"/>
                    </a:cxn>
                    <a:cxn ang="0">
                      <a:pos x="38" y="0"/>
                    </a:cxn>
                    <a:cxn ang="0">
                      <a:pos x="0" y="33"/>
                    </a:cxn>
                    <a:cxn ang="0">
                      <a:pos x="0" y="33"/>
                    </a:cxn>
                  </a:cxnLst>
                  <a:rect l="0" t="0" r="r" b="b"/>
                  <a:pathLst>
                    <a:path w="97" h="132">
                      <a:moveTo>
                        <a:pt x="0" y="33"/>
                      </a:moveTo>
                      <a:lnTo>
                        <a:pt x="97" y="132"/>
                      </a:lnTo>
                      <a:lnTo>
                        <a:pt x="38" y="0"/>
                      </a:lnTo>
                      <a:lnTo>
                        <a:pt x="0" y="33"/>
                      </a:lnTo>
                      <a:lnTo>
                        <a:pt x="0" y="33"/>
                      </a:lnTo>
                      <a:close/>
                    </a:path>
                  </a:pathLst>
                </a:custGeom>
                <a:solidFill>
                  <a:srgbClr val="414B8B"/>
                </a:solidFill>
                <a:ln w="9525">
                  <a:noFill/>
                  <a:round/>
                  <a:headEnd/>
                  <a:tailEnd/>
                </a:ln>
              </p:spPr>
              <p:txBody>
                <a:bodyPr/>
                <a:lstStyle/>
                <a:p>
                  <a:endParaRPr lang="en-US"/>
                </a:p>
              </p:txBody>
            </p:sp>
            <p:sp>
              <p:nvSpPr>
                <p:cNvPr id="54" name="Freeform 121"/>
                <p:cNvSpPr>
                  <a:spLocks/>
                </p:cNvSpPr>
                <p:nvPr/>
              </p:nvSpPr>
              <p:spPr bwMode="auto">
                <a:xfrm>
                  <a:off x="3189" y="2700"/>
                  <a:ext cx="33" cy="49"/>
                </a:xfrm>
                <a:custGeom>
                  <a:avLst/>
                  <a:gdLst/>
                  <a:ahLst/>
                  <a:cxnLst>
                    <a:cxn ang="0">
                      <a:pos x="0" y="0"/>
                    </a:cxn>
                    <a:cxn ang="0">
                      <a:pos x="65" y="99"/>
                    </a:cxn>
                    <a:cxn ang="0">
                      <a:pos x="65" y="0"/>
                    </a:cxn>
                    <a:cxn ang="0">
                      <a:pos x="0" y="0"/>
                    </a:cxn>
                    <a:cxn ang="0">
                      <a:pos x="0" y="0"/>
                    </a:cxn>
                  </a:cxnLst>
                  <a:rect l="0" t="0" r="r" b="b"/>
                  <a:pathLst>
                    <a:path w="65" h="99">
                      <a:moveTo>
                        <a:pt x="0" y="0"/>
                      </a:moveTo>
                      <a:lnTo>
                        <a:pt x="65" y="99"/>
                      </a:lnTo>
                      <a:lnTo>
                        <a:pt x="65" y="0"/>
                      </a:lnTo>
                      <a:lnTo>
                        <a:pt x="0" y="0"/>
                      </a:lnTo>
                      <a:lnTo>
                        <a:pt x="0" y="0"/>
                      </a:lnTo>
                      <a:close/>
                    </a:path>
                  </a:pathLst>
                </a:custGeom>
                <a:solidFill>
                  <a:srgbClr val="414B8B"/>
                </a:solidFill>
                <a:ln w="9525">
                  <a:noFill/>
                  <a:round/>
                  <a:headEnd/>
                  <a:tailEnd/>
                </a:ln>
              </p:spPr>
              <p:txBody>
                <a:bodyPr/>
                <a:lstStyle/>
                <a:p>
                  <a:endParaRPr lang="en-US"/>
                </a:p>
              </p:txBody>
            </p:sp>
          </p:grpSp>
          <p:pic>
            <p:nvPicPr>
              <p:cNvPr id="17" name="Picture 122" descr="test"/>
              <p:cNvPicPr>
                <a:picLocks noChangeAspect="1" noChangeArrowheads="1"/>
              </p:cNvPicPr>
              <p:nvPr/>
            </p:nvPicPr>
            <p:blipFill>
              <a:blip r:embed="rId12" cstate="print"/>
              <a:srcRect/>
              <a:stretch>
                <a:fillRect/>
              </a:stretch>
            </p:blipFill>
            <p:spPr bwMode="auto">
              <a:xfrm rot="-2620334">
                <a:off x="2847975" y="3060700"/>
                <a:ext cx="103188" cy="127000"/>
              </a:xfrm>
              <a:prstGeom prst="rect">
                <a:avLst/>
              </a:prstGeom>
              <a:noFill/>
            </p:spPr>
          </p:pic>
          <p:pic>
            <p:nvPicPr>
              <p:cNvPr id="18" name="Picture 123" descr="test"/>
              <p:cNvPicPr>
                <a:picLocks noChangeAspect="1" noChangeArrowheads="1"/>
              </p:cNvPicPr>
              <p:nvPr/>
            </p:nvPicPr>
            <p:blipFill>
              <a:blip r:embed="rId12" cstate="print"/>
              <a:srcRect/>
              <a:stretch>
                <a:fillRect/>
              </a:stretch>
            </p:blipFill>
            <p:spPr bwMode="auto">
              <a:xfrm rot="-2620334">
                <a:off x="3028950" y="3194050"/>
                <a:ext cx="103188" cy="127000"/>
              </a:xfrm>
              <a:prstGeom prst="rect">
                <a:avLst/>
              </a:prstGeom>
              <a:noFill/>
            </p:spPr>
          </p:pic>
          <p:pic>
            <p:nvPicPr>
              <p:cNvPr id="19" name="Picture 124" descr="test"/>
              <p:cNvPicPr>
                <a:picLocks noChangeAspect="1" noChangeArrowheads="1"/>
              </p:cNvPicPr>
              <p:nvPr/>
            </p:nvPicPr>
            <p:blipFill>
              <a:blip r:embed="rId10" cstate="print"/>
              <a:srcRect/>
              <a:stretch>
                <a:fillRect/>
              </a:stretch>
            </p:blipFill>
            <p:spPr bwMode="auto">
              <a:xfrm rot="434067">
                <a:off x="3016250" y="3475038"/>
                <a:ext cx="282575" cy="228600"/>
              </a:xfrm>
              <a:prstGeom prst="rect">
                <a:avLst/>
              </a:prstGeom>
              <a:noFill/>
            </p:spPr>
          </p:pic>
          <p:pic>
            <p:nvPicPr>
              <p:cNvPr id="20" name="Picture 125" descr="test"/>
              <p:cNvPicPr>
                <a:picLocks noChangeAspect="1" noChangeArrowheads="1"/>
              </p:cNvPicPr>
              <p:nvPr/>
            </p:nvPicPr>
            <p:blipFill>
              <a:blip r:embed="rId13" cstate="print"/>
              <a:srcRect/>
              <a:stretch>
                <a:fillRect/>
              </a:stretch>
            </p:blipFill>
            <p:spPr bwMode="auto">
              <a:xfrm rot="434067">
                <a:off x="2327275" y="3689350"/>
                <a:ext cx="604838" cy="488950"/>
              </a:xfrm>
              <a:prstGeom prst="rect">
                <a:avLst/>
              </a:prstGeom>
              <a:noFill/>
            </p:spPr>
          </p:pic>
          <p:pic>
            <p:nvPicPr>
              <p:cNvPr id="21" name="Picture 126" descr="test"/>
              <p:cNvPicPr>
                <a:picLocks noChangeAspect="1" noChangeArrowheads="1"/>
              </p:cNvPicPr>
              <p:nvPr/>
            </p:nvPicPr>
            <p:blipFill>
              <a:blip r:embed="rId13" cstate="print"/>
              <a:srcRect/>
              <a:stretch>
                <a:fillRect/>
              </a:stretch>
            </p:blipFill>
            <p:spPr bwMode="auto">
              <a:xfrm rot="-1880597">
                <a:off x="3133725" y="3819525"/>
                <a:ext cx="604838" cy="488950"/>
              </a:xfrm>
              <a:prstGeom prst="rect">
                <a:avLst/>
              </a:prstGeom>
              <a:noFill/>
            </p:spPr>
          </p:pic>
          <p:pic>
            <p:nvPicPr>
              <p:cNvPr id="22" name="Picture 128" descr="txp_fig"/>
              <p:cNvPicPr>
                <a:picLocks noChangeAspect="1" noChangeArrowheads="1"/>
              </p:cNvPicPr>
              <p:nvPr>
                <p:custDataLst>
                  <p:tags r:id="rId2"/>
                </p:custDataLst>
              </p:nvPr>
            </p:nvPicPr>
            <p:blipFill>
              <a:blip r:embed="rId14" cstate="print">
                <a:clrChange>
                  <a:clrFrom>
                    <a:srgbClr val="FFFFFF"/>
                  </a:clrFrom>
                  <a:clrTo>
                    <a:srgbClr val="FFFFFF">
                      <a:alpha val="0"/>
                    </a:srgbClr>
                  </a:clrTo>
                </a:clrChange>
              </a:blip>
              <a:srcRect/>
              <a:stretch>
                <a:fillRect/>
              </a:stretch>
            </p:blipFill>
            <p:spPr bwMode="auto">
              <a:xfrm>
                <a:off x="6419850" y="3473450"/>
                <a:ext cx="1054100" cy="244475"/>
              </a:xfrm>
              <a:prstGeom prst="rect">
                <a:avLst/>
              </a:prstGeom>
              <a:noFill/>
              <a:ln w="25400" algn="ctr">
                <a:noFill/>
                <a:miter lim="800000"/>
                <a:headEnd/>
                <a:tailEnd/>
              </a:ln>
              <a:effectLst/>
            </p:spPr>
          </p:pic>
        </p:grpSp>
      </p:grpSp>
      <p:grpSp>
        <p:nvGrpSpPr>
          <p:cNvPr id="16" name="Group 99"/>
          <p:cNvGrpSpPr/>
          <p:nvPr/>
        </p:nvGrpSpPr>
        <p:grpSpPr>
          <a:xfrm>
            <a:off x="5036569" y="5672666"/>
            <a:ext cx="3413166" cy="494999"/>
            <a:chOff x="1497501" y="1931410"/>
            <a:chExt cx="6585586" cy="1010456"/>
          </a:xfrm>
        </p:grpSpPr>
        <p:pic>
          <p:nvPicPr>
            <p:cNvPr id="94" name="Picture 1" descr="C:\Users\roger\AppData\Local\Microsoft\Windows\Temporary Internet Files\Content.IE5\940EWJR6\MCj04403360000[1].png"/>
            <p:cNvPicPr>
              <a:picLocks noChangeAspect="1" noChangeArrowheads="1"/>
            </p:cNvPicPr>
            <p:nvPr/>
          </p:nvPicPr>
          <p:blipFill>
            <a:blip r:embed="rId15" cstate="print"/>
            <a:srcRect/>
            <a:stretch>
              <a:fillRect/>
            </a:stretch>
          </p:blipFill>
          <p:spPr bwMode="auto">
            <a:xfrm>
              <a:off x="2726302" y="1931410"/>
              <a:ext cx="1569120" cy="861370"/>
            </a:xfrm>
            <a:prstGeom prst="rect">
              <a:avLst/>
            </a:prstGeom>
            <a:noFill/>
          </p:spPr>
        </p:pic>
        <p:pic>
          <p:nvPicPr>
            <p:cNvPr id="95" name="Picture 2" descr="C:\Users\roger\AppData\Local\Microsoft\Windows\Temporary Internet Files\Content.IE5\I4YAH2JP\MCj04403370000[1].png"/>
            <p:cNvPicPr>
              <a:picLocks noChangeAspect="1" noChangeArrowheads="1"/>
            </p:cNvPicPr>
            <p:nvPr/>
          </p:nvPicPr>
          <p:blipFill>
            <a:blip r:embed="rId16" cstate="print"/>
            <a:srcRect/>
            <a:stretch>
              <a:fillRect/>
            </a:stretch>
          </p:blipFill>
          <p:spPr bwMode="auto">
            <a:xfrm>
              <a:off x="6519453" y="1947869"/>
              <a:ext cx="1563634" cy="844911"/>
            </a:xfrm>
            <a:prstGeom prst="rect">
              <a:avLst/>
            </a:prstGeom>
            <a:noFill/>
          </p:spPr>
        </p:pic>
        <p:pic>
          <p:nvPicPr>
            <p:cNvPr id="96" name="Picture 3" descr="C:\Users\roger\AppData\Local\Microsoft\Windows\Temporary Internet Files\Content.IE5\87L8UORA\MCj04403460000[1].png"/>
            <p:cNvPicPr>
              <a:picLocks noChangeAspect="1" noChangeArrowheads="1"/>
            </p:cNvPicPr>
            <p:nvPr/>
          </p:nvPicPr>
          <p:blipFill>
            <a:blip r:embed="rId17" cstate="print"/>
            <a:srcRect/>
            <a:stretch>
              <a:fillRect/>
            </a:stretch>
          </p:blipFill>
          <p:spPr bwMode="auto">
            <a:xfrm>
              <a:off x="4423132" y="1953036"/>
              <a:ext cx="1977657" cy="988830"/>
            </a:xfrm>
            <a:prstGeom prst="rect">
              <a:avLst/>
            </a:prstGeom>
            <a:noFill/>
          </p:spPr>
        </p:pic>
        <p:cxnSp>
          <p:nvCxnSpPr>
            <p:cNvPr id="97" name="Straight Connector 96"/>
            <p:cNvCxnSpPr/>
            <p:nvPr/>
          </p:nvCxnSpPr>
          <p:spPr bwMode="auto">
            <a:xfrm flipV="1">
              <a:off x="1610139" y="2295939"/>
              <a:ext cx="1073427"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8" name="Straight Connector 97"/>
            <p:cNvCxnSpPr/>
            <p:nvPr/>
          </p:nvCxnSpPr>
          <p:spPr bwMode="auto">
            <a:xfrm flipV="1">
              <a:off x="1514064" y="2438400"/>
              <a:ext cx="1073427"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9" name="Straight Connector 98"/>
            <p:cNvCxnSpPr/>
            <p:nvPr/>
          </p:nvCxnSpPr>
          <p:spPr bwMode="auto">
            <a:xfrm flipV="1">
              <a:off x="1497501" y="2560983"/>
              <a:ext cx="1073427"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20" name="Rectangle 4"/>
          <p:cNvSpPr>
            <a:spLocks noGrp="1" noChangeArrowheads="1"/>
          </p:cNvSpPr>
          <p:nvPr>
            <p:ph type="ctrTitle"/>
          </p:nvPr>
        </p:nvSpPr>
        <p:spPr>
          <a:xfrm>
            <a:off x="1077999" y="1382063"/>
            <a:ext cx="7772400" cy="1470025"/>
          </a:xfrm>
        </p:spPr>
        <p:txBody>
          <a:bodyPr/>
          <a:lstStyle/>
          <a:p>
            <a:pPr algn="r"/>
            <a:r>
              <a:rPr lang="en-US" sz="6000" dirty="0" smtClean="0">
                <a:solidFill>
                  <a:schemeClr val="bg1"/>
                </a:solidFill>
                <a:latin typeface="Calibri" pitchFamily="34" charset="0"/>
              </a:rPr>
              <a:t>Merci!</a:t>
            </a:r>
            <a:br>
              <a:rPr lang="en-US" sz="6000" dirty="0" smtClean="0">
                <a:solidFill>
                  <a:schemeClr val="bg1"/>
                </a:solidFill>
                <a:latin typeface="Calibri" pitchFamily="34" charset="0"/>
              </a:rPr>
            </a:br>
            <a:r>
              <a:rPr lang="en-US" sz="2700" dirty="0" smtClean="0">
                <a:solidFill>
                  <a:schemeClr val="bg1"/>
                </a:solidFill>
                <a:latin typeface="Calibri" pitchFamily="34" charset="0"/>
              </a:rPr>
              <a:t>Questions &amp; Comments?</a:t>
            </a:r>
            <a:br>
              <a:rPr lang="en-US" sz="2700" dirty="0" smtClean="0">
                <a:solidFill>
                  <a:schemeClr val="bg1"/>
                </a:solidFill>
                <a:latin typeface="Calibri" pitchFamily="34" charset="0"/>
              </a:rPr>
            </a:br>
            <a:r>
              <a:rPr lang="en-US" sz="2800" dirty="0" smtClean="0">
                <a:solidFill>
                  <a:schemeClr val="bg1"/>
                </a:solidFill>
                <a:latin typeface="Calibri" pitchFamily="34" charset="0"/>
              </a:rPr>
              <a:t/>
            </a:r>
            <a:br>
              <a:rPr lang="en-US" sz="2800" dirty="0" smtClean="0">
                <a:solidFill>
                  <a:schemeClr val="bg1"/>
                </a:solidFill>
                <a:latin typeface="Calibri" pitchFamily="34" charset="0"/>
              </a:rPr>
            </a:br>
            <a:r>
              <a:rPr lang="en-US" sz="2800" dirty="0" smtClean="0">
                <a:solidFill>
                  <a:schemeClr val="bg1"/>
                </a:solidFill>
                <a:latin typeface="Calibri" pitchFamily="34" charset="0"/>
              </a:rPr>
              <a:t/>
            </a:r>
            <a:br>
              <a:rPr lang="en-US" sz="2800" dirty="0" smtClean="0">
                <a:solidFill>
                  <a:schemeClr val="bg1"/>
                </a:solidFill>
                <a:latin typeface="Calibri" pitchFamily="34" charset="0"/>
              </a:rPr>
            </a:br>
            <a:r>
              <a:rPr lang="en-US" sz="2800" dirty="0" smtClean="0">
                <a:solidFill>
                  <a:schemeClr val="bg1"/>
                </a:solidFill>
                <a:latin typeface="Calibri" pitchFamily="34" charset="0"/>
              </a:rPr>
              <a:t/>
            </a:r>
            <a:br>
              <a:rPr lang="en-US" sz="2800" dirty="0" smtClean="0">
                <a:solidFill>
                  <a:schemeClr val="bg1"/>
                </a:solidFill>
                <a:latin typeface="Calibri" pitchFamily="34" charset="0"/>
              </a:rPr>
            </a:br>
            <a:endParaRPr lang="de-CH" sz="2800" dirty="0">
              <a:solidFill>
                <a:schemeClr val="tx1"/>
              </a:solidFill>
              <a:latin typeface="Calibri" pitchFamily="34" charset="0"/>
            </a:endParaRPr>
          </a:p>
        </p:txBody>
      </p:sp>
      <p:sp>
        <p:nvSpPr>
          <p:cNvPr id="5" name="TextBox 4"/>
          <p:cNvSpPr txBox="1"/>
          <p:nvPr>
            <p:custDataLst>
              <p:tags r:id="rId1"/>
            </p:custDataLst>
          </p:nvPr>
        </p:nvSpPr>
        <p:spPr>
          <a:xfrm>
            <a:off x="0" y="7112000"/>
            <a:ext cx="9144000" cy="1200329"/>
          </a:xfrm>
          <a:prstGeom prst="rect">
            <a:avLst/>
          </a:prstGeom>
          <a:noFill/>
        </p:spPr>
        <p:txBody>
          <a:bodyPr vert="horz" rtlCol="0">
            <a:spAutoFit/>
          </a:bodyPr>
          <a:lstStyle/>
          <a:p>
            <a:r>
              <a:rPr lang="en-US" dirty="0" err="1" smtClean="0"/>
              <a:t>TexPoint</a:t>
            </a:r>
            <a:r>
              <a:rPr lang="en-US" smtClean="0"/>
              <a:t> fonts used in EMF. </a:t>
            </a:r>
          </a:p>
          <a:p>
            <a:r>
              <a:rPr lang="en-US" smtClean="0"/>
              <a:t>Read the TexPoint manual before you delete this box.: </a:t>
            </a:r>
            <a:r>
              <a:rPr lang="en-US" smtClean="0">
                <a:latin typeface="CMMI10"/>
              </a:rPr>
              <a:t>A</a:t>
            </a:r>
            <a:r>
              <a:rPr lang="en-US" smtClean="0">
                <a:latin typeface="CMMI7"/>
              </a:rPr>
              <a:t>A</a:t>
            </a:r>
            <a:r>
              <a:rPr lang="en-US" smtClean="0">
                <a:latin typeface="CMR10"/>
              </a:rPr>
              <a:t>A</a:t>
            </a:r>
            <a:r>
              <a:rPr lang="en-US" smtClean="0">
                <a:latin typeface="CMR7"/>
              </a:rPr>
              <a:t>A</a:t>
            </a:r>
            <a:r>
              <a:rPr lang="en-US" smtClean="0">
                <a:latin typeface="CMSY7"/>
              </a:rPr>
              <a:t>A</a:t>
            </a:r>
            <a:r>
              <a:rPr lang="en-US" smtClean="0">
                <a:latin typeface="CMEX10"/>
              </a:rPr>
              <a:t>A</a:t>
            </a:r>
            <a:r>
              <a:rPr lang="en-US" smtClean="0">
                <a:latin typeface="CMSY10"/>
              </a:rPr>
              <a:t>A</a:t>
            </a:r>
            <a:endParaRPr lang="en-US"/>
          </a:p>
        </p:txBody>
      </p:sp>
      <p:sp>
        <p:nvSpPr>
          <p:cNvPr id="6" name="TextBox 5"/>
          <p:cNvSpPr txBox="1"/>
          <p:nvPr/>
        </p:nvSpPr>
        <p:spPr>
          <a:xfrm>
            <a:off x="172519" y="4951900"/>
            <a:ext cx="2489656" cy="1754326"/>
          </a:xfrm>
          <a:prstGeom prst="rect">
            <a:avLst/>
          </a:prstGeom>
          <a:noFill/>
        </p:spPr>
        <p:txBody>
          <a:bodyPr wrap="none" rtlCol="0">
            <a:spAutoFit/>
          </a:bodyPr>
          <a:lstStyle/>
          <a:p>
            <a:pPr algn="l"/>
            <a:r>
              <a:rPr lang="en-GB" sz="1800" dirty="0" smtClean="0">
                <a:solidFill>
                  <a:schemeClr val="bg1"/>
                </a:solidFill>
                <a:latin typeface="Calibri" pitchFamily="34" charset="0"/>
              </a:rPr>
              <a:t>Thanks to my co-authors</a:t>
            </a:r>
          </a:p>
          <a:p>
            <a:pPr algn="l"/>
            <a:r>
              <a:rPr lang="en-GB" sz="1800" dirty="0" smtClean="0">
                <a:solidFill>
                  <a:schemeClr val="bg1"/>
                </a:solidFill>
                <a:latin typeface="Calibri" pitchFamily="34" charset="0"/>
              </a:rPr>
              <a:t>Nicolas Burri</a:t>
            </a:r>
          </a:p>
          <a:p>
            <a:pPr algn="l"/>
            <a:r>
              <a:rPr lang="en-GB" sz="1800" dirty="0" smtClean="0">
                <a:solidFill>
                  <a:schemeClr val="bg1"/>
                </a:solidFill>
                <a:latin typeface="Calibri" pitchFamily="34" charset="0"/>
              </a:rPr>
              <a:t>Christoph Lenzen</a:t>
            </a:r>
          </a:p>
          <a:p>
            <a:pPr algn="l"/>
            <a:r>
              <a:rPr lang="en-GB" sz="1800" dirty="0" smtClean="0">
                <a:solidFill>
                  <a:schemeClr val="bg1"/>
                </a:solidFill>
                <a:latin typeface="Calibri" pitchFamily="34" charset="0"/>
              </a:rPr>
              <a:t>Thomas </a:t>
            </a:r>
            <a:r>
              <a:rPr lang="en-GB" sz="1800" dirty="0" err="1" smtClean="0">
                <a:solidFill>
                  <a:schemeClr val="bg1"/>
                </a:solidFill>
                <a:latin typeface="Calibri" pitchFamily="34" charset="0"/>
              </a:rPr>
              <a:t>Locher</a:t>
            </a:r>
            <a:endParaRPr lang="en-GB" sz="1800" dirty="0" smtClean="0">
              <a:solidFill>
                <a:schemeClr val="bg1"/>
              </a:solidFill>
              <a:latin typeface="Calibri" pitchFamily="34" charset="0"/>
            </a:endParaRPr>
          </a:p>
          <a:p>
            <a:pPr algn="l"/>
            <a:r>
              <a:rPr lang="en-GB" sz="1800" dirty="0" smtClean="0">
                <a:solidFill>
                  <a:schemeClr val="bg1"/>
                </a:solidFill>
                <a:latin typeface="Calibri" pitchFamily="34" charset="0"/>
              </a:rPr>
              <a:t>Philipp Sommer</a:t>
            </a:r>
          </a:p>
          <a:p>
            <a:pPr algn="l"/>
            <a:r>
              <a:rPr lang="en-GB" sz="1800" dirty="0" smtClean="0">
                <a:solidFill>
                  <a:schemeClr val="bg1"/>
                </a:solidFill>
                <a:latin typeface="Calibri" pitchFamily="34" charset="0"/>
              </a:rPr>
              <a:t>Pascal von Rickenbach</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2211" name="Picture 3"/>
          <p:cNvPicPr>
            <a:picLocks noChangeAspect="1" noChangeArrowheads="1"/>
          </p:cNvPicPr>
          <p:nvPr/>
        </p:nvPicPr>
        <p:blipFill>
          <a:blip r:embed="rId4" cstate="print"/>
          <a:srcRect t="21910" b="21910"/>
          <a:stretch>
            <a:fillRect/>
          </a:stretch>
        </p:blipFill>
        <p:spPr bwMode="auto">
          <a:xfrm>
            <a:off x="391204" y="129447"/>
            <a:ext cx="1478416" cy="588419"/>
          </a:xfrm>
          <a:prstGeom prst="rect">
            <a:avLst/>
          </a:prstGeom>
          <a:noFill/>
          <a:ln w="9525">
            <a:noFill/>
            <a:miter lim="800000"/>
            <a:headEnd/>
            <a:tailEnd/>
          </a:ln>
        </p:spPr>
      </p:pic>
      <p:sp>
        <p:nvSpPr>
          <p:cNvPr id="2" name="Title 1"/>
          <p:cNvSpPr>
            <a:spLocks noGrp="1"/>
          </p:cNvSpPr>
          <p:nvPr>
            <p:ph type="title"/>
          </p:nvPr>
        </p:nvSpPr>
        <p:spPr/>
        <p:txBody>
          <a:bodyPr/>
          <a:lstStyle/>
          <a:p>
            <a:r>
              <a:rPr lang="de-CH" dirty="0" smtClean="0"/>
              <a:t>                    </a:t>
            </a:r>
            <a:r>
              <a:rPr lang="de-CH" dirty="0" err="1" smtClean="0"/>
              <a:t>Clock</a:t>
            </a:r>
            <a:r>
              <a:rPr lang="de-CH" dirty="0" smtClean="0"/>
              <a:t> </a:t>
            </a:r>
            <a:r>
              <a:rPr lang="de-CH" dirty="0" err="1" smtClean="0"/>
              <a:t>Synchronization</a:t>
            </a:r>
            <a:endParaRPr lang="en-US" dirty="0"/>
          </a:p>
        </p:txBody>
      </p:sp>
      <p:sp>
        <p:nvSpPr>
          <p:cNvPr id="8" name="Content Placeholder 7"/>
          <p:cNvSpPr>
            <a:spLocks noGrp="1"/>
          </p:cNvSpPr>
          <p:nvPr>
            <p:ph idx="1"/>
          </p:nvPr>
        </p:nvSpPr>
        <p:spPr/>
        <p:txBody>
          <a:bodyPr/>
          <a:lstStyle/>
          <a:p>
            <a:endParaRPr lang="en-US"/>
          </a:p>
        </p:txBody>
      </p:sp>
      <p:pic>
        <p:nvPicPr>
          <p:cNvPr id="14" name="metronomesync.avi">
            <a:hlinkClick r:id="" action="ppaction://media"/>
          </p:cNvPr>
          <p:cNvPicPr>
            <a:picLocks noRot="1" noChangeAspect="1"/>
          </p:cNvPicPr>
          <p:nvPr>
            <a:videoFile r:link="rId1"/>
          </p:nvPr>
        </p:nvPicPr>
        <p:blipFill>
          <a:blip r:embed="rId5" cstate="print"/>
          <a:stretch>
            <a:fillRect/>
          </a:stretch>
        </p:blipFill>
        <p:spPr>
          <a:xfrm>
            <a:off x="1076402" y="1156863"/>
            <a:ext cx="7015176" cy="5261382"/>
          </a:xfrm>
          <a:prstGeom prst="rect">
            <a:avLst/>
          </a:prstGeom>
        </p:spPr>
      </p:pic>
      <p:pic>
        <p:nvPicPr>
          <p:cNvPr id="7" name="Picture 6" descr="Capture.PNG"/>
          <p:cNvPicPr>
            <a:picLocks noChangeAspect="1"/>
          </p:cNvPicPr>
          <p:nvPr/>
        </p:nvPicPr>
        <p:blipFill>
          <a:blip r:embed="rId6" cstate="print"/>
          <a:stretch>
            <a:fillRect/>
          </a:stretch>
        </p:blipFill>
        <p:spPr>
          <a:xfrm>
            <a:off x="1000666" y="1082299"/>
            <a:ext cx="7185804" cy="537025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4"/>
                                        </p:tgtEl>
                                      </p:cBhvr>
                                    </p:cmd>
                                  </p:childTnLst>
                                </p:cTn>
                              </p:par>
                            </p:childTnLst>
                          </p:cTn>
                        </p:par>
                      </p:childTnLst>
                    </p:cTn>
                  </p:par>
                </p:childTnLst>
              </p:cTn>
              <p:nextCondLst>
                <p:cond evt="onClick" delay="0">
                  <p:tgtEl>
                    <p:spTgt spid="14"/>
                  </p:tgtEl>
                </p:cond>
              </p:nextCondLst>
            </p:seq>
            <p:video>
              <p:cMediaNode>
                <p:cTn id="12" fill="hold" display="0">
                  <p:stCondLst>
                    <p:cond delay="indefinite"/>
                  </p:stCondLst>
                  <p:endCondLst>
                    <p:cond evt="onNext" delay="0">
                      <p:tgtEl>
                        <p:sldTgt/>
                      </p:tgtEl>
                    </p:cond>
                    <p:cond evt="onPrev" delay="0">
                      <p:tgtEl>
                        <p:sldTgt/>
                      </p:tgtEl>
                    </p:cond>
                  </p:endCondLst>
                </p:cTn>
                <p:tgtEl>
                  <p:spTgt spid="14"/>
                </p:tgtEl>
              </p:cMediaNode>
            </p:video>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0930" name="Rectangle 2"/>
          <p:cNvSpPr>
            <a:spLocks noGrp="1" noChangeArrowheads="1"/>
          </p:cNvSpPr>
          <p:nvPr>
            <p:ph type="title"/>
          </p:nvPr>
        </p:nvSpPr>
        <p:spPr/>
        <p:txBody>
          <a:bodyPr/>
          <a:lstStyle/>
          <a:p>
            <a:r>
              <a:rPr lang="en-US" dirty="0" smtClean="0">
                <a:latin typeface="Calibri" pitchFamily="34" charset="0"/>
                <a:cs typeface="Calibri" pitchFamily="34" charset="0"/>
              </a:rPr>
              <a:t>Open Problems</a:t>
            </a:r>
            <a:endParaRPr lang="en-US" dirty="0">
              <a:latin typeface="Calibri" pitchFamily="34" charset="0"/>
              <a:cs typeface="Calibri" pitchFamily="34" charset="0"/>
            </a:endParaRPr>
          </a:p>
        </p:txBody>
      </p:sp>
      <p:sp>
        <p:nvSpPr>
          <p:cNvPr id="1020931" name="Rectangle 3"/>
          <p:cNvSpPr>
            <a:spLocks noGrp="1" noChangeArrowheads="1"/>
          </p:cNvSpPr>
          <p:nvPr>
            <p:ph idx="1"/>
          </p:nvPr>
        </p:nvSpPr>
        <p:spPr/>
        <p:txBody>
          <a:bodyPr/>
          <a:lstStyle/>
          <a:p>
            <a:endParaRPr lang="en-US" dirty="0">
              <a:latin typeface="Calibri" pitchFamily="34" charset="0"/>
              <a:cs typeface="Calibri" pitchFamily="34" charset="0"/>
            </a:endParaRPr>
          </a:p>
          <a:p>
            <a:r>
              <a:rPr lang="de-CH" dirty="0" smtClean="0">
                <a:latin typeface="Calibri" pitchFamily="34" charset="0"/>
                <a:cs typeface="Calibri" pitchFamily="34" charset="0"/>
              </a:rPr>
              <a:t>global vs. </a:t>
            </a:r>
            <a:r>
              <a:rPr lang="de-CH" dirty="0" err="1" smtClean="0">
                <a:latin typeface="Calibri" pitchFamily="34" charset="0"/>
                <a:cs typeface="Calibri" pitchFamily="34" charset="0"/>
              </a:rPr>
              <a:t>local</a:t>
            </a:r>
            <a:r>
              <a:rPr lang="de-CH" dirty="0" smtClean="0">
                <a:latin typeface="Calibri" pitchFamily="34" charset="0"/>
                <a:cs typeface="Calibri" pitchFamily="34" charset="0"/>
              </a:rPr>
              <a:t> </a:t>
            </a:r>
            <a:r>
              <a:rPr lang="de-CH" dirty="0" err="1" smtClean="0">
                <a:latin typeface="Calibri" pitchFamily="34" charset="0"/>
                <a:cs typeface="Calibri" pitchFamily="34" charset="0"/>
              </a:rPr>
              <a:t>skew</a:t>
            </a:r>
            <a:endParaRPr lang="de-CH" dirty="0" smtClean="0">
              <a:latin typeface="Calibri" pitchFamily="34" charset="0"/>
              <a:cs typeface="Calibri" pitchFamily="34" charset="0"/>
            </a:endParaRPr>
          </a:p>
          <a:p>
            <a:r>
              <a:rPr lang="de-CH" dirty="0" err="1" smtClean="0">
                <a:latin typeface="Calibri" pitchFamily="34" charset="0"/>
                <a:cs typeface="Calibri" pitchFamily="34" charset="0"/>
              </a:rPr>
              <a:t>worst-case</a:t>
            </a:r>
            <a:r>
              <a:rPr lang="de-CH" dirty="0" smtClean="0">
                <a:latin typeface="Calibri" pitchFamily="34" charset="0"/>
                <a:cs typeface="Calibri" pitchFamily="34" charset="0"/>
              </a:rPr>
              <a:t> vs. </a:t>
            </a:r>
            <a:r>
              <a:rPr lang="de-CH" dirty="0" err="1" smtClean="0">
                <a:latin typeface="Calibri" pitchFamily="34" charset="0"/>
                <a:cs typeface="Calibri" pitchFamily="34" charset="0"/>
              </a:rPr>
              <a:t>reality</a:t>
            </a:r>
            <a:r>
              <a:rPr lang="de-CH" dirty="0" smtClean="0">
                <a:latin typeface="Calibri" pitchFamily="34" charset="0"/>
                <a:cs typeface="Calibri" pitchFamily="34" charset="0"/>
              </a:rPr>
              <a:t> (</a:t>
            </a:r>
            <a:r>
              <a:rPr lang="de-CH" dirty="0" err="1" smtClean="0">
                <a:latin typeface="Calibri" pitchFamily="34" charset="0"/>
                <a:cs typeface="Calibri" pitchFamily="34" charset="0"/>
              </a:rPr>
              <a:t>Gaussian</a:t>
            </a:r>
            <a:r>
              <a:rPr lang="de-CH" dirty="0" smtClean="0">
                <a:latin typeface="Calibri" pitchFamily="34" charset="0"/>
                <a:cs typeface="Calibri" pitchFamily="34" charset="0"/>
              </a:rPr>
              <a:t>?)</a:t>
            </a:r>
            <a:endParaRPr lang="en-US" dirty="0" smtClean="0">
              <a:latin typeface="Calibri" pitchFamily="34" charset="0"/>
              <a:cs typeface="Calibri" pitchFamily="34" charset="0"/>
            </a:endParaRPr>
          </a:p>
          <a:p>
            <a:r>
              <a:rPr lang="en-US" dirty="0" smtClean="0">
                <a:latin typeface="Calibri" pitchFamily="34" charset="0"/>
                <a:cs typeface="Calibri" pitchFamily="34" charset="0"/>
              </a:rPr>
              <a:t>accuracy vs. convergence </a:t>
            </a:r>
          </a:p>
          <a:p>
            <a:r>
              <a:rPr lang="en-US" dirty="0" smtClean="0">
                <a:latin typeface="Calibri" pitchFamily="34" charset="0"/>
                <a:cs typeface="Calibri" pitchFamily="34" charset="0"/>
              </a:rPr>
              <a:t>accuracy  vs. energy efficiency  </a:t>
            </a:r>
          </a:p>
          <a:p>
            <a:r>
              <a:rPr lang="en-US" dirty="0" smtClean="0">
                <a:latin typeface="Calibri" pitchFamily="34" charset="0"/>
                <a:cs typeface="Calibri" pitchFamily="34" charset="0"/>
              </a:rPr>
              <a:t>dynamic networks</a:t>
            </a:r>
          </a:p>
          <a:p>
            <a:r>
              <a:rPr lang="en-US" dirty="0" smtClean="0">
                <a:latin typeface="Calibri" pitchFamily="34" charset="0"/>
                <a:cs typeface="Calibri" pitchFamily="34" charset="0"/>
              </a:rPr>
              <a:t>fault-tolerance (Byzantine clocks)</a:t>
            </a:r>
          </a:p>
          <a:p>
            <a:r>
              <a:rPr lang="de-CH" dirty="0" err="1" smtClean="0">
                <a:latin typeface="Calibri" pitchFamily="34" charset="0"/>
                <a:cs typeface="Calibri" pitchFamily="34" charset="0"/>
              </a:rPr>
              <a:t>applications</a:t>
            </a:r>
            <a:r>
              <a:rPr lang="de-CH" dirty="0" smtClean="0">
                <a:latin typeface="Calibri" pitchFamily="34" charset="0"/>
                <a:cs typeface="Calibri" pitchFamily="34" charset="0"/>
              </a:rPr>
              <a:t>, e.g. </a:t>
            </a:r>
            <a:r>
              <a:rPr lang="de-CH" dirty="0" err="1" smtClean="0">
                <a:latin typeface="Calibri" pitchFamily="34" charset="0"/>
                <a:cs typeface="Calibri" pitchFamily="34" charset="0"/>
              </a:rPr>
              <a:t>coordinating</a:t>
            </a:r>
            <a:r>
              <a:rPr lang="de-CH" dirty="0" smtClean="0">
                <a:latin typeface="Calibri" pitchFamily="34" charset="0"/>
                <a:cs typeface="Calibri" pitchFamily="34" charset="0"/>
              </a:rPr>
              <a:t> </a:t>
            </a:r>
            <a:r>
              <a:rPr lang="de-CH" dirty="0" err="1" smtClean="0">
                <a:latin typeface="Calibri" pitchFamily="34" charset="0"/>
                <a:cs typeface="Calibri" pitchFamily="34" charset="0"/>
              </a:rPr>
              <a:t>physical</a:t>
            </a:r>
            <a:r>
              <a:rPr lang="de-CH" dirty="0" smtClean="0">
                <a:latin typeface="Calibri" pitchFamily="34" charset="0"/>
                <a:cs typeface="Calibri" pitchFamily="34" charset="0"/>
              </a:rPr>
              <a:t> </a:t>
            </a:r>
            <a:r>
              <a:rPr lang="de-CH" dirty="0" err="1" smtClean="0">
                <a:latin typeface="Calibri" pitchFamily="34" charset="0"/>
                <a:cs typeface="Calibri" pitchFamily="34" charset="0"/>
              </a:rPr>
              <a:t>objects</a:t>
            </a:r>
            <a:r>
              <a:rPr lang="de-CH" dirty="0" smtClean="0">
                <a:latin typeface="Calibri" pitchFamily="34" charset="0"/>
                <a:cs typeface="Calibri" pitchFamily="34" charset="0"/>
              </a:rPr>
              <a:t> (</a:t>
            </a:r>
            <a:r>
              <a:rPr lang="de-CH" dirty="0" err="1" smtClean="0">
                <a:latin typeface="Calibri" pitchFamily="34" charset="0"/>
                <a:cs typeface="Calibri" pitchFamily="34" charset="0"/>
              </a:rPr>
              <a:t>example</a:t>
            </a:r>
            <a:r>
              <a:rPr lang="de-CH" dirty="0" smtClean="0">
                <a:latin typeface="Calibri" pitchFamily="34" charset="0"/>
                <a:cs typeface="Calibri" pitchFamily="34" charset="0"/>
              </a:rPr>
              <a:t> </a:t>
            </a:r>
            <a:r>
              <a:rPr lang="de-CH" dirty="0" err="1" smtClean="0">
                <a:latin typeface="Calibri" pitchFamily="34" charset="0"/>
                <a:cs typeface="Calibri" pitchFamily="34" charset="0"/>
              </a:rPr>
              <a:t>with</a:t>
            </a:r>
            <a:r>
              <a:rPr lang="de-CH" dirty="0" smtClean="0">
                <a:latin typeface="Calibri" pitchFamily="34" charset="0"/>
                <a:cs typeface="Calibri" pitchFamily="34" charset="0"/>
              </a:rPr>
              <a:t> </a:t>
            </a:r>
            <a:r>
              <a:rPr lang="de-CH" dirty="0" err="1" smtClean="0">
                <a:latin typeface="Calibri" pitchFamily="34" charset="0"/>
                <a:cs typeface="Calibri" pitchFamily="34" charset="0"/>
              </a:rPr>
              <a:t>cars</a:t>
            </a:r>
            <a:r>
              <a:rPr lang="de-CH" dirty="0" smtClean="0">
                <a:latin typeface="Calibri" pitchFamily="34" charset="0"/>
                <a:cs typeface="Calibri" pitchFamily="34" charset="0"/>
              </a:rPr>
              <a:t>)</a:t>
            </a:r>
          </a:p>
          <a:p>
            <a:endParaRPr lang="de-CH" dirty="0" smtClean="0">
              <a:latin typeface="Calibri" pitchFamily="34" charset="0"/>
              <a:cs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093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093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093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093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20931">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20931">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2093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0931"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DEFAULTFONTSIZE" val="10"/>
  <p:tag name="DEFAULTWIDTH" val="650"/>
  <p:tag name="DEFAULTHEIGHT" val="540"/>
  <p:tag name="FIRSTROGER20WATTENHOFER@9FI3EBKMVWQMHYXG" val="2797"/>
  <p:tag name="DEFAULTDISPLAYSOURCE" val="\documentclass{article}\pagestyle{empty}&#10;\begin{document}&#10;&#10;\end{document}&#10;"/>
  <p:tag name="EMBEDFONTS" val="1"/>
  <p:tag name="FIRSTROGER20WATTENHOFER@XV5I9FVF81W8GHH9" val="3327"/>
</p:tagLst>
</file>

<file path=ppt/tags/tag2.xml><?xml version="1.0" encoding="utf-8"?>
<p:tagLst xmlns:a="http://schemas.openxmlformats.org/drawingml/2006/main" xmlns:r="http://schemas.openxmlformats.org/officeDocument/2006/relationships" xmlns:p="http://schemas.openxmlformats.org/presentationml/2006/main">
  <p:tag name="HIDDENFONTSHAPE" val="true"/>
</p:tagLst>
</file>

<file path=ppt/tags/tag3.xml><?xml version="1.0" encoding="utf-8"?>
<p:tagLst xmlns:a="http://schemas.openxmlformats.org/drawingml/2006/main" xmlns:r="http://schemas.openxmlformats.org/officeDocument/2006/relationships" xmlns:p="http://schemas.openxmlformats.org/presentationml/2006/main">
  <p:tag name="TIMING" val="|35.7|13.4|5|6|5.4|63.5"/>
</p:tagLst>
</file>

<file path=ppt/tags/tag4.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10;\mathbf{\Theta}\left(\frac{W}{\sqrt{n\log n}} \right)&#10;\]&#10;&#10;\end{document}&#10;"/>
  <p:tag name="EXTERNALNAME" val="txp_fig"/>
  <p:tag name="BLEND" val="False"/>
  <p:tag name="TRANSPARENT" val="True"/>
  <p:tag name="KEEPFILES" val="False"/>
  <p:tag name="DEBUGPAUSE" val="False"/>
  <p:tag name="RESOLUTION" val="1200"/>
  <p:tag name="TIMEOUT" val="(none)"/>
  <p:tag name="BOXWIDTH" val="536"/>
  <p:tag name="BOXHEIGHT" val="417"/>
  <p:tag name="BOXFONT" val="10"/>
  <p:tag name="BOXWRAP" val="False"/>
  <p:tag name="WORKAROUNDTRANSPARENCYBUG" val="False"/>
  <p:tag name="ALLOWFONTSUBSTITUTION" val="False"/>
  <p:tag name="BITMAPFORMAT" val="pngmono"/>
  <p:tag name="ORIGWIDTH" val="127"/>
  <p:tag name="PICTUREFILESIZE" val="11314"/>
</p:tagLst>
</file>

<file path=ppt/tags/tag5.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10;P\neq NP&#10;\]&#10;&#10;\end{document}&#10;"/>
  <p:tag name="EXTERNALNAME" val="txp_fig"/>
  <p:tag name="BLEND" val="False"/>
  <p:tag name="TRANSPARENT" val="True"/>
  <p:tag name="KEEPFILES" val="False"/>
  <p:tag name="DEBUGPAUSE" val="False"/>
  <p:tag name="RESOLUTION" val="1200"/>
  <p:tag name="TIMEOUT" val="(none)"/>
  <p:tag name="BOXWIDTH" val="536"/>
  <p:tag name="BOXHEIGHT" val="417"/>
  <p:tag name="BOXFONT" val="10"/>
  <p:tag name="BOXWRAP" val="False"/>
  <p:tag name="WORKAROUNDTRANSPARENCYBUG" val="False"/>
  <p:tag name="ALLOWFONTSUBSTITUTION" val="False"/>
  <p:tag name="BITMAPFORMAT" val="pngmono"/>
  <p:tag name="ORIGWIDTH" val="82"/>
  <p:tag name="PICTUREFILESIZE" val="3625"/>
</p:tagLst>
</file>

<file path=ppt/tags/tag6.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10;\mathbf{\Theta}\left(\frac{W}{\sqrt{n\log n}} \right)&#10;\]&#10;&#10;\end{document}&#10;"/>
  <p:tag name="EXTERNALNAME" val="txp_fig"/>
  <p:tag name="BLEND" val="False"/>
  <p:tag name="TRANSPARENT" val="True"/>
  <p:tag name="KEEPFILES" val="False"/>
  <p:tag name="DEBUGPAUSE" val="False"/>
  <p:tag name="RESOLUTION" val="1200"/>
  <p:tag name="TIMEOUT" val="(none)"/>
  <p:tag name="BOXWIDTH" val="536"/>
  <p:tag name="BOXHEIGHT" val="417"/>
  <p:tag name="BOXFONT" val="10"/>
  <p:tag name="BOXWRAP" val="False"/>
  <p:tag name="WORKAROUNDTRANSPARENCYBUG" val="False"/>
  <p:tag name="ALLOWFONTSUBSTITUTION" val="False"/>
  <p:tag name="BITMAPFORMAT" val="pngmono"/>
  <p:tag name="ORIGWIDTH" val="127"/>
  <p:tag name="PICTUREFILESIZE" val="11314"/>
</p:tagLst>
</file>

<file path=ppt/tags/tag7.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10;P\neq NP&#10;\]&#10;&#10;\end{document}&#10;"/>
  <p:tag name="EXTERNALNAME" val="txp_fig"/>
  <p:tag name="BLEND" val="False"/>
  <p:tag name="TRANSPARENT" val="True"/>
  <p:tag name="KEEPFILES" val="False"/>
  <p:tag name="DEBUGPAUSE" val="False"/>
  <p:tag name="RESOLUTION" val="1200"/>
  <p:tag name="TIMEOUT" val="(none)"/>
  <p:tag name="BOXWIDTH" val="536"/>
  <p:tag name="BOXHEIGHT" val="417"/>
  <p:tag name="BOXFONT" val="10"/>
  <p:tag name="BOXWRAP" val="False"/>
  <p:tag name="WORKAROUNDTRANSPARENCYBUG" val="False"/>
  <p:tag name="ALLOWFONTSUBSTITUTION" val="False"/>
  <p:tag name="BITMAPFORMAT" val="pngmono"/>
  <p:tag name="ORIGWIDTH" val="82"/>
  <p:tag name="PICTUREFILESIZE" val="3625"/>
</p:tagLst>
</file>

<file path=ppt/tags/tag8.xml><?xml version="1.0" encoding="utf-8"?>
<p:tagLst xmlns:a="http://schemas.openxmlformats.org/drawingml/2006/main" xmlns:r="http://schemas.openxmlformats.org/officeDocument/2006/relationships" xmlns:p="http://schemas.openxmlformats.org/presentationml/2006/main">
  <p:tag name="HIDDENFONTSHAPE" val="true"/>
</p:tagLst>
</file>

<file path=ppt/theme/theme1.xml><?xml version="1.0" encoding="utf-8"?>
<a:theme xmlns:a="http://schemas.openxmlformats.org/drawingml/2006/main" name="normal">
  <a:themeElements>
    <a:clrScheme name="1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1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ine">
  <a:themeElements>
    <a:clrScheme name="1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1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line">
  <a:themeElements>
    <a:clrScheme name="1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1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empty">
  <a:themeElements>
    <a:clrScheme name="1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1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without footer">
  <a:themeElements>
    <a:clrScheme name="1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1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2756</Words>
  <Application>Microsoft Office PowerPoint</Application>
  <PresentationFormat>On-screen Show (4:3)</PresentationFormat>
  <Paragraphs>660</Paragraphs>
  <Slides>49</Slides>
  <Notes>39</Notes>
  <HiddenSlides>4</HiddenSlides>
  <MMClips>4</MMClips>
  <ScaleCrop>false</ScaleCrop>
  <HeadingPairs>
    <vt:vector size="8" baseType="variant">
      <vt:variant>
        <vt:lpstr>Fonts Used</vt:lpstr>
      </vt:variant>
      <vt:variant>
        <vt:i4>16</vt:i4>
      </vt:variant>
      <vt:variant>
        <vt:lpstr>Theme</vt:lpstr>
      </vt:variant>
      <vt:variant>
        <vt:i4>5</vt:i4>
      </vt:variant>
      <vt:variant>
        <vt:lpstr>Embedded OLE Servers</vt:lpstr>
      </vt:variant>
      <vt:variant>
        <vt:i4>1</vt:i4>
      </vt:variant>
      <vt:variant>
        <vt:lpstr>Slide Titles</vt:lpstr>
      </vt:variant>
      <vt:variant>
        <vt:i4>49</vt:i4>
      </vt:variant>
    </vt:vector>
  </HeadingPairs>
  <TitlesOfParts>
    <vt:vector size="71" baseType="lpstr">
      <vt:lpstr>Arial</vt:lpstr>
      <vt:lpstr>CMMI10</vt:lpstr>
      <vt:lpstr>CMMI7</vt:lpstr>
      <vt:lpstr>CMR10</vt:lpstr>
      <vt:lpstr>CMR7</vt:lpstr>
      <vt:lpstr>CMSY7</vt:lpstr>
      <vt:lpstr>CMEX10</vt:lpstr>
      <vt:lpstr>CMSY10</vt:lpstr>
      <vt:lpstr>Calibri</vt:lpstr>
      <vt:lpstr>Tahoma</vt:lpstr>
      <vt:lpstr>Times New Roman</vt:lpstr>
      <vt:lpstr>Wingdings</vt:lpstr>
      <vt:lpstr>Wingdings 3</vt:lpstr>
      <vt:lpstr>msmincho</vt:lpstr>
      <vt:lpstr>Symbol</vt:lpstr>
      <vt:lpstr>DejaVuSans</vt:lpstr>
      <vt:lpstr>normal</vt:lpstr>
      <vt:lpstr>line</vt:lpstr>
      <vt:lpstr>1_line</vt:lpstr>
      <vt:lpstr>empty</vt:lpstr>
      <vt:lpstr>without footer</vt:lpstr>
      <vt:lpstr>Acrobat Document</vt:lpstr>
      <vt:lpstr>Slide 1</vt:lpstr>
      <vt:lpstr>Slide 2</vt:lpstr>
      <vt:lpstr>Slide 3</vt:lpstr>
      <vt:lpstr>Slide 4</vt:lpstr>
      <vt:lpstr>Slide 5</vt:lpstr>
      <vt:lpstr>Slide 6</vt:lpstr>
      <vt:lpstr>Practice: Sensor Networks</vt:lpstr>
      <vt:lpstr>Slide 8</vt:lpstr>
      <vt:lpstr>A Sensor Network After Deployment</vt:lpstr>
      <vt:lpstr>A Typical Sensor Node: TinyNode 584</vt:lpstr>
      <vt:lpstr>Environmental Monitoring (PermaSense)</vt:lpstr>
      <vt:lpstr>Example: Dozer</vt:lpstr>
      <vt:lpstr>Is Dozer a theory-meets-practice success story?</vt:lpstr>
      <vt:lpstr>Energy-Efficient Protocol Design</vt:lpstr>
      <vt:lpstr>Dozer System</vt:lpstr>
      <vt:lpstr>Dozer System</vt:lpstr>
      <vt:lpstr>Dozer in Action</vt:lpstr>
      <vt:lpstr>Energy Consumption</vt:lpstr>
      <vt:lpstr>Slide 19</vt:lpstr>
      <vt:lpstr>Theory for sensor networks, what is it good for?!</vt:lpstr>
      <vt:lpstr>Slide 21</vt:lpstr>
      <vt:lpstr>Clock Synchronization in Practice</vt:lpstr>
      <vt:lpstr>Oscillators</vt:lpstr>
      <vt:lpstr>Clocks Experience Drift</vt:lpstr>
      <vt:lpstr>Messages Experience Jitter in the Delay</vt:lpstr>
      <vt:lpstr>Clock Synchronization in Networks?</vt:lpstr>
      <vt:lpstr>Variants of Clock Synchronization Algorithms</vt:lpstr>
      <vt:lpstr>FTSP vs. GTSP: Global Skew</vt:lpstr>
      <vt:lpstr>FTSP vs. GTSP: Local Skew</vt:lpstr>
      <vt:lpstr>Time in (Sensor) Networks</vt:lpstr>
      <vt:lpstr>Clock Synchronization in Theory?</vt:lpstr>
      <vt:lpstr>Time Must Behave!</vt:lpstr>
      <vt:lpstr>Formal Model</vt:lpstr>
      <vt:lpstr>Local Skew</vt:lpstr>
      <vt:lpstr>Synchronization Algorithms: An Example (“Amax”)</vt:lpstr>
      <vt:lpstr>Local Skew: Overview of Results</vt:lpstr>
      <vt:lpstr>Clock Synchronization vs. Car Coordination</vt:lpstr>
      <vt:lpstr>Clock Synchronization vs. Car Coordination</vt:lpstr>
      <vt:lpstr>Is the Theory Practical?!?</vt:lpstr>
      <vt:lpstr>One Big Difference Between Theory and Practice, Usually!</vt:lpstr>
      <vt:lpstr>„Industry Standard“ FTSP in Practice</vt:lpstr>
      <vt:lpstr>The PulseSync Protocol</vt:lpstr>
      <vt:lpstr>Evaluation</vt:lpstr>
      <vt:lpstr>Experimental Results</vt:lpstr>
      <vt:lpstr>Experimental Results</vt:lpstr>
      <vt:lpstr>Summary</vt:lpstr>
      <vt:lpstr>Merci! Questions &amp; Comments?    </vt:lpstr>
      <vt:lpstr>                    Clock Synchronization</vt:lpstr>
      <vt:lpstr>Open Problems</vt:lpstr>
    </vt:vector>
  </TitlesOfParts>
  <Company>IFW ETHZ</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Theory for Sensor Networks …what is it good for?!</dc:title>
  <dc:creator>Roger Wattenhofer</dc:creator>
  <cp:lastModifiedBy>user</cp:lastModifiedBy>
  <cp:revision>3857</cp:revision>
  <dcterms:created xsi:type="dcterms:W3CDTF">2004-04-23T16:05:06Z</dcterms:created>
  <dcterms:modified xsi:type="dcterms:W3CDTF">2012-06-15T09:00:27Z</dcterms:modified>
</cp:coreProperties>
</file>