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  <p:sldMasterId id="2147483650" r:id="rId2"/>
  </p:sldMasterIdLst>
  <p:notesMasterIdLst>
    <p:notesMasterId r:id="rId24"/>
  </p:notesMasterIdLst>
  <p:handoutMasterIdLst>
    <p:handoutMasterId r:id="rId25"/>
  </p:handoutMasterIdLst>
  <p:sldIdLst>
    <p:sldId id="257" r:id="rId3"/>
    <p:sldId id="401" r:id="rId4"/>
    <p:sldId id="409" r:id="rId5"/>
    <p:sldId id="410" r:id="rId6"/>
    <p:sldId id="383" r:id="rId7"/>
    <p:sldId id="411" r:id="rId8"/>
    <p:sldId id="402" r:id="rId9"/>
    <p:sldId id="375" r:id="rId10"/>
    <p:sldId id="404" r:id="rId11"/>
    <p:sldId id="414" r:id="rId12"/>
    <p:sldId id="412" r:id="rId13"/>
    <p:sldId id="413" r:id="rId14"/>
    <p:sldId id="406" r:id="rId15"/>
    <p:sldId id="398" r:id="rId16"/>
    <p:sldId id="397" r:id="rId17"/>
    <p:sldId id="372" r:id="rId18"/>
    <p:sldId id="258" r:id="rId19"/>
    <p:sldId id="416" r:id="rId20"/>
    <p:sldId id="417" r:id="rId21"/>
    <p:sldId id="405" r:id="rId22"/>
    <p:sldId id="408" r:id="rId23"/>
  </p:sldIdLst>
  <p:sldSz cx="9144000" cy="6858000" type="screen4x3"/>
  <p:notesSz cx="6858000" cy="9144000"/>
  <p:embeddedFontLst>
    <p:embeddedFont>
      <p:font typeface="cmmi10" pitchFamily="34" charset="0"/>
      <p:regular r:id="rId26"/>
    </p:embeddedFont>
    <p:embeddedFont>
      <p:font typeface="cmr10" pitchFamily="34" charset="0"/>
      <p:regular r:id="rId27"/>
    </p:embeddedFont>
    <p:embeddedFont>
      <p:font typeface="cmex10" pitchFamily="34" charset="0"/>
      <p:regular r:id="rId28"/>
    </p:embeddedFont>
    <p:embeddedFont>
      <p:font typeface="cmmi7" pitchFamily="34" charset="0"/>
      <p:regular r:id="rId29"/>
    </p:embeddedFont>
    <p:embeddedFont>
      <p:font typeface="cmsy10orig" pitchFamily="34" charset="0"/>
      <p:regular r:id="rId30"/>
    </p:embeddedFont>
    <p:embeddedFont>
      <p:font typeface="cmsy7" pitchFamily="34" charset="0"/>
      <p:regular r:id="rId31"/>
    </p:embeddedFont>
    <p:embeddedFont>
      <p:font typeface="cmr7" pitchFamily="34" charset="0"/>
      <p:regular r:id="rId32"/>
    </p:embeddedFont>
    <p:embeddedFont>
      <p:font typeface="cmsy10" pitchFamily="34" charset="0"/>
      <p:regular r:id="rId33"/>
    </p:embeddedFont>
    <p:embeddedFont>
      <p:font typeface="Goudy Stout" pitchFamily="18" charset="0"/>
      <p:regular r:id="rId34"/>
    </p:embeddedFont>
  </p:embeddedFontLst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2848" autoAdjust="0"/>
  </p:normalViewPr>
  <p:slideViewPr>
    <p:cSldViewPr snapToObjects="1">
      <p:cViewPr>
        <p:scale>
          <a:sx n="100" d="100"/>
          <a:sy n="100" d="100"/>
        </p:scale>
        <p:origin x="-2118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79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9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7D650D-3D07-4EF4-8ECA-36D5EAAF8E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B52237-6235-4616-9999-552C25886A0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25FAE2-EB1A-4BE1-97B2-7410D3C530FE}" type="slidenum">
              <a:rPr lang="en-US"/>
              <a:pPr/>
              <a:t>1</a:t>
            </a:fld>
            <a:endParaRPr lang="en-US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76300" y="652463"/>
            <a:ext cx="5081588" cy="34750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Text Box 3"/>
          <p:cNvSpPr txBox="1">
            <a:spLocks noChangeArrowheads="1"/>
          </p:cNvSpPr>
          <p:nvPr>
            <p:ph type="body"/>
          </p:nvPr>
        </p:nvSpPr>
        <p:spPr>
          <a:xfrm>
            <a:off x="908050" y="4343400"/>
            <a:ext cx="5010150" cy="4125913"/>
          </a:xfrm>
          <a:noFill/>
          <a:ln/>
        </p:spPr>
        <p:txBody>
          <a:bodyPr lIns="90360" tIns="45360" rIns="90360" bIns="45360"/>
          <a:lstStyle/>
          <a:p>
            <a:pPr marL="228600" indent="-228600" defTabSz="457200">
              <a:spcBef>
                <a:spcPts val="450"/>
              </a:spcBef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</a:pPr>
            <a:r>
              <a:rPr lang="en-GB"/>
              <a:t>Good morning, thanks for coming.</a:t>
            </a:r>
          </a:p>
          <a:p>
            <a:pPr marL="228600" indent="-228600" defTabSz="457200">
              <a:spcBef>
                <a:spcPts val="450"/>
              </a:spcBef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</a:pPr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B38F45-6363-4775-8454-D9E9E4CCB12F}" type="slidenum">
              <a:rPr lang="en-US"/>
              <a:pPr/>
              <a:t>2</a:t>
            </a:fld>
            <a:endParaRPr lang="en-US"/>
          </a:p>
        </p:txBody>
      </p:sp>
      <p:sp>
        <p:nvSpPr>
          <p:cNvPr id="467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Example: Decode DNA, count stars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032F2D-C408-450F-8925-D37DB066C8C4}" type="slidenum">
              <a:rPr lang="en-US"/>
              <a:pPr/>
              <a:t>7</a:t>
            </a:fld>
            <a:endParaRPr lang="en-US"/>
          </a:p>
        </p:txBody>
      </p:sp>
      <p:sp>
        <p:nvSpPr>
          <p:cNvPr id="471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Are actions entirely hidden?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378A86-9815-4F98-B659-C97F56606CFF}" type="slidenum">
              <a:rPr lang="en-US"/>
              <a:pPr/>
              <a:t>9</a:t>
            </a:fld>
            <a:endParaRPr lang="en-US"/>
          </a:p>
        </p:txBody>
      </p:sp>
      <p:sp>
        <p:nvSpPr>
          <p:cNvPr id="478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TODO: compare transition points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CBE8FC-9DE3-49A9-B6CA-1A3749B20480}" type="slidenum">
              <a:rPr lang="en-US"/>
              <a:pPr/>
              <a:t>17</a:t>
            </a:fld>
            <a:endParaRPr lang="en-US"/>
          </a:p>
        </p:txBody>
      </p:sp>
      <p:sp>
        <p:nvSpPr>
          <p:cNvPr id="207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Prisonners Dilemma even useful for networking </a:t>
            </a:r>
            <a:r>
              <a:rPr lang="de-CH">
                <a:sym typeface="Wingdings" pitchFamily="2" charset="2"/>
              </a:rPr>
              <a:t>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50FA5-9070-4427-BDD7-2F95C60073A3}" type="slidenum">
              <a:rPr lang="en-US"/>
              <a:pPr/>
              <a:t>19</a:t>
            </a:fld>
            <a:endParaRPr lang="en-US"/>
          </a:p>
        </p:txBody>
      </p:sp>
      <p:sp>
        <p:nvSpPr>
          <p:cNvPr id="4843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TODO: compare transition points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D71B167-0CC5-4EE3-8400-5DA450E567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6ABECA3-7E3D-4F74-8AAA-ACDAA09C91F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76823F2-1816-4A5B-BC76-27B5C4D9FC3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44AC714-EB50-4C81-AEF8-63514BD031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B9CC015-1DBA-4254-8041-1ACB18900A8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9677C0-6228-430E-9BD9-8CB4C0E255C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D0D56BE-FC99-4142-8B1D-EC49C133C1C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C7B0236-24A0-4EF9-B6EC-CCF49D68CA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C251F8-620E-4F43-AD41-387861BBF64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6B9C08-541A-47AA-ADA5-718F55A8CD1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C8E635-5FD6-4F27-BCC0-1835AB6CC71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307A9360-880E-4ABE-A070-A2786CA2635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2409D1-7E29-43B7-BC65-996F91BC4DF5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F83F1A-5DA2-4A5D-BAD5-EEF7721BAEE7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299856-0A5F-46F4-957B-495DBF7C3F7F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27487" cy="5289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6613"/>
            <a:ext cx="4027488" cy="5289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BF9530-F4AB-4827-B323-9390613F70BA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E89392-B65B-4C20-8379-3CA26B0039D3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DDAFD3-973D-4055-91A2-0DBBDC81F9C5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759BB7-8FA8-460A-A650-27C9CC4F11F2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D405A5-21F3-4841-B032-CD4DE9D6CAC9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0C2EB3-6B45-46E0-9EBD-1AFD73AC92B5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7F66AA-7636-466D-B4E6-7D410D8019E1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5924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5924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42FC10-C67A-48EB-B4C1-0E06F5BCD9B0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490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836613"/>
            <a:ext cx="4027487" cy="5289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6613"/>
            <a:ext cx="4027488" cy="5289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187450" y="6381750"/>
            <a:ext cx="6337300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596188" y="6381750"/>
            <a:ext cx="1008062" cy="287338"/>
          </a:xfrm>
        </p:spPr>
        <p:txBody>
          <a:bodyPr/>
          <a:lstStyle>
            <a:lvl1pPr>
              <a:defRPr/>
            </a:lvl1pPr>
          </a:lstStyle>
          <a:p>
            <a:fld id="{3A8AC6A9-B022-4654-88A9-3EE2692F78F7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B3258CE-2BA7-4520-BAD8-79666E8B46D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1613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title style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07375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87450" y="6381750"/>
            <a:ext cx="6337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381750"/>
            <a:ext cx="1008062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82FFEAAA-F76E-4C01-B936-1DE94A47D0F7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205830" name="Line 6"/>
          <p:cNvSpPr>
            <a:spLocks noChangeShapeType="1"/>
          </p:cNvSpPr>
          <p:nvPr/>
        </p:nvSpPr>
        <p:spPr bwMode="auto">
          <a:xfrm>
            <a:off x="438150" y="771525"/>
            <a:ext cx="82677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pic>
        <p:nvPicPr>
          <p:cNvPr id="2058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5953125"/>
            <a:ext cx="762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3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5.jpe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1.jpe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27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33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C6DDC6F-EE82-4096-BF3A-C992EF51F0BC}" type="slidenum">
              <a:rPr lang="en-GB"/>
              <a:pPr/>
              <a:t>1</a:t>
            </a:fld>
            <a:endParaRPr lang="en-GB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55663"/>
            <a:ext cx="9144000" cy="1190625"/>
          </a:xfrm>
          <a:ln/>
        </p:spPr>
        <p:txBody>
          <a:bodyPr/>
          <a:lstStyle/>
          <a:p>
            <a:pPr>
              <a:buClr>
                <a:srgbClr val="3333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99"/>
                </a:solidFill>
              </a:rPr>
              <a:t>Combinatorial Agency with Audits</a:t>
            </a:r>
            <a:endParaRPr lang="en-GB" sz="3200">
              <a:solidFill>
                <a:srgbClr val="333399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95400" y="4419600"/>
            <a:ext cx="3429000" cy="75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79413" indent="-379413" algn="ctr" defTabSz="457200">
              <a:spcBef>
                <a:spcPts val="400"/>
              </a:spcBef>
              <a:buClr>
                <a:srgbClr val="33CC33"/>
              </a:buClr>
              <a:buSzPct val="100000"/>
              <a:buFont typeface="Arial" charset="0"/>
              <a:buNone/>
              <a:tabLst>
                <a:tab pos="379413" algn="l"/>
                <a:tab pos="1293813" algn="l"/>
                <a:tab pos="2208213" algn="l"/>
                <a:tab pos="3122613" algn="l"/>
                <a:tab pos="4037013" algn="l"/>
                <a:tab pos="4951413" algn="l"/>
                <a:tab pos="5865813" algn="l"/>
                <a:tab pos="6780213" algn="l"/>
                <a:tab pos="7694613" algn="l"/>
                <a:tab pos="8609013" algn="l"/>
                <a:tab pos="9523413" algn="l"/>
                <a:tab pos="10437813" algn="l"/>
              </a:tabLst>
            </a:pPr>
            <a:r>
              <a:rPr lang="en-GB" sz="2000" i="1">
                <a:solidFill>
                  <a:srgbClr val="000000"/>
                </a:solidFill>
              </a:rPr>
              <a:t>Raphael Eidenbenz</a:t>
            </a:r>
          </a:p>
          <a:p>
            <a:pPr marL="379413" indent="-379413" algn="ctr" defTabSz="457200">
              <a:spcBef>
                <a:spcPts val="400"/>
              </a:spcBef>
              <a:buClr>
                <a:srgbClr val="33CC33"/>
              </a:buClr>
              <a:buSzPct val="100000"/>
              <a:buFont typeface="Arial" charset="0"/>
              <a:buNone/>
              <a:tabLst>
                <a:tab pos="379413" algn="l"/>
                <a:tab pos="1293813" algn="l"/>
                <a:tab pos="2208213" algn="l"/>
                <a:tab pos="3122613" algn="l"/>
                <a:tab pos="4037013" algn="l"/>
                <a:tab pos="4951413" algn="l"/>
                <a:tab pos="5865813" algn="l"/>
                <a:tab pos="6780213" algn="l"/>
                <a:tab pos="7694613" algn="l"/>
                <a:tab pos="8609013" algn="l"/>
                <a:tab pos="9523413" algn="l"/>
                <a:tab pos="10437813" algn="l"/>
              </a:tabLst>
            </a:pPr>
            <a:r>
              <a:rPr lang="en-GB" sz="2000" i="1">
                <a:solidFill>
                  <a:srgbClr val="000000"/>
                </a:solidFill>
              </a:rPr>
              <a:t>ETH Zurich, Switzerland</a:t>
            </a:r>
          </a:p>
        </p:txBody>
      </p:sp>
      <p:pic>
        <p:nvPicPr>
          <p:cNvPr id="7172" name="Picture 4" descr="http://dcg.ethz.ch/pics/dc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867400"/>
            <a:ext cx="2514600" cy="685800"/>
          </a:xfrm>
          <a:prstGeom prst="rect">
            <a:avLst/>
          </a:prstGeom>
          <a:noFill/>
        </p:spPr>
      </p:pic>
      <p:pic>
        <p:nvPicPr>
          <p:cNvPr id="7173" name="Picture 5" descr="ethlogo_bla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5899150"/>
            <a:ext cx="2590800" cy="654050"/>
          </a:xfrm>
          <a:prstGeom prst="rect">
            <a:avLst/>
          </a:prstGeom>
          <a:noFill/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800600" y="4419600"/>
            <a:ext cx="3048000" cy="75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79413" indent="-379413" algn="ctr" defTabSz="457200">
              <a:spcBef>
                <a:spcPts val="400"/>
              </a:spcBef>
              <a:buClr>
                <a:srgbClr val="33CC33"/>
              </a:buClr>
              <a:buSzPct val="100000"/>
              <a:buFont typeface="Arial" charset="0"/>
              <a:buNone/>
              <a:tabLst>
                <a:tab pos="379413" algn="l"/>
                <a:tab pos="1293813" algn="l"/>
                <a:tab pos="2208213" algn="l"/>
                <a:tab pos="3122613" algn="l"/>
                <a:tab pos="4037013" algn="l"/>
                <a:tab pos="4951413" algn="l"/>
                <a:tab pos="5865813" algn="l"/>
                <a:tab pos="6780213" algn="l"/>
                <a:tab pos="7694613" algn="l"/>
                <a:tab pos="8609013" algn="l"/>
                <a:tab pos="9523413" algn="l"/>
                <a:tab pos="10437813" algn="l"/>
              </a:tabLst>
            </a:pPr>
            <a:r>
              <a:rPr lang="en-GB" sz="2000" i="1">
                <a:solidFill>
                  <a:srgbClr val="000000"/>
                </a:solidFill>
              </a:rPr>
              <a:t>Stefan Schmid</a:t>
            </a:r>
          </a:p>
          <a:p>
            <a:pPr marL="379413" indent="-379413" algn="ctr" defTabSz="457200">
              <a:spcBef>
                <a:spcPts val="400"/>
              </a:spcBef>
              <a:buClr>
                <a:srgbClr val="33CC33"/>
              </a:buClr>
              <a:buSzPct val="100000"/>
              <a:buFont typeface="Arial" charset="0"/>
              <a:buNone/>
              <a:tabLst>
                <a:tab pos="379413" algn="l"/>
                <a:tab pos="1293813" algn="l"/>
                <a:tab pos="2208213" algn="l"/>
                <a:tab pos="3122613" algn="l"/>
                <a:tab pos="4037013" algn="l"/>
                <a:tab pos="4951413" algn="l"/>
                <a:tab pos="5865813" algn="l"/>
                <a:tab pos="6780213" algn="l"/>
                <a:tab pos="7694613" algn="l"/>
                <a:tab pos="8609013" algn="l"/>
                <a:tab pos="9523413" algn="l"/>
                <a:tab pos="10437813" algn="l"/>
              </a:tabLst>
            </a:pPr>
            <a:r>
              <a:rPr lang="en-GB" sz="2000" i="1">
                <a:solidFill>
                  <a:srgbClr val="000000"/>
                </a:solidFill>
              </a:rPr>
              <a:t>TU Munich, Germany</a:t>
            </a:r>
          </a:p>
        </p:txBody>
      </p:sp>
      <p:pic>
        <p:nvPicPr>
          <p:cNvPr id="7176" name="Picture 8" descr="raphael_dc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76500" y="2590800"/>
            <a:ext cx="1257300" cy="1676400"/>
          </a:xfrm>
          <a:prstGeom prst="rect">
            <a:avLst/>
          </a:prstGeom>
          <a:noFill/>
        </p:spPr>
      </p:pic>
      <p:pic>
        <p:nvPicPr>
          <p:cNvPr id="7177" name="Picture 9" descr="stefan_t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94350" y="2590800"/>
            <a:ext cx="1263650" cy="1676400"/>
          </a:xfrm>
          <a:prstGeom prst="rect">
            <a:avLst/>
          </a:prstGeom>
          <a:noFill/>
        </p:spPr>
      </p:pic>
      <p:pic>
        <p:nvPicPr>
          <p:cNvPr id="7178" name="Picture 10" descr="tum_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10350" y="5916613"/>
            <a:ext cx="2076450" cy="636587"/>
          </a:xfrm>
          <a:prstGeom prst="rect">
            <a:avLst/>
          </a:prstGeom>
          <a:noFill/>
        </p:spPr>
      </p:pic>
      <p:sp>
        <p:nvSpPr>
          <p:cNvPr id="7179" name="Text Box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7112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TexPoint fonts used in EMF. </a:t>
            </a:r>
          </a:p>
          <a:p>
            <a:r>
              <a:rPr lang="en-US"/>
              <a:t>Read the TexPoint manual before you delete this box.: </a:t>
            </a:r>
            <a:r>
              <a:rPr lang="en-US">
                <a:latin typeface="cmmi10" pitchFamily="34" charset="0"/>
              </a:rPr>
              <a:t>A</a:t>
            </a:r>
            <a:r>
              <a:rPr lang="en-US">
                <a:latin typeface="cmr10" pitchFamily="34" charset="0"/>
              </a:rPr>
              <a:t>A</a:t>
            </a:r>
            <a:r>
              <a:rPr lang="en-US">
                <a:latin typeface="cmex10" pitchFamily="34" charset="0"/>
              </a:rPr>
              <a:t>A</a:t>
            </a:r>
            <a:r>
              <a:rPr lang="en-US">
                <a:latin typeface="cmmi7" pitchFamily="34" charset="0"/>
              </a:rPr>
              <a:t>A</a:t>
            </a:r>
            <a:r>
              <a:rPr lang="en-US">
                <a:latin typeface="cmsy10orig" pitchFamily="34" charset="0"/>
              </a:rPr>
              <a:t>A</a:t>
            </a:r>
            <a:r>
              <a:rPr lang="en-US">
                <a:latin typeface="cmsy7" pitchFamily="34" charset="0"/>
              </a:rPr>
              <a:t>A</a:t>
            </a:r>
            <a:r>
              <a:rPr lang="en-US">
                <a:latin typeface="cmr7" pitchFamily="34" charset="0"/>
              </a:rPr>
              <a:t>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A65290-B9D8-4CDC-B3CF-5F403D5A6CB0}" type="slidenum">
              <a:rPr lang="de-CH"/>
              <a:pPr/>
              <a:t>2</a:t>
            </a:fld>
            <a:endParaRPr lang="de-CH"/>
          </a:p>
        </p:txBody>
      </p:sp>
      <p:pic>
        <p:nvPicPr>
          <p:cNvPr id="457787" name="Picture 59" descr="smallF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913" y="3594100"/>
            <a:ext cx="228600" cy="146050"/>
          </a:xfrm>
          <a:prstGeom prst="rect">
            <a:avLst/>
          </a:prstGeom>
          <a:noFill/>
        </p:spPr>
      </p:pic>
      <p:pic>
        <p:nvPicPr>
          <p:cNvPr id="457788" name="Picture 60" descr="smallF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913" y="3600450"/>
            <a:ext cx="228600" cy="146050"/>
          </a:xfrm>
          <a:prstGeom prst="rect">
            <a:avLst/>
          </a:prstGeom>
          <a:noFill/>
        </p:spPr>
      </p:pic>
      <p:pic>
        <p:nvPicPr>
          <p:cNvPr id="457789" name="Picture 61" descr="smallF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913" y="3600450"/>
            <a:ext cx="228600" cy="146050"/>
          </a:xfrm>
          <a:prstGeom prst="rect">
            <a:avLst/>
          </a:prstGeom>
          <a:noFill/>
        </p:spPr>
      </p:pic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Introduction</a:t>
            </a:r>
            <a:endParaRPr lang="en-US"/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43063"/>
            <a:ext cx="4460875" cy="39211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CH" sz="3600"/>
              <a:t>Grid Computing...</a:t>
            </a:r>
          </a:p>
          <a:p>
            <a:pPr lvl="1">
              <a:lnSpc>
                <a:spcPct val="90000"/>
              </a:lnSpc>
            </a:pPr>
            <a:r>
              <a:rPr lang="de-CH" sz="2400"/>
              <a:t>Distributed project orchestrated by one server</a:t>
            </a:r>
          </a:p>
          <a:p>
            <a:pPr lvl="1">
              <a:lnSpc>
                <a:spcPct val="90000"/>
              </a:lnSpc>
            </a:pPr>
            <a:r>
              <a:rPr lang="de-CH" sz="2400"/>
              <a:t>Server distributes tasks</a:t>
            </a:r>
          </a:p>
          <a:p>
            <a:pPr lvl="1">
              <a:lnSpc>
                <a:spcPct val="90000"/>
              </a:lnSpc>
            </a:pPr>
            <a:r>
              <a:rPr lang="de-CH" sz="2400"/>
              <a:t>Agents compute subtask</a:t>
            </a:r>
          </a:p>
          <a:p>
            <a:pPr lvl="1">
              <a:lnSpc>
                <a:spcPct val="90000"/>
              </a:lnSpc>
            </a:pPr>
            <a:r>
              <a:rPr lang="de-CH" sz="2400"/>
              <a:t>Results are sent back to server</a:t>
            </a:r>
          </a:p>
          <a:p>
            <a:pPr lvl="1">
              <a:lnSpc>
                <a:spcPct val="90000"/>
              </a:lnSpc>
            </a:pPr>
            <a:r>
              <a:rPr lang="de-CH" sz="2400"/>
              <a:t>Server aggregates result</a:t>
            </a:r>
            <a:endParaRPr lang="en-US" sz="2400"/>
          </a:p>
        </p:txBody>
      </p:sp>
      <p:graphicFrame>
        <p:nvGraphicFramePr>
          <p:cNvPr id="457734" name="Object 6"/>
          <p:cNvGraphicFramePr>
            <a:graphicFrameLocks noChangeAspect="1"/>
          </p:cNvGraphicFramePr>
          <p:nvPr/>
        </p:nvGraphicFramePr>
        <p:xfrm>
          <a:off x="7707313" y="2908300"/>
          <a:ext cx="561975" cy="590550"/>
        </p:xfrm>
        <a:graphic>
          <a:graphicData uri="http://schemas.openxmlformats.org/presentationml/2006/ole">
            <p:oleObj spid="_x0000_s457734" name="Bitmap Image" r:id="rId5" imgW="561905" imgH="590476" progId="Paint.Picture">
              <p:embed/>
            </p:oleObj>
          </a:graphicData>
        </a:graphic>
      </p:graphicFrame>
      <p:graphicFrame>
        <p:nvGraphicFramePr>
          <p:cNvPr id="457735" name="Object 7"/>
          <p:cNvGraphicFramePr>
            <a:graphicFrameLocks noChangeAspect="1"/>
          </p:cNvGraphicFramePr>
          <p:nvPr/>
        </p:nvGraphicFramePr>
        <p:xfrm>
          <a:off x="7707313" y="3746500"/>
          <a:ext cx="561975" cy="590550"/>
        </p:xfrm>
        <a:graphic>
          <a:graphicData uri="http://schemas.openxmlformats.org/presentationml/2006/ole">
            <p:oleObj spid="_x0000_s457735" name="Bitmap Image" r:id="rId6" imgW="561905" imgH="590476" progId="Paint.Picture">
              <p:embed/>
            </p:oleObj>
          </a:graphicData>
        </a:graphic>
      </p:graphicFrame>
      <p:graphicFrame>
        <p:nvGraphicFramePr>
          <p:cNvPr id="457739" name="Object 11"/>
          <p:cNvGraphicFramePr>
            <a:graphicFrameLocks noChangeAspect="1"/>
          </p:cNvGraphicFramePr>
          <p:nvPr/>
        </p:nvGraphicFramePr>
        <p:xfrm>
          <a:off x="7707313" y="2146300"/>
          <a:ext cx="561975" cy="590550"/>
        </p:xfrm>
        <a:graphic>
          <a:graphicData uri="http://schemas.openxmlformats.org/presentationml/2006/ole">
            <p:oleObj spid="_x0000_s457739" name="Bitmap Image" r:id="rId7" imgW="561905" imgH="590476" progId="Paint.Picture">
              <p:embed/>
            </p:oleObj>
          </a:graphicData>
        </a:graphic>
      </p:graphicFrame>
      <p:graphicFrame>
        <p:nvGraphicFramePr>
          <p:cNvPr id="457740" name="Object 12"/>
          <p:cNvGraphicFramePr>
            <a:graphicFrameLocks noChangeAspect="1"/>
          </p:cNvGraphicFramePr>
          <p:nvPr/>
        </p:nvGraphicFramePr>
        <p:xfrm>
          <a:off x="5802313" y="3322638"/>
          <a:ext cx="561975" cy="590550"/>
        </p:xfrm>
        <a:graphic>
          <a:graphicData uri="http://schemas.openxmlformats.org/presentationml/2006/ole">
            <p:oleObj spid="_x0000_s457740" name="Bitmap Image" r:id="rId8" imgW="561905" imgH="590476" progId="Paint.Picture">
              <p:embed/>
            </p:oleObj>
          </a:graphicData>
        </a:graphic>
      </p:graphicFrame>
      <p:graphicFrame>
        <p:nvGraphicFramePr>
          <p:cNvPr id="457744" name="Object 16"/>
          <p:cNvGraphicFramePr>
            <a:graphicFrameLocks noChangeAspect="1"/>
          </p:cNvGraphicFramePr>
          <p:nvPr/>
        </p:nvGraphicFramePr>
        <p:xfrm>
          <a:off x="7707313" y="4527550"/>
          <a:ext cx="561975" cy="590550"/>
        </p:xfrm>
        <a:graphic>
          <a:graphicData uri="http://schemas.openxmlformats.org/presentationml/2006/ole">
            <p:oleObj spid="_x0000_s457744" name="Bitmap Image" r:id="rId9" imgW="561905" imgH="590476" progId="Paint.Picture">
              <p:embed/>
            </p:oleObj>
          </a:graphicData>
        </a:graphic>
      </p:graphicFrame>
      <p:sp>
        <p:nvSpPr>
          <p:cNvPr id="457771" name="Text Box 43"/>
          <p:cNvSpPr txBox="1">
            <a:spLocks noChangeArrowheads="1"/>
          </p:cNvSpPr>
          <p:nvPr/>
        </p:nvSpPr>
        <p:spPr bwMode="auto">
          <a:xfrm>
            <a:off x="5003800" y="2806700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Server / Principal</a:t>
            </a:r>
            <a:endParaRPr lang="en-US"/>
          </a:p>
        </p:txBody>
      </p:sp>
      <p:sp>
        <p:nvSpPr>
          <p:cNvPr id="457785" name="Text Box 57"/>
          <p:cNvSpPr txBox="1">
            <a:spLocks noChangeArrowheads="1"/>
          </p:cNvSpPr>
          <p:nvPr/>
        </p:nvSpPr>
        <p:spPr bwMode="auto">
          <a:xfrm>
            <a:off x="7478713" y="1643063"/>
            <a:ext cx="89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Agents</a:t>
            </a:r>
            <a:endParaRPr lang="en-US"/>
          </a:p>
        </p:txBody>
      </p:sp>
      <p:pic>
        <p:nvPicPr>
          <p:cNvPr id="457786" name="Picture 58" descr="smallF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913" y="3594100"/>
            <a:ext cx="228600" cy="146050"/>
          </a:xfrm>
          <a:prstGeom prst="rect">
            <a:avLst/>
          </a:prstGeom>
          <a:noFill/>
        </p:spPr>
      </p:pic>
      <p:pic>
        <p:nvPicPr>
          <p:cNvPr id="457790" name="Picture 62"/>
          <p:cNvPicPr>
            <a:picLocks noChangeAspect="1" noChangeArrowheads="1"/>
          </p:cNvPicPr>
          <p:nvPr/>
        </p:nvPicPr>
        <p:blipFill>
          <a:blip r:embed="rId10" cstate="print"/>
          <a:srcRect l="74359" r="7692"/>
          <a:stretch>
            <a:fillRect/>
          </a:stretch>
        </p:blipFill>
        <p:spPr bwMode="auto">
          <a:xfrm>
            <a:off x="7464425" y="4745038"/>
            <a:ext cx="228600" cy="195262"/>
          </a:xfrm>
          <a:prstGeom prst="rect">
            <a:avLst/>
          </a:prstGeom>
          <a:noFill/>
        </p:spPr>
      </p:pic>
      <p:pic>
        <p:nvPicPr>
          <p:cNvPr id="457791" name="Picture 63"/>
          <p:cNvPicPr>
            <a:picLocks noChangeAspect="1" noChangeArrowheads="1"/>
          </p:cNvPicPr>
          <p:nvPr/>
        </p:nvPicPr>
        <p:blipFill>
          <a:blip r:embed="rId10" cstate="print"/>
          <a:srcRect l="74359" r="7692"/>
          <a:stretch>
            <a:fillRect/>
          </a:stretch>
        </p:blipFill>
        <p:spPr bwMode="auto">
          <a:xfrm>
            <a:off x="7478713" y="3898900"/>
            <a:ext cx="228600" cy="195263"/>
          </a:xfrm>
          <a:prstGeom prst="rect">
            <a:avLst/>
          </a:prstGeom>
          <a:noFill/>
        </p:spPr>
      </p:pic>
      <p:pic>
        <p:nvPicPr>
          <p:cNvPr id="457792" name="Picture 64"/>
          <p:cNvPicPr>
            <a:picLocks noChangeAspect="1" noChangeArrowheads="1"/>
          </p:cNvPicPr>
          <p:nvPr/>
        </p:nvPicPr>
        <p:blipFill>
          <a:blip r:embed="rId10" cstate="print"/>
          <a:srcRect l="74359" t="18700" r="7692"/>
          <a:stretch>
            <a:fillRect/>
          </a:stretch>
        </p:blipFill>
        <p:spPr bwMode="auto">
          <a:xfrm>
            <a:off x="7478713" y="3173413"/>
            <a:ext cx="228600" cy="158750"/>
          </a:xfrm>
          <a:prstGeom prst="rect">
            <a:avLst/>
          </a:prstGeom>
          <a:noFill/>
        </p:spPr>
      </p:pic>
      <p:pic>
        <p:nvPicPr>
          <p:cNvPr id="457793" name="Picture 65"/>
          <p:cNvPicPr>
            <a:picLocks noChangeAspect="1" noChangeArrowheads="1"/>
          </p:cNvPicPr>
          <p:nvPr/>
        </p:nvPicPr>
        <p:blipFill>
          <a:blip r:embed="rId10" cstate="print"/>
          <a:srcRect l="74359" t="15446" r="7692" b="5692"/>
          <a:stretch>
            <a:fillRect/>
          </a:stretch>
        </p:blipFill>
        <p:spPr bwMode="auto">
          <a:xfrm>
            <a:off x="7478713" y="2328863"/>
            <a:ext cx="228600" cy="153987"/>
          </a:xfrm>
          <a:prstGeom prst="rect">
            <a:avLst/>
          </a:prstGeom>
          <a:noFill/>
        </p:spPr>
      </p:pic>
      <p:pic>
        <p:nvPicPr>
          <p:cNvPr id="457794" name="Picture 66" descr="file_lo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49938" y="3919538"/>
            <a:ext cx="630237" cy="13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45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9 0.02038 L 0.10295 -0.15693 " pathEditMode="fixed" rAng="0" ptsTypes="AA">
                                      <p:cBhvr>
                                        <p:cTn id="21" dur="1000" fill="hold"/>
                                        <p:tgtEl>
                                          <p:spTgt spid="457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8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9 0.02038 L 0.09461 -0.03471 " pathEditMode="fixed" rAng="0" ptsTypes="AA">
                                      <p:cBhvr>
                                        <p:cTn id="23" dur="1000" fill="hold"/>
                                        <p:tgtEl>
                                          <p:spTgt spid="457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-2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9 0.02039 L 0.09461 0.07547 " pathEditMode="fixed" rAng="0" ptsTypes="AA">
                                      <p:cBhvr>
                                        <p:cTn id="25" dur="1000" fill="hold"/>
                                        <p:tgtEl>
                                          <p:spTgt spid="457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2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9 0.02039 L 0.09461 0.18658 " pathEditMode="fixed" rAng="0" ptsTypes="AA">
                                      <p:cBhvr>
                                        <p:cTn id="27" dur="1000" fill="hold"/>
                                        <p:tgtEl>
                                          <p:spTgt spid="457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5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5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7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57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57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457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57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0185 L -0.13455 -0.125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57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" y="-6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347 L -0.1151 -0.00162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57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17812 0.1064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4577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5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24 L -0.15712 0.2303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577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577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57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457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457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5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399FE0-CFD3-4993-A5BD-DC657C5CBB9A}" type="slidenum">
              <a:rPr lang="de-CH"/>
              <a:pPr/>
              <a:t>3</a:t>
            </a:fld>
            <a:endParaRPr lang="de-CH"/>
          </a:p>
        </p:txBody>
      </p:sp>
      <p:sp>
        <p:nvSpPr>
          <p:cNvPr id="4669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Introduction: Grid Computing</a:t>
            </a:r>
            <a:endParaRPr lang="en-US"/>
          </a:p>
        </p:txBody>
      </p:sp>
      <p:sp>
        <p:nvSpPr>
          <p:cNvPr id="4669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1349375"/>
            <a:ext cx="5113338" cy="4359275"/>
          </a:xfrm>
        </p:spPr>
        <p:txBody>
          <a:bodyPr/>
          <a:lstStyle/>
          <a:p>
            <a:pPr lvl="1"/>
            <a:r>
              <a:rPr lang="de-CH" sz="2400"/>
              <a:t>What are an agent‘s incentives?</a:t>
            </a:r>
          </a:p>
          <a:p>
            <a:pPr lvl="2"/>
            <a:r>
              <a:rPr lang="de-CH" sz="2000"/>
              <a:t>Payment, fame, altruism</a:t>
            </a:r>
          </a:p>
          <a:p>
            <a:pPr lvl="1"/>
            <a:r>
              <a:rPr lang="de-CH" sz="2400"/>
              <a:t>Why not cheat and return </a:t>
            </a:r>
            <a:br>
              <a:rPr lang="de-CH" sz="2400"/>
            </a:br>
            <a:r>
              <a:rPr lang="de-CH" sz="2400"/>
              <a:t>a random result?</a:t>
            </a:r>
          </a:p>
          <a:p>
            <a:pPr lvl="2"/>
            <a:r>
              <a:rPr lang="de-CH" sz="2000"/>
              <a:t>Will principal find out?</a:t>
            </a:r>
          </a:p>
          <a:p>
            <a:pPr lvl="2"/>
            <a:r>
              <a:rPr lang="de-CH" sz="2000"/>
              <a:t>Not really</a:t>
            </a:r>
          </a:p>
          <a:p>
            <a:pPr lvl="3"/>
            <a:r>
              <a:rPr lang="de-CH" sz="1800"/>
              <a:t>Individual computation is a hidden action</a:t>
            </a:r>
          </a:p>
          <a:p>
            <a:pPr lvl="3"/>
            <a:r>
              <a:rPr lang="de-CH" sz="1800"/>
              <a:t>Principal can only check whether entire project failed</a:t>
            </a:r>
          </a:p>
        </p:txBody>
      </p:sp>
      <p:graphicFrame>
        <p:nvGraphicFramePr>
          <p:cNvPr id="466951" name="Object 7"/>
          <p:cNvGraphicFramePr>
            <a:graphicFrameLocks noChangeAspect="1"/>
          </p:cNvGraphicFramePr>
          <p:nvPr/>
        </p:nvGraphicFramePr>
        <p:xfrm>
          <a:off x="7707313" y="2908300"/>
          <a:ext cx="561975" cy="590550"/>
        </p:xfrm>
        <a:graphic>
          <a:graphicData uri="http://schemas.openxmlformats.org/presentationml/2006/ole">
            <p:oleObj spid="_x0000_s466951" name="Bitmap Image" r:id="rId3" imgW="561905" imgH="590476" progId="Paint.Picture">
              <p:embed/>
            </p:oleObj>
          </a:graphicData>
        </a:graphic>
      </p:graphicFrame>
      <p:graphicFrame>
        <p:nvGraphicFramePr>
          <p:cNvPr id="466952" name="Object 8"/>
          <p:cNvGraphicFramePr>
            <a:graphicFrameLocks noChangeAspect="1"/>
          </p:cNvGraphicFramePr>
          <p:nvPr/>
        </p:nvGraphicFramePr>
        <p:xfrm>
          <a:off x="7707313" y="3746500"/>
          <a:ext cx="561975" cy="590550"/>
        </p:xfrm>
        <a:graphic>
          <a:graphicData uri="http://schemas.openxmlformats.org/presentationml/2006/ole">
            <p:oleObj spid="_x0000_s466952" name="Bitmap Image" r:id="rId4" imgW="561905" imgH="590476" progId="Paint.Picture">
              <p:embed/>
            </p:oleObj>
          </a:graphicData>
        </a:graphic>
      </p:graphicFrame>
      <p:graphicFrame>
        <p:nvGraphicFramePr>
          <p:cNvPr id="466953" name="Object 9"/>
          <p:cNvGraphicFramePr>
            <a:graphicFrameLocks noChangeAspect="1"/>
          </p:cNvGraphicFramePr>
          <p:nvPr/>
        </p:nvGraphicFramePr>
        <p:xfrm>
          <a:off x="7707313" y="2146300"/>
          <a:ext cx="561975" cy="590550"/>
        </p:xfrm>
        <a:graphic>
          <a:graphicData uri="http://schemas.openxmlformats.org/presentationml/2006/ole">
            <p:oleObj spid="_x0000_s466953" name="Bitmap Image" r:id="rId5" imgW="561905" imgH="590476" progId="Paint.Picture">
              <p:embed/>
            </p:oleObj>
          </a:graphicData>
        </a:graphic>
      </p:graphicFrame>
      <p:graphicFrame>
        <p:nvGraphicFramePr>
          <p:cNvPr id="466954" name="Object 10"/>
          <p:cNvGraphicFramePr>
            <a:graphicFrameLocks noChangeAspect="1"/>
          </p:cNvGraphicFramePr>
          <p:nvPr/>
        </p:nvGraphicFramePr>
        <p:xfrm>
          <a:off x="5802313" y="3322638"/>
          <a:ext cx="561975" cy="590550"/>
        </p:xfrm>
        <a:graphic>
          <a:graphicData uri="http://schemas.openxmlformats.org/presentationml/2006/ole">
            <p:oleObj spid="_x0000_s466954" name="Bitmap Image" r:id="rId6" imgW="561905" imgH="590476" progId="Paint.Picture">
              <p:embed/>
            </p:oleObj>
          </a:graphicData>
        </a:graphic>
      </p:graphicFrame>
      <p:graphicFrame>
        <p:nvGraphicFramePr>
          <p:cNvPr id="466955" name="Object 11"/>
          <p:cNvGraphicFramePr>
            <a:graphicFrameLocks noChangeAspect="1"/>
          </p:cNvGraphicFramePr>
          <p:nvPr/>
        </p:nvGraphicFramePr>
        <p:xfrm>
          <a:off x="7707313" y="4527550"/>
          <a:ext cx="561975" cy="590550"/>
        </p:xfrm>
        <a:graphic>
          <a:graphicData uri="http://schemas.openxmlformats.org/presentationml/2006/ole">
            <p:oleObj spid="_x0000_s466955" name="Bitmap Image" r:id="rId7" imgW="561905" imgH="590476" progId="Paint.Picture">
              <p:embed/>
            </p:oleObj>
          </a:graphicData>
        </a:graphic>
      </p:graphicFrame>
      <p:sp>
        <p:nvSpPr>
          <p:cNvPr id="466956" name="Text Box 12"/>
          <p:cNvSpPr txBox="1">
            <a:spLocks noChangeArrowheads="1"/>
          </p:cNvSpPr>
          <p:nvPr/>
        </p:nvSpPr>
        <p:spPr bwMode="auto">
          <a:xfrm>
            <a:off x="5003800" y="2806700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Server / Principal</a:t>
            </a:r>
            <a:endParaRPr lang="en-US"/>
          </a:p>
        </p:txBody>
      </p:sp>
      <p:sp>
        <p:nvSpPr>
          <p:cNvPr id="466957" name="Text Box 13"/>
          <p:cNvSpPr txBox="1">
            <a:spLocks noChangeArrowheads="1"/>
          </p:cNvSpPr>
          <p:nvPr/>
        </p:nvSpPr>
        <p:spPr bwMode="auto">
          <a:xfrm>
            <a:off x="7478713" y="1643063"/>
            <a:ext cx="89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Agents</a:t>
            </a:r>
            <a:endParaRPr lang="en-US"/>
          </a:p>
        </p:txBody>
      </p:sp>
      <p:pic>
        <p:nvPicPr>
          <p:cNvPr id="466969" name="Picture 25"/>
          <p:cNvPicPr>
            <a:picLocks noChangeAspect="1" noChangeArrowheads="1"/>
          </p:cNvPicPr>
          <p:nvPr/>
        </p:nvPicPr>
        <p:blipFill>
          <a:blip r:embed="rId8" cstate="print"/>
          <a:srcRect l="74359" r="7692"/>
          <a:stretch>
            <a:fillRect/>
          </a:stretch>
        </p:blipFill>
        <p:spPr bwMode="auto">
          <a:xfrm>
            <a:off x="7462838" y="4770438"/>
            <a:ext cx="228600" cy="195262"/>
          </a:xfrm>
          <a:prstGeom prst="rect">
            <a:avLst/>
          </a:prstGeom>
          <a:noFill/>
        </p:spPr>
      </p:pic>
      <p:pic>
        <p:nvPicPr>
          <p:cNvPr id="466971" name="Picture 27"/>
          <p:cNvPicPr>
            <a:picLocks noChangeAspect="1" noChangeArrowheads="1"/>
          </p:cNvPicPr>
          <p:nvPr/>
        </p:nvPicPr>
        <p:blipFill>
          <a:blip r:embed="rId8" cstate="print"/>
          <a:srcRect l="74359" t="18700" r="7692"/>
          <a:stretch>
            <a:fillRect/>
          </a:stretch>
        </p:blipFill>
        <p:spPr bwMode="auto">
          <a:xfrm>
            <a:off x="7477125" y="3198813"/>
            <a:ext cx="228600" cy="158750"/>
          </a:xfrm>
          <a:prstGeom prst="rect">
            <a:avLst/>
          </a:prstGeom>
          <a:noFill/>
        </p:spPr>
      </p:pic>
      <p:pic>
        <p:nvPicPr>
          <p:cNvPr id="466972" name="Picture 28"/>
          <p:cNvPicPr>
            <a:picLocks noChangeAspect="1" noChangeArrowheads="1"/>
          </p:cNvPicPr>
          <p:nvPr/>
        </p:nvPicPr>
        <p:blipFill>
          <a:blip r:embed="rId8" cstate="print"/>
          <a:srcRect l="74359" t="15446" r="7692" b="5692"/>
          <a:stretch>
            <a:fillRect/>
          </a:stretch>
        </p:blipFill>
        <p:spPr bwMode="auto">
          <a:xfrm>
            <a:off x="7477125" y="2354263"/>
            <a:ext cx="228600" cy="153987"/>
          </a:xfrm>
          <a:prstGeom prst="rect">
            <a:avLst/>
          </a:prstGeom>
          <a:noFill/>
        </p:spPr>
      </p:pic>
      <p:pic>
        <p:nvPicPr>
          <p:cNvPr id="466975" name="Picture 31" descr="kg390"/>
          <p:cNvPicPr>
            <a:picLocks noChangeAspect="1" noChangeArrowheads="1"/>
          </p:cNvPicPr>
          <p:nvPr/>
        </p:nvPicPr>
        <p:blipFill>
          <a:blip r:embed="rId9" cstate="print"/>
          <a:srcRect l="10484" r="18146"/>
          <a:stretch>
            <a:fillRect/>
          </a:stretch>
        </p:blipFill>
        <p:spPr bwMode="auto">
          <a:xfrm>
            <a:off x="7707313" y="3678238"/>
            <a:ext cx="561975" cy="787400"/>
          </a:xfrm>
          <a:prstGeom prst="rect">
            <a:avLst/>
          </a:prstGeom>
          <a:noFill/>
        </p:spPr>
      </p:pic>
      <p:pic>
        <p:nvPicPr>
          <p:cNvPr id="466976" name="Picture 32" descr="file_ba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51725" y="3929063"/>
            <a:ext cx="225425" cy="136525"/>
          </a:xfrm>
          <a:prstGeom prst="rect">
            <a:avLst/>
          </a:prstGeom>
          <a:noFill/>
        </p:spPr>
      </p:pic>
      <p:pic>
        <p:nvPicPr>
          <p:cNvPr id="466978" name="Picture 34" descr="file_long_mix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48350" y="3935413"/>
            <a:ext cx="687388" cy="130175"/>
          </a:xfrm>
          <a:prstGeom prst="rect">
            <a:avLst/>
          </a:prstGeom>
          <a:noFill/>
        </p:spPr>
      </p:pic>
      <p:pic>
        <p:nvPicPr>
          <p:cNvPr id="466980" name="Picture 36" descr="mone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64288" y="3244850"/>
            <a:ext cx="346075" cy="433388"/>
          </a:xfrm>
          <a:prstGeom prst="rect">
            <a:avLst/>
          </a:prstGeom>
          <a:noFill/>
        </p:spPr>
      </p:pic>
      <p:pic>
        <p:nvPicPr>
          <p:cNvPr id="466981" name="Picture 37" descr="mone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38888" y="3529013"/>
            <a:ext cx="346075" cy="433387"/>
          </a:xfrm>
          <a:prstGeom prst="rect">
            <a:avLst/>
          </a:prstGeom>
          <a:noFill/>
        </p:spPr>
      </p:pic>
      <p:pic>
        <p:nvPicPr>
          <p:cNvPr id="466982" name="Picture 38" descr="mone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26188" y="3746500"/>
            <a:ext cx="346075" cy="433388"/>
          </a:xfrm>
          <a:prstGeom prst="rect">
            <a:avLst/>
          </a:prstGeom>
          <a:noFill/>
        </p:spPr>
      </p:pic>
      <p:pic>
        <p:nvPicPr>
          <p:cNvPr id="466983" name="Picture 39" descr="mone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3986213"/>
            <a:ext cx="346075" cy="433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1276 -0.16227 " pathEditMode="relative" ptsTypes="AA">
                                      <p:cBhvr>
                                        <p:cTn id="16" dur="2000" fill="hold"/>
                                        <p:tgtEl>
                                          <p:spTgt spid="466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0046 L 0.12014 -0.0685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3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11337 0.0069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66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88 L 0.13403 0.1057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6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6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3000"/>
                                        <p:tgtEl>
                                          <p:spTgt spid="46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3000"/>
                                        <p:tgtEl>
                                          <p:spTgt spid="4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3000"/>
                                        <p:tgtEl>
                                          <p:spTgt spid="4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-0.11181 -0.1268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669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6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17812 0.1064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5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24 L -0.15712 0.2303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11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3.7037E-7 L -0.13785 -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66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466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66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466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66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6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BF269-8D95-4EB8-9B91-0C1756F1723C}" type="slidenum">
              <a:rPr lang="de-CH"/>
              <a:pPr/>
              <a:t>4</a:t>
            </a:fld>
            <a:endParaRPr lang="de-CH"/>
          </a:p>
        </p:txBody>
      </p:sp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Introduction: Grid Computing</a:t>
            </a:r>
            <a:endParaRPr lang="en-US"/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50913"/>
            <a:ext cx="4691063" cy="5013325"/>
          </a:xfrm>
        </p:spPr>
        <p:txBody>
          <a:bodyPr/>
          <a:lstStyle/>
          <a:p>
            <a:pPr lvl="1"/>
            <a:r>
              <a:rPr lang="de-CH" sz="2400"/>
              <a:t>Project failed</a:t>
            </a:r>
          </a:p>
          <a:p>
            <a:pPr lvl="2"/>
            <a:r>
              <a:rPr lang="de-CH" sz="2000"/>
              <a:t>Who did a bad job?</a:t>
            </a:r>
          </a:p>
          <a:p>
            <a:pPr lvl="2"/>
            <a:r>
              <a:rPr lang="de-CH" sz="2000"/>
              <a:t>Whom to pay?</a:t>
            </a:r>
          </a:p>
          <a:p>
            <a:pPr lvl="1"/>
            <a:r>
              <a:rPr lang="de-CH" sz="2400"/>
              <a:t>Maybe project still succeeds</a:t>
            </a:r>
          </a:p>
          <a:p>
            <a:pPr lvl="2"/>
            <a:r>
              <a:rPr lang="de-CH" sz="2000"/>
              <a:t>if only one agent exerts low effort</a:t>
            </a:r>
          </a:p>
          <a:p>
            <a:pPr lvl="2"/>
            <a:r>
              <a:rPr lang="de-CH" sz="2000"/>
              <a:t>If more than 2/3 of the agents exert high effort</a:t>
            </a:r>
          </a:p>
          <a:p>
            <a:pPr lvl="2"/>
            <a:r>
              <a:rPr lang="de-CH" sz="2000"/>
              <a:t>...</a:t>
            </a:r>
          </a:p>
          <a:p>
            <a:pPr lvl="2"/>
            <a:r>
              <a:rPr lang="de-CH" sz="2000"/>
              <a:t>Whom to pay?</a:t>
            </a:r>
          </a:p>
          <a:p>
            <a:pPr lvl="2"/>
            <a:endParaRPr lang="de-CH" sz="2000"/>
          </a:p>
        </p:txBody>
      </p:sp>
      <p:graphicFrame>
        <p:nvGraphicFramePr>
          <p:cNvPr id="468996" name="Object 4"/>
          <p:cNvGraphicFramePr>
            <a:graphicFrameLocks noChangeAspect="1"/>
          </p:cNvGraphicFramePr>
          <p:nvPr/>
        </p:nvGraphicFramePr>
        <p:xfrm>
          <a:off x="7707313" y="2908300"/>
          <a:ext cx="561975" cy="590550"/>
        </p:xfrm>
        <a:graphic>
          <a:graphicData uri="http://schemas.openxmlformats.org/presentationml/2006/ole">
            <p:oleObj spid="_x0000_s468996" name="Bitmap Image" r:id="rId3" imgW="561905" imgH="590476" progId="Paint.Picture">
              <p:embed/>
            </p:oleObj>
          </a:graphicData>
        </a:graphic>
      </p:graphicFrame>
      <p:graphicFrame>
        <p:nvGraphicFramePr>
          <p:cNvPr id="468997" name="Object 5"/>
          <p:cNvGraphicFramePr>
            <a:graphicFrameLocks noChangeAspect="1"/>
          </p:cNvGraphicFramePr>
          <p:nvPr/>
        </p:nvGraphicFramePr>
        <p:xfrm>
          <a:off x="7707313" y="3746500"/>
          <a:ext cx="561975" cy="590550"/>
        </p:xfrm>
        <a:graphic>
          <a:graphicData uri="http://schemas.openxmlformats.org/presentationml/2006/ole">
            <p:oleObj spid="_x0000_s468997" name="Bitmap Image" r:id="rId4" imgW="561905" imgH="590476" progId="Paint.Picture">
              <p:embed/>
            </p:oleObj>
          </a:graphicData>
        </a:graphic>
      </p:graphicFrame>
      <p:graphicFrame>
        <p:nvGraphicFramePr>
          <p:cNvPr id="468998" name="Object 6"/>
          <p:cNvGraphicFramePr>
            <a:graphicFrameLocks noChangeAspect="1"/>
          </p:cNvGraphicFramePr>
          <p:nvPr/>
        </p:nvGraphicFramePr>
        <p:xfrm>
          <a:off x="7707313" y="2146300"/>
          <a:ext cx="561975" cy="590550"/>
        </p:xfrm>
        <a:graphic>
          <a:graphicData uri="http://schemas.openxmlformats.org/presentationml/2006/ole">
            <p:oleObj spid="_x0000_s468998" name="Bitmap Image" r:id="rId5" imgW="561905" imgH="590476" progId="Paint.Picture">
              <p:embed/>
            </p:oleObj>
          </a:graphicData>
        </a:graphic>
      </p:graphicFrame>
      <p:graphicFrame>
        <p:nvGraphicFramePr>
          <p:cNvPr id="468999" name="Object 7"/>
          <p:cNvGraphicFramePr>
            <a:graphicFrameLocks noChangeAspect="1"/>
          </p:cNvGraphicFramePr>
          <p:nvPr/>
        </p:nvGraphicFramePr>
        <p:xfrm>
          <a:off x="5802313" y="3322638"/>
          <a:ext cx="561975" cy="590550"/>
        </p:xfrm>
        <a:graphic>
          <a:graphicData uri="http://schemas.openxmlformats.org/presentationml/2006/ole">
            <p:oleObj spid="_x0000_s468999" name="Bitmap Image" r:id="rId6" imgW="561905" imgH="590476" progId="Paint.Picture">
              <p:embed/>
            </p:oleObj>
          </a:graphicData>
        </a:graphic>
      </p:graphicFrame>
      <p:graphicFrame>
        <p:nvGraphicFramePr>
          <p:cNvPr id="469000" name="Object 8"/>
          <p:cNvGraphicFramePr>
            <a:graphicFrameLocks noChangeAspect="1"/>
          </p:cNvGraphicFramePr>
          <p:nvPr/>
        </p:nvGraphicFramePr>
        <p:xfrm>
          <a:off x="7707313" y="4527550"/>
          <a:ext cx="561975" cy="590550"/>
        </p:xfrm>
        <a:graphic>
          <a:graphicData uri="http://schemas.openxmlformats.org/presentationml/2006/ole">
            <p:oleObj spid="_x0000_s469000" name="Bitmap Image" r:id="rId7" imgW="561905" imgH="590476" progId="Paint.Picture">
              <p:embed/>
            </p:oleObj>
          </a:graphicData>
        </a:graphic>
      </p:graphicFrame>
      <p:sp>
        <p:nvSpPr>
          <p:cNvPr id="469001" name="Text Box 9"/>
          <p:cNvSpPr txBox="1">
            <a:spLocks noChangeArrowheads="1"/>
          </p:cNvSpPr>
          <p:nvPr/>
        </p:nvSpPr>
        <p:spPr bwMode="auto">
          <a:xfrm>
            <a:off x="5003800" y="2806700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Server / Principal</a:t>
            </a:r>
            <a:endParaRPr lang="en-US"/>
          </a:p>
        </p:txBody>
      </p:sp>
      <p:sp>
        <p:nvSpPr>
          <p:cNvPr id="469002" name="Text Box 10"/>
          <p:cNvSpPr txBox="1">
            <a:spLocks noChangeArrowheads="1"/>
          </p:cNvSpPr>
          <p:nvPr/>
        </p:nvSpPr>
        <p:spPr bwMode="auto">
          <a:xfrm>
            <a:off x="7478713" y="1643063"/>
            <a:ext cx="89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Agents</a:t>
            </a:r>
            <a:endParaRPr lang="en-US"/>
          </a:p>
        </p:txBody>
      </p:sp>
      <p:pic>
        <p:nvPicPr>
          <p:cNvPr id="469006" name="Picture 14" descr="kg390"/>
          <p:cNvPicPr>
            <a:picLocks noChangeAspect="1" noChangeArrowheads="1"/>
          </p:cNvPicPr>
          <p:nvPr/>
        </p:nvPicPr>
        <p:blipFill>
          <a:blip r:embed="rId8" cstate="print"/>
          <a:srcRect l="10484" r="18146"/>
          <a:stretch>
            <a:fillRect/>
          </a:stretch>
        </p:blipFill>
        <p:spPr bwMode="auto">
          <a:xfrm>
            <a:off x="7707313" y="3678238"/>
            <a:ext cx="561975" cy="787400"/>
          </a:xfrm>
          <a:prstGeom prst="rect">
            <a:avLst/>
          </a:prstGeom>
          <a:noFill/>
        </p:spPr>
      </p:pic>
      <p:pic>
        <p:nvPicPr>
          <p:cNvPr id="469008" name="Picture 16" descr="file_long_mix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48350" y="3935413"/>
            <a:ext cx="687388" cy="130175"/>
          </a:xfrm>
          <a:prstGeom prst="rect">
            <a:avLst/>
          </a:prstGeom>
          <a:noFill/>
        </p:spPr>
      </p:pic>
      <p:pic>
        <p:nvPicPr>
          <p:cNvPr id="469009" name="Picture 17" descr="fragezeiche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29388" y="3179763"/>
            <a:ext cx="796925" cy="995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69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3FE6C8-06AD-4A43-9837-A7517E5BB7C2}" type="slidenum">
              <a:rPr lang="de-CH"/>
              <a:pPr/>
              <a:t>5</a:t>
            </a:fld>
            <a:endParaRPr lang="de-CH"/>
          </a:p>
        </p:txBody>
      </p:sp>
      <p:pic>
        <p:nvPicPr>
          <p:cNvPr id="416775" name="Picture 7" descr="contract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6991350" y="4965700"/>
            <a:ext cx="13430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5" y="201613"/>
            <a:ext cx="8686800" cy="490537"/>
          </a:xfrm>
        </p:spPr>
        <p:txBody>
          <a:bodyPr/>
          <a:lstStyle/>
          <a:p>
            <a:r>
              <a:rPr lang="de-CH"/>
              <a:t>Binary Combinatorial Agency [Babaioff, Feldman, Nisan 2006]</a:t>
            </a:r>
            <a:endParaRPr lang="en-US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2400"/>
              <a:t>1 principal , </a:t>
            </a:r>
            <a:r>
              <a:rPr lang="de-CH" sz="2400">
                <a:latin typeface="Times New Roman" pitchFamily="18" charset="0"/>
              </a:rPr>
              <a:t>n</a:t>
            </a:r>
            <a:r>
              <a:rPr lang="de-CH" sz="2400"/>
              <a:t> selfish risk-neutral agents</a:t>
            </a:r>
          </a:p>
          <a:p>
            <a:r>
              <a:rPr lang="de-CH" sz="2400"/>
              <a:t>Hidden actions</a:t>
            </a:r>
            <a:r>
              <a:rPr lang="de-CH" sz="2400">
                <a:latin typeface="Times New Roman" pitchFamily="18" charset="0"/>
              </a:rPr>
              <a:t>={</a:t>
            </a:r>
            <a:r>
              <a:rPr lang="de-CH" sz="2400"/>
              <a:t>high effort, low effort</a:t>
            </a:r>
            <a:r>
              <a:rPr lang="de-CH" sz="2400">
                <a:latin typeface="Times New Roman" pitchFamily="18" charset="0"/>
              </a:rPr>
              <a:t>}</a:t>
            </a:r>
          </a:p>
          <a:p>
            <a:pPr lvl="1"/>
            <a:r>
              <a:rPr lang="de-CH" sz="2000"/>
              <a:t>High effort </a:t>
            </a:r>
            <a:r>
              <a:rPr lang="de-CH" sz="2000">
                <a:sym typeface="Wingdings" pitchFamily="2" charset="2"/>
              </a:rPr>
              <a:t> </a:t>
            </a:r>
            <a:r>
              <a:rPr lang="de-CH" sz="2000"/>
              <a:t>subtask succeeds with probability </a:t>
            </a:r>
            <a:r>
              <a:rPr lang="el-GR" sz="2000">
                <a:latin typeface="Times New Roman" pitchFamily="18" charset="0"/>
                <a:cs typeface="Times New Roman" pitchFamily="18" charset="0"/>
              </a:rPr>
              <a:t>δ</a:t>
            </a:r>
            <a:endParaRPr lang="de-CH" sz="2000">
              <a:latin typeface="Times New Roman" pitchFamily="18" charset="0"/>
            </a:endParaRPr>
          </a:p>
          <a:p>
            <a:pPr lvl="1"/>
            <a:r>
              <a:rPr lang="de-CH" sz="2000"/>
              <a:t>Low effort </a:t>
            </a:r>
            <a:r>
              <a:rPr lang="de-CH" sz="2000">
                <a:sym typeface="Wingdings" pitchFamily="2" charset="2"/>
              </a:rPr>
              <a:t> subtask succeeds with</a:t>
            </a:r>
            <a:r>
              <a:rPr lang="de-CH" sz="2000"/>
              <a:t> probability </a:t>
            </a:r>
            <a:r>
              <a:rPr lang="el-GR" sz="200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CH" sz="2000">
                <a:latin typeface="Times New Roman" pitchFamily="18" charset="0"/>
                <a:cs typeface="Times New Roman" pitchFamily="18" charset="0"/>
              </a:rPr>
              <a:t/>
            </a:r>
            <a:br>
              <a:rPr lang="de-CH" sz="2000">
                <a:latin typeface="Times New Roman" pitchFamily="18" charset="0"/>
                <a:cs typeface="Times New Roman" pitchFamily="18" charset="0"/>
              </a:rPr>
            </a:br>
            <a:endParaRPr lang="de-CH" sz="2000"/>
          </a:p>
          <a:p>
            <a:r>
              <a:rPr lang="de-CH" sz="2400"/>
              <a:t>Combinatorial project success function</a:t>
            </a:r>
          </a:p>
          <a:p>
            <a:pPr lvl="1"/>
            <a:r>
              <a:rPr lang="de-CH" sz="2000"/>
              <a:t>AND: success if all subtasks succeed</a:t>
            </a:r>
          </a:p>
          <a:p>
            <a:pPr lvl="1"/>
            <a:r>
              <a:rPr lang="de-CH" sz="2000"/>
              <a:t>OR: success if at least one subtask succeeds</a:t>
            </a:r>
          </a:p>
          <a:p>
            <a:pPr lvl="1"/>
            <a:r>
              <a:rPr lang="de-CH" sz="2000"/>
              <a:t>MAJORITY: success if more than half of the agents succeed</a:t>
            </a:r>
            <a:br>
              <a:rPr lang="de-CH" sz="2000"/>
            </a:br>
            <a:endParaRPr lang="de-CH" sz="2000"/>
          </a:p>
          <a:p>
            <a:r>
              <a:rPr lang="de-CH" sz="2400"/>
              <a:t>Principal contracts with agents</a:t>
            </a:r>
          </a:p>
          <a:p>
            <a:pPr lvl="1"/>
            <a:r>
              <a:rPr lang="de-CH" sz="2000"/>
              <a:t>Individual payment </a:t>
            </a:r>
            <a:r>
              <a:rPr lang="de-CH" sz="2000">
                <a:latin typeface="Times New Roman" pitchFamily="18" charset="0"/>
              </a:rPr>
              <a:t>p</a:t>
            </a:r>
            <a:r>
              <a:rPr lang="de-CH" sz="2000" baseline="-25000">
                <a:latin typeface="Times New Roman" pitchFamily="18" charset="0"/>
              </a:rPr>
              <a:t>i</a:t>
            </a:r>
            <a:r>
              <a:rPr lang="de-CH" sz="2000"/>
              <a:t> depending on entire project‘s outcome</a:t>
            </a:r>
          </a:p>
          <a:p>
            <a:pPr lvl="1"/>
            <a:r>
              <a:rPr lang="de-CH" sz="2000"/>
              <a:t>Assume Nash equilibrium in the created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1DAA64-B4B7-4349-AAF9-0EBE201F0F60}" type="slidenum">
              <a:rPr lang="de-CH"/>
              <a:pPr/>
              <a:t>6</a:t>
            </a:fld>
            <a:endParaRPr lang="de-CH"/>
          </a:p>
        </p:txBody>
      </p:sp>
      <p:pic>
        <p:nvPicPr>
          <p:cNvPr id="470020" name="Picture 4" descr="b211481j-f5"/>
          <p:cNvPicPr>
            <a:picLocks noChangeAspect="1" noChangeArrowheads="1"/>
          </p:cNvPicPr>
          <p:nvPr/>
        </p:nvPicPr>
        <p:blipFill>
          <a:blip r:embed="rId2" cstate="print">
            <a:lum bright="38000"/>
          </a:blip>
          <a:srcRect/>
          <a:stretch>
            <a:fillRect/>
          </a:stretch>
        </p:blipFill>
        <p:spPr bwMode="auto">
          <a:xfrm>
            <a:off x="6453188" y="3898900"/>
            <a:ext cx="2084387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5" y="201613"/>
            <a:ext cx="8686800" cy="490537"/>
          </a:xfrm>
        </p:spPr>
        <p:txBody>
          <a:bodyPr/>
          <a:lstStyle/>
          <a:p>
            <a:r>
              <a:rPr lang="de-CH"/>
              <a:t>Results [Babaioff, Feldman, Nisan 2006]</a:t>
            </a:r>
            <a:endParaRPr lang="en-US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163638"/>
            <a:ext cx="8207375" cy="3282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CH" sz="2400"/>
              <a:t>AND technology</a:t>
            </a:r>
          </a:p>
          <a:p>
            <a:pPr lvl="1">
              <a:lnSpc>
                <a:spcPct val="90000"/>
              </a:lnSpc>
            </a:pPr>
            <a:r>
              <a:rPr lang="de-CH" sz="2000"/>
              <a:t>Principal either contracts with all agents or with none</a:t>
            </a:r>
          </a:p>
          <a:p>
            <a:pPr lvl="2">
              <a:lnSpc>
                <a:spcPct val="90000"/>
              </a:lnSpc>
            </a:pPr>
            <a:r>
              <a:rPr lang="de-CH" sz="1800"/>
              <a:t>Depending on her valuation </a:t>
            </a:r>
            <a:r>
              <a:rPr lang="de-CH" sz="1800">
                <a:latin typeface="Times New Roman" pitchFamily="18" charset="0"/>
              </a:rPr>
              <a:t>v</a:t>
            </a:r>
          </a:p>
          <a:p>
            <a:pPr lvl="1">
              <a:lnSpc>
                <a:spcPct val="90000"/>
              </a:lnSpc>
            </a:pPr>
            <a:r>
              <a:rPr lang="de-CH" sz="2000"/>
              <a:t>One transition point where optimal choice changes</a:t>
            </a:r>
            <a:br>
              <a:rPr lang="de-CH" sz="2000"/>
            </a:br>
            <a:endParaRPr lang="de-CH" sz="2000"/>
          </a:p>
          <a:p>
            <a:pPr>
              <a:lnSpc>
                <a:spcPct val="90000"/>
              </a:lnSpc>
            </a:pPr>
            <a:r>
              <a:rPr lang="de-CH" sz="2400"/>
              <a:t>OR technology</a:t>
            </a:r>
          </a:p>
          <a:p>
            <a:pPr lvl="1">
              <a:lnSpc>
                <a:spcPct val="90000"/>
              </a:lnSpc>
            </a:pPr>
            <a:r>
              <a:rPr lang="de-CH" sz="2000"/>
              <a:t>Principal contracts with </a:t>
            </a:r>
            <a:r>
              <a:rPr lang="de-CH" sz="2000">
                <a:latin typeface="Times New Roman" pitchFamily="18" charset="0"/>
              </a:rPr>
              <a:t>k</a:t>
            </a:r>
            <a:r>
              <a:rPr lang="de-CH" sz="2000"/>
              <a:t> agents, </a:t>
            </a:r>
            <a:r>
              <a:rPr lang="de-CH" sz="2000">
                <a:latin typeface="Times New Roman" pitchFamily="18" charset="0"/>
              </a:rPr>
              <a:t>0</a:t>
            </a:r>
            <a:r>
              <a:rPr lang="en-US" sz="2000">
                <a:latin typeface="cmsy10" pitchFamily="34" charset="0"/>
              </a:rPr>
              <a:t>·</a:t>
            </a:r>
            <a:r>
              <a:rPr lang="de-CH" sz="2000"/>
              <a:t> </a:t>
            </a:r>
            <a:r>
              <a:rPr lang="de-CH" sz="2000">
                <a:latin typeface="Times New Roman" pitchFamily="18" charset="0"/>
              </a:rPr>
              <a:t>k</a:t>
            </a:r>
            <a:r>
              <a:rPr lang="en-US" sz="2000">
                <a:latin typeface="cmsy10" pitchFamily="34" charset="0"/>
              </a:rPr>
              <a:t>·</a:t>
            </a:r>
            <a:r>
              <a:rPr lang="de-CH" sz="2000"/>
              <a:t> </a:t>
            </a:r>
            <a:r>
              <a:rPr lang="de-CH" sz="2000">
                <a:latin typeface="Times New Roman" pitchFamily="18" charset="0"/>
              </a:rPr>
              <a:t>n</a:t>
            </a:r>
          </a:p>
          <a:p>
            <a:pPr lvl="1">
              <a:lnSpc>
                <a:spcPct val="90000"/>
              </a:lnSpc>
            </a:pPr>
            <a:r>
              <a:rPr lang="de-CH" sz="2000"/>
              <a:t>With increasing valuation </a:t>
            </a:r>
            <a:r>
              <a:rPr lang="de-CH" sz="2000">
                <a:latin typeface="Times New Roman" pitchFamily="18" charset="0"/>
              </a:rPr>
              <a:t>v</a:t>
            </a:r>
            <a:r>
              <a:rPr lang="de-CH" sz="2000"/>
              <a:t>, there are </a:t>
            </a:r>
            <a:r>
              <a:rPr lang="de-CH" sz="2000">
                <a:latin typeface="Times New Roman" pitchFamily="18" charset="0"/>
              </a:rPr>
              <a:t>n</a:t>
            </a:r>
            <a:r>
              <a:rPr lang="de-CH" sz="2000"/>
              <a:t> transition points where the optimal number </a:t>
            </a:r>
            <a:r>
              <a:rPr lang="de-CH" sz="2000">
                <a:latin typeface="Times New Roman" pitchFamily="18" charset="0"/>
              </a:rPr>
              <a:t>k</a:t>
            </a:r>
            <a:r>
              <a:rPr lang="de-CH" sz="2000"/>
              <a:t> increases by </a:t>
            </a:r>
            <a:r>
              <a:rPr lang="de-CH" sz="2000">
                <a:latin typeface="Times New Roman" pitchFamily="18" charset="0"/>
              </a:rPr>
              <a:t>1</a:t>
            </a:r>
          </a:p>
          <a:p>
            <a:pPr lvl="1">
              <a:lnSpc>
                <a:spcPct val="90000"/>
              </a:lnSpc>
            </a:pPr>
            <a:endParaRPr lang="de-CH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2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4A410F-D215-46B6-A656-C7565E392575}" type="slidenum">
              <a:rPr lang="de-CH"/>
              <a:pPr/>
              <a:t>7</a:t>
            </a:fld>
            <a:endParaRPr lang="de-CH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Combinatorial Agency with Audits</a:t>
            </a:r>
            <a:endParaRPr lang="en-US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4679950" cy="5289550"/>
          </a:xfrm>
        </p:spPr>
        <p:txBody>
          <a:bodyPr/>
          <a:lstStyle/>
          <a:p>
            <a:r>
              <a:rPr lang="de-CH" sz="2400"/>
              <a:t>Grid computing: server can recompute a subtask</a:t>
            </a:r>
          </a:p>
          <a:p>
            <a:pPr lvl="1"/>
            <a:r>
              <a:rPr lang="de-CH" sz="2000"/>
              <a:t>Actions are observable at a certain cost </a:t>
            </a:r>
            <a:r>
              <a:rPr lang="el-GR" sz="2000">
                <a:latin typeface="Times New Roman" pitchFamily="18" charset="0"/>
                <a:cs typeface="Times New Roman" pitchFamily="18" charset="0"/>
              </a:rPr>
              <a:t>κ</a:t>
            </a:r>
            <a:r>
              <a:rPr lang="de-CH" sz="2000"/>
              <a:t>.</a:t>
            </a:r>
          </a:p>
          <a:p>
            <a:pPr lvl="1"/>
            <a:r>
              <a:rPr lang="de-CH" sz="2000"/>
              <a:t>Principal conducts </a:t>
            </a:r>
            <a:r>
              <a:rPr lang="de-CH" sz="2000">
                <a:latin typeface="Times New Roman" pitchFamily="18" charset="0"/>
              </a:rPr>
              <a:t>k</a:t>
            </a:r>
            <a:r>
              <a:rPr lang="de-CH" sz="2000"/>
              <a:t> random audits among the </a:t>
            </a:r>
            <a:r>
              <a:rPr lang="de-CH" sz="2000">
                <a:latin typeface="Times New Roman" pitchFamily="18" charset="0"/>
              </a:rPr>
              <a:t>l</a:t>
            </a:r>
            <a:r>
              <a:rPr lang="de-CH" sz="2000"/>
              <a:t> contracted agents</a:t>
            </a:r>
          </a:p>
          <a:p>
            <a:pPr lvl="2"/>
            <a:r>
              <a:rPr lang="de-CH" sz="1800"/>
              <a:t>Agent</a:t>
            </a:r>
            <a:r>
              <a:rPr lang="de-CH" sz="1800">
                <a:latin typeface="Times New Roman" pitchFamily="18" charset="0"/>
              </a:rPr>
              <a:t> i </a:t>
            </a:r>
            <a:r>
              <a:rPr lang="de-CH" sz="1800"/>
              <a:t>is audited with </a:t>
            </a:r>
            <a:br>
              <a:rPr lang="de-CH" sz="1800"/>
            </a:br>
            <a:r>
              <a:rPr lang="de-CH" sz="1800"/>
              <a:t>probability </a:t>
            </a:r>
            <a:endParaRPr lang="de-CH" sz="1800" i="1">
              <a:latin typeface="Times New Roman" pitchFamily="18" charset="0"/>
            </a:endParaRPr>
          </a:p>
          <a:p>
            <a:pPr lvl="1"/>
            <a:r>
              <a:rPr lang="de-CH" sz="2000"/>
              <a:t>Sophisticated contracts</a:t>
            </a:r>
          </a:p>
          <a:p>
            <a:pPr lvl="2"/>
            <a:r>
              <a:rPr lang="de-CH" sz="1800"/>
              <a:t>If audited and convicted of low effort </a:t>
            </a:r>
            <a:r>
              <a:rPr lang="en-US" sz="1800">
                <a:latin typeface="cmsy10" pitchFamily="34" charset="0"/>
              </a:rPr>
              <a:t>! </a:t>
            </a:r>
            <a:r>
              <a:rPr lang="de-CH" sz="1800">
                <a:latin typeface="Times New Roman" pitchFamily="18" charset="0"/>
              </a:rPr>
              <a:t>p</a:t>
            </a:r>
            <a:r>
              <a:rPr lang="de-CH" sz="1800" baseline="-25000">
                <a:latin typeface="Times New Roman" pitchFamily="18" charset="0"/>
              </a:rPr>
              <a:t>i</a:t>
            </a:r>
            <a:r>
              <a:rPr lang="de-CH" sz="1800">
                <a:latin typeface="Times New Roman" pitchFamily="18" charset="0"/>
              </a:rPr>
              <a:t>=0 </a:t>
            </a:r>
            <a:r>
              <a:rPr lang="de-CH" sz="1800"/>
              <a:t>even if project successful</a:t>
            </a:r>
            <a:endParaRPr lang="en-US" sz="1800"/>
          </a:p>
        </p:txBody>
      </p:sp>
      <p:pic>
        <p:nvPicPr>
          <p:cNvPr id="459780" name="Picture 4" descr="small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0013" y="3575050"/>
            <a:ext cx="228600" cy="146050"/>
          </a:xfrm>
          <a:prstGeom prst="rect">
            <a:avLst/>
          </a:prstGeom>
          <a:noFill/>
        </p:spPr>
      </p:pic>
      <p:pic>
        <p:nvPicPr>
          <p:cNvPr id="459781" name="Picture 5" descr="small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0013" y="3581400"/>
            <a:ext cx="228600" cy="146050"/>
          </a:xfrm>
          <a:prstGeom prst="rect">
            <a:avLst/>
          </a:prstGeom>
          <a:noFill/>
        </p:spPr>
      </p:pic>
      <p:pic>
        <p:nvPicPr>
          <p:cNvPr id="459782" name="Picture 6" descr="small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0013" y="3581400"/>
            <a:ext cx="228600" cy="146050"/>
          </a:xfrm>
          <a:prstGeom prst="rect">
            <a:avLst/>
          </a:prstGeom>
          <a:noFill/>
        </p:spPr>
      </p:pic>
      <p:graphicFrame>
        <p:nvGraphicFramePr>
          <p:cNvPr id="459783" name="Object 7"/>
          <p:cNvGraphicFramePr>
            <a:graphicFrameLocks noChangeAspect="1"/>
          </p:cNvGraphicFramePr>
          <p:nvPr/>
        </p:nvGraphicFramePr>
        <p:xfrm>
          <a:off x="7745413" y="2889250"/>
          <a:ext cx="561975" cy="590550"/>
        </p:xfrm>
        <a:graphic>
          <a:graphicData uri="http://schemas.openxmlformats.org/presentationml/2006/ole">
            <p:oleObj spid="_x0000_s459783" name="Bitmap Image" r:id="rId6" imgW="561905" imgH="590476" progId="Paint.Picture">
              <p:embed/>
            </p:oleObj>
          </a:graphicData>
        </a:graphic>
      </p:graphicFrame>
      <p:graphicFrame>
        <p:nvGraphicFramePr>
          <p:cNvPr id="459785" name="Object 9"/>
          <p:cNvGraphicFramePr>
            <a:graphicFrameLocks noChangeAspect="1"/>
          </p:cNvGraphicFramePr>
          <p:nvPr/>
        </p:nvGraphicFramePr>
        <p:xfrm>
          <a:off x="7745413" y="2127250"/>
          <a:ext cx="561975" cy="590550"/>
        </p:xfrm>
        <a:graphic>
          <a:graphicData uri="http://schemas.openxmlformats.org/presentationml/2006/ole">
            <p:oleObj spid="_x0000_s459785" name="Bitmap Image" r:id="rId7" imgW="561905" imgH="590476" progId="Paint.Picture">
              <p:embed/>
            </p:oleObj>
          </a:graphicData>
        </a:graphic>
      </p:graphicFrame>
      <p:graphicFrame>
        <p:nvGraphicFramePr>
          <p:cNvPr id="459786" name="Object 10"/>
          <p:cNvGraphicFramePr>
            <a:graphicFrameLocks noChangeAspect="1"/>
          </p:cNvGraphicFramePr>
          <p:nvPr/>
        </p:nvGraphicFramePr>
        <p:xfrm>
          <a:off x="5840413" y="3303588"/>
          <a:ext cx="561975" cy="590550"/>
        </p:xfrm>
        <a:graphic>
          <a:graphicData uri="http://schemas.openxmlformats.org/presentationml/2006/ole">
            <p:oleObj spid="_x0000_s459786" name="Bitmap Image" r:id="rId8" imgW="561905" imgH="590476" progId="Paint.Picture">
              <p:embed/>
            </p:oleObj>
          </a:graphicData>
        </a:graphic>
      </p:graphicFrame>
      <p:graphicFrame>
        <p:nvGraphicFramePr>
          <p:cNvPr id="459787" name="Object 11"/>
          <p:cNvGraphicFramePr>
            <a:graphicFrameLocks noChangeAspect="1"/>
          </p:cNvGraphicFramePr>
          <p:nvPr/>
        </p:nvGraphicFramePr>
        <p:xfrm>
          <a:off x="7745413" y="4508500"/>
          <a:ext cx="561975" cy="590550"/>
        </p:xfrm>
        <a:graphic>
          <a:graphicData uri="http://schemas.openxmlformats.org/presentationml/2006/ole">
            <p:oleObj spid="_x0000_s459787" name="Bitmap Image" r:id="rId9" imgW="561905" imgH="590476" progId="Paint.Picture">
              <p:embed/>
            </p:oleObj>
          </a:graphicData>
        </a:graphic>
      </p:graphicFrame>
      <p:sp>
        <p:nvSpPr>
          <p:cNvPr id="459788" name="Text Box 12"/>
          <p:cNvSpPr txBox="1">
            <a:spLocks noChangeArrowheads="1"/>
          </p:cNvSpPr>
          <p:nvPr/>
        </p:nvSpPr>
        <p:spPr bwMode="auto">
          <a:xfrm>
            <a:off x="5041900" y="2787650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Server / Principal</a:t>
            </a:r>
            <a:endParaRPr lang="en-US"/>
          </a:p>
        </p:txBody>
      </p:sp>
      <p:sp>
        <p:nvSpPr>
          <p:cNvPr id="459789" name="Text Box 13"/>
          <p:cNvSpPr txBox="1">
            <a:spLocks noChangeArrowheads="1"/>
          </p:cNvSpPr>
          <p:nvPr/>
        </p:nvSpPr>
        <p:spPr bwMode="auto">
          <a:xfrm>
            <a:off x="7516813" y="1624013"/>
            <a:ext cx="89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Agents</a:t>
            </a:r>
            <a:endParaRPr lang="en-US"/>
          </a:p>
        </p:txBody>
      </p:sp>
      <p:pic>
        <p:nvPicPr>
          <p:cNvPr id="459790" name="Picture 14" descr="small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0013" y="3575050"/>
            <a:ext cx="228600" cy="146050"/>
          </a:xfrm>
          <a:prstGeom prst="rect">
            <a:avLst/>
          </a:prstGeom>
          <a:noFill/>
        </p:spPr>
      </p:pic>
      <p:pic>
        <p:nvPicPr>
          <p:cNvPr id="459791" name="Picture 15"/>
          <p:cNvPicPr>
            <a:picLocks noChangeAspect="1" noChangeArrowheads="1"/>
          </p:cNvPicPr>
          <p:nvPr/>
        </p:nvPicPr>
        <p:blipFill>
          <a:blip r:embed="rId10" cstate="print"/>
          <a:srcRect l="74359" r="7692"/>
          <a:stretch>
            <a:fillRect/>
          </a:stretch>
        </p:blipFill>
        <p:spPr bwMode="auto">
          <a:xfrm>
            <a:off x="7502525" y="4725988"/>
            <a:ext cx="228600" cy="195262"/>
          </a:xfrm>
          <a:prstGeom prst="rect">
            <a:avLst/>
          </a:prstGeom>
          <a:noFill/>
        </p:spPr>
      </p:pic>
      <p:pic>
        <p:nvPicPr>
          <p:cNvPr id="459794" name="Picture 18"/>
          <p:cNvPicPr>
            <a:picLocks noChangeAspect="1" noChangeArrowheads="1"/>
          </p:cNvPicPr>
          <p:nvPr/>
        </p:nvPicPr>
        <p:blipFill>
          <a:blip r:embed="rId10" cstate="print"/>
          <a:srcRect l="74359" t="15446" r="7692" b="5692"/>
          <a:stretch>
            <a:fillRect/>
          </a:stretch>
        </p:blipFill>
        <p:spPr bwMode="auto">
          <a:xfrm>
            <a:off x="7516813" y="2309813"/>
            <a:ext cx="228600" cy="153987"/>
          </a:xfrm>
          <a:prstGeom prst="rect">
            <a:avLst/>
          </a:prstGeom>
          <a:noFill/>
        </p:spPr>
      </p:pic>
      <p:pic>
        <p:nvPicPr>
          <p:cNvPr id="459796" name="Picture 20" descr="kg390"/>
          <p:cNvPicPr>
            <a:picLocks noChangeAspect="1" noChangeArrowheads="1"/>
          </p:cNvPicPr>
          <p:nvPr/>
        </p:nvPicPr>
        <p:blipFill>
          <a:blip r:embed="rId11" cstate="print"/>
          <a:srcRect l="10484" r="18146"/>
          <a:stretch>
            <a:fillRect/>
          </a:stretch>
        </p:blipFill>
        <p:spPr bwMode="auto">
          <a:xfrm>
            <a:off x="7707313" y="3678238"/>
            <a:ext cx="561975" cy="787400"/>
          </a:xfrm>
          <a:prstGeom prst="rect">
            <a:avLst/>
          </a:prstGeom>
          <a:noFill/>
        </p:spPr>
      </p:pic>
      <p:pic>
        <p:nvPicPr>
          <p:cNvPr id="459797" name="Picture 21" descr="kg390"/>
          <p:cNvPicPr>
            <a:picLocks noChangeAspect="1" noChangeArrowheads="1"/>
          </p:cNvPicPr>
          <p:nvPr/>
        </p:nvPicPr>
        <p:blipFill>
          <a:blip r:embed="rId11" cstate="print"/>
          <a:srcRect l="10484" r="18146"/>
          <a:stretch>
            <a:fillRect/>
          </a:stretch>
        </p:blipFill>
        <p:spPr bwMode="auto">
          <a:xfrm>
            <a:off x="7721600" y="2814638"/>
            <a:ext cx="561975" cy="787400"/>
          </a:xfrm>
          <a:prstGeom prst="rect">
            <a:avLst/>
          </a:prstGeom>
          <a:noFill/>
        </p:spPr>
      </p:pic>
      <p:pic>
        <p:nvPicPr>
          <p:cNvPr id="459799" name="Picture 23" descr="file_ba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1725" y="4022725"/>
            <a:ext cx="225425" cy="136525"/>
          </a:xfrm>
          <a:prstGeom prst="rect">
            <a:avLst/>
          </a:prstGeom>
          <a:noFill/>
        </p:spPr>
      </p:pic>
      <p:pic>
        <p:nvPicPr>
          <p:cNvPr id="459800" name="Picture 24" descr="file_ba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1725" y="3236913"/>
            <a:ext cx="225425" cy="136525"/>
          </a:xfrm>
          <a:prstGeom prst="rect">
            <a:avLst/>
          </a:prstGeom>
          <a:noFill/>
        </p:spPr>
      </p:pic>
      <p:pic>
        <p:nvPicPr>
          <p:cNvPr id="459801" name="Picture 25" descr="small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0413" y="4232275"/>
            <a:ext cx="228600" cy="146050"/>
          </a:xfrm>
          <a:prstGeom prst="rect">
            <a:avLst/>
          </a:prstGeom>
          <a:noFill/>
        </p:spPr>
      </p:pic>
      <p:pic>
        <p:nvPicPr>
          <p:cNvPr id="459802" name="Picture 26"/>
          <p:cNvPicPr>
            <a:picLocks noChangeAspect="1" noChangeArrowheads="1"/>
          </p:cNvPicPr>
          <p:nvPr/>
        </p:nvPicPr>
        <p:blipFill>
          <a:blip r:embed="rId10" cstate="print"/>
          <a:srcRect l="74359" t="15446" r="7692" b="5692"/>
          <a:stretch>
            <a:fillRect/>
          </a:stretch>
        </p:blipFill>
        <p:spPr bwMode="auto">
          <a:xfrm>
            <a:off x="5838825" y="4235450"/>
            <a:ext cx="228600" cy="153988"/>
          </a:xfrm>
          <a:prstGeom prst="rect">
            <a:avLst/>
          </a:prstGeom>
          <a:noFill/>
        </p:spPr>
      </p:pic>
      <p:sp>
        <p:nvSpPr>
          <p:cNvPr id="459803" name="Text Box 27"/>
          <p:cNvSpPr txBox="1">
            <a:spLocks noChangeArrowheads="1"/>
          </p:cNvSpPr>
          <p:nvPr/>
        </p:nvSpPr>
        <p:spPr bwMode="auto">
          <a:xfrm>
            <a:off x="5764213" y="4043363"/>
            <a:ext cx="458787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r>
              <a:rPr lang="de-CH">
                <a:latin typeface="Symbol" pitchFamily="18" charset="2"/>
                <a:sym typeface="Symbol" pitchFamily="18" charset="2"/>
              </a:rPr>
              <a:t></a:t>
            </a:r>
            <a:endParaRPr lang="en-US"/>
          </a:p>
        </p:txBody>
      </p:sp>
      <p:pic>
        <p:nvPicPr>
          <p:cNvPr id="459806" name="Picture 30" descr="mone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64288" y="3244850"/>
            <a:ext cx="346075" cy="433388"/>
          </a:xfrm>
          <a:prstGeom prst="rect">
            <a:avLst/>
          </a:prstGeom>
          <a:noFill/>
        </p:spPr>
      </p:pic>
      <p:pic>
        <p:nvPicPr>
          <p:cNvPr id="459807" name="Picture 31" descr="mone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38888" y="3529013"/>
            <a:ext cx="346075" cy="433387"/>
          </a:xfrm>
          <a:prstGeom prst="rect">
            <a:avLst/>
          </a:prstGeom>
          <a:noFill/>
        </p:spPr>
      </p:pic>
      <p:pic>
        <p:nvPicPr>
          <p:cNvPr id="459808" name="Picture 32" descr="mone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72200" y="3986213"/>
            <a:ext cx="346075" cy="433387"/>
          </a:xfrm>
          <a:prstGeom prst="rect">
            <a:avLst/>
          </a:prstGeom>
          <a:noFill/>
        </p:spPr>
      </p:pic>
      <p:pic>
        <p:nvPicPr>
          <p:cNvPr id="459811" name="Picture 35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74963" y="3602038"/>
            <a:ext cx="622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5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59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-0.00023 L 0.11806 -0.17754 " pathEditMode="fixed" rAng="0" ptsTypes="AA">
                                      <p:cBhvr>
                                        <p:cTn id="19" dur="1000" fill="hold"/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162 L 0.10972 -0.05347 " pathEditMode="fixed" rAng="0" ptsTypes="AA">
                                      <p:cBhvr>
                                        <p:cTn id="21" dur="1000" fill="hold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-2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0.11129 0.06227 " pathEditMode="fixed" rAng="0" ptsTypes="AA">
                                      <p:cBhvr>
                                        <p:cTn id="23" dur="1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3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1125 0.1662 " pathEditMode="fixed" rAng="0" ptsTypes="AA">
                                      <p:cBhvr>
                                        <p:cTn id="25" dur="1000" fill="hold"/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3000"/>
                                        <p:tgtEl>
                                          <p:spTgt spid="459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3000"/>
                                        <p:tgtEl>
                                          <p:spTgt spid="45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459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59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59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0185 L -0.13455 -0.125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59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" y="-6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24 L -0.15712 0.2303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59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11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093 L -0.11302 -0.0180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59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" y="-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116 L -0.17604 0.0974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59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3000"/>
                                        <p:tgtEl>
                                          <p:spTgt spid="45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59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93 L 0.12691 -0.16134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598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-8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L 0.11805 0.0451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59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22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88 L 0.13403 0.1057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459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68D081-99AE-491E-A0CD-86B948451558}" type="slidenum">
              <a:rPr lang="de-CH"/>
              <a:pPr/>
              <a:t>8</a:t>
            </a:fld>
            <a:endParaRPr lang="de-CH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Some Observations</a:t>
            </a:r>
            <a:endParaRPr lang="en-US"/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16038"/>
            <a:ext cx="8218488" cy="4627562"/>
          </a:xfrm>
        </p:spPr>
        <p:txBody>
          <a:bodyPr/>
          <a:lstStyle/>
          <a:p>
            <a:r>
              <a:rPr lang="de-CH" sz="2400"/>
              <a:t>The possibility of auditing can never be detrimental</a:t>
            </a:r>
            <a:br>
              <a:rPr lang="de-CH" sz="2400"/>
            </a:br>
            <a:endParaRPr lang="de-CH" sz="2400"/>
          </a:p>
          <a:p>
            <a:r>
              <a:rPr lang="de-CH" sz="2400"/>
              <a:t>Nash Equilibrium if principal contracts </a:t>
            </a:r>
            <a:r>
              <a:rPr lang="de-CH" sz="2400" i="1">
                <a:latin typeface="Times New Roman" pitchFamily="18" charset="0"/>
              </a:rPr>
              <a:t>l</a:t>
            </a:r>
            <a:r>
              <a:rPr lang="de-CH" sz="2400">
                <a:latin typeface="Times New Roman" pitchFamily="18" charset="0"/>
              </a:rPr>
              <a:t> </a:t>
            </a:r>
            <a:r>
              <a:rPr lang="de-CH" sz="2400"/>
              <a:t>and audits </a:t>
            </a:r>
            <a:r>
              <a:rPr lang="de-CH" sz="2400" i="1">
                <a:latin typeface="Times New Roman" pitchFamily="18" charset="0"/>
              </a:rPr>
              <a:t>k </a:t>
            </a:r>
            <a:r>
              <a:rPr lang="de-CH" sz="2400"/>
              <a:t>agents</a:t>
            </a:r>
          </a:p>
          <a:p>
            <a:pPr lvl="1"/>
            <a:r>
              <a:rPr lang="de-CH" sz="2000"/>
              <a:t>payment </a:t>
            </a:r>
            <a:r>
              <a:rPr lang="de-CH" sz="2000" i="1">
                <a:latin typeface="Times New Roman" pitchFamily="18" charset="0"/>
              </a:rPr>
              <a:t>p</a:t>
            </a:r>
            <a:r>
              <a:rPr lang="de-CH" sz="2000" i="1" baseline="-25000">
                <a:latin typeface="Times New Roman" pitchFamily="18" charset="0"/>
              </a:rPr>
              <a:t>i</a:t>
            </a:r>
            <a:endParaRPr lang="de-CH" sz="2000"/>
          </a:p>
          <a:p>
            <a:pPr lvl="1"/>
            <a:r>
              <a:rPr lang="de-CH" sz="2000"/>
              <a:t>principal utility </a:t>
            </a:r>
            <a:r>
              <a:rPr lang="de-CH" sz="2000" i="1">
                <a:latin typeface="Times New Roman" pitchFamily="18" charset="0"/>
              </a:rPr>
              <a:t>u</a:t>
            </a:r>
            <a:endParaRPr lang="de-CH" sz="2000"/>
          </a:p>
          <a:p>
            <a:pPr lvl="1"/>
            <a:r>
              <a:rPr lang="de-CH" sz="2000"/>
              <a:t>agent utility </a:t>
            </a:r>
            <a:r>
              <a:rPr lang="de-CH" sz="2000" i="1">
                <a:latin typeface="Times New Roman" pitchFamily="18" charset="0"/>
              </a:rPr>
              <a:t>u</a:t>
            </a:r>
            <a:r>
              <a:rPr lang="de-CH" sz="2000" i="1" baseline="-25000">
                <a:latin typeface="Times New Roman" pitchFamily="18" charset="0"/>
              </a:rPr>
              <a:t>i</a:t>
            </a:r>
            <a:endParaRPr lang="de-CH" sz="2000"/>
          </a:p>
          <a:p>
            <a:endParaRPr lang="en-US"/>
          </a:p>
        </p:txBody>
      </p:sp>
      <p:pic>
        <p:nvPicPr>
          <p:cNvPr id="406546" name="Picture 18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251" t="-4114" b="-4114"/>
          <a:stretch>
            <a:fillRect/>
          </a:stretch>
        </p:blipFill>
        <p:spPr bwMode="auto">
          <a:xfrm>
            <a:off x="3841750" y="3467100"/>
            <a:ext cx="3324225" cy="19240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BAA064-D736-4D7D-84C7-D15F29967B1C}" type="slidenum">
              <a:rPr lang="de-CH"/>
              <a:pPr/>
              <a:t>9</a:t>
            </a:fld>
            <a:endParaRPr lang="de-CH"/>
          </a:p>
        </p:txBody>
      </p:sp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AND-Technology</a:t>
            </a:r>
            <a:endParaRPr lang="en-US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207375" cy="1285875"/>
          </a:xfrm>
        </p:spPr>
        <p:txBody>
          <a:bodyPr/>
          <a:lstStyle/>
          <a:p>
            <a:r>
              <a:rPr lang="de-CH"/>
              <a:t>Project succeeds if all agents succeed</a:t>
            </a:r>
          </a:p>
          <a:p>
            <a:r>
              <a:rPr lang="el-GR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CH">
                <a:cs typeface="Times New Roman" pitchFamily="18" charset="0"/>
              </a:rPr>
              <a:t>agent success probability with high effort</a:t>
            </a:r>
          </a:p>
          <a:p>
            <a:r>
              <a:rPr lang="el-GR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CH">
                <a:cs typeface="Times New Roman" pitchFamily="18" charset="0"/>
              </a:rPr>
              <a:t>agent success probability with low effort</a:t>
            </a:r>
          </a:p>
        </p:txBody>
      </p:sp>
      <p:pic>
        <p:nvPicPr>
          <p:cNvPr id="461830" name="Picture 6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06638" y="3544888"/>
            <a:ext cx="4224337" cy="1150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61832" name="Text Box 8"/>
          <p:cNvSpPr txBox="1">
            <a:spLocks noChangeArrowheads="1"/>
          </p:cNvSpPr>
          <p:nvPr/>
        </p:nvSpPr>
        <p:spPr bwMode="auto">
          <a:xfrm>
            <a:off x="1535113" y="2162175"/>
            <a:ext cx="6492875" cy="10366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de-CH">
                <a:solidFill>
                  <a:srgbClr val="000000"/>
                </a:solidFill>
                <a:cs typeface="Times New Roman" pitchFamily="18" charset="0"/>
              </a:rPr>
              <a:t>There is one transition point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cmsy10" pitchFamily="34" charset="0"/>
                <a:cs typeface="Times New Roman" pitchFamily="18" charset="0"/>
              </a:rPr>
              <a:t>·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no agent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cmsy10" pitchFamily="34" charset="0"/>
                <a:cs typeface="Times New Roman" pitchFamily="18" charset="0"/>
              </a:rPr>
              <a:t>¸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with all agents and conduct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 audits</a:t>
            </a:r>
            <a:endParaRPr lang="el-GR">
              <a:cs typeface="Times New Roman" pitchFamily="18" charset="0"/>
            </a:endParaRPr>
          </a:p>
        </p:txBody>
      </p:sp>
      <p:sp>
        <p:nvSpPr>
          <p:cNvPr id="461833" name="Rectangle 9"/>
          <p:cNvSpPr>
            <a:spLocks noChangeArrowheads="1"/>
          </p:cNvSpPr>
          <p:nvPr/>
        </p:nvSpPr>
        <p:spPr bwMode="auto">
          <a:xfrm>
            <a:off x="457200" y="4916488"/>
            <a:ext cx="82073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de-CH" sz="2000">
                <a:solidFill>
                  <a:srgbClr val="000000"/>
                </a:solidFill>
              </a:rPr>
              <a:t>Transition earlier with the leverage of audits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de-CH">
              <a:cs typeface="Times New Roman" pitchFamily="18" charset="0"/>
            </a:endParaRPr>
          </a:p>
        </p:txBody>
      </p:sp>
      <p:sp>
        <p:nvSpPr>
          <p:cNvPr id="461834" name="Text Box 10"/>
          <p:cNvSpPr txBox="1">
            <a:spLocks noChangeArrowheads="1"/>
          </p:cNvSpPr>
          <p:nvPr/>
        </p:nvSpPr>
        <p:spPr bwMode="auto">
          <a:xfrm>
            <a:off x="436563" y="2498725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Theorem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DA9EAF-4A33-4085-BAAF-1174B237425C}" type="slidenum">
              <a:rPr lang="de-CH"/>
              <a:pPr/>
              <a:t>10</a:t>
            </a:fld>
            <a:endParaRPr lang="de-CH"/>
          </a:p>
        </p:txBody>
      </p:sp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AND-Technology (2 Agents): Principal Utility </a:t>
            </a:r>
            <a:endParaRPr lang="en-US"/>
          </a:p>
        </p:txBody>
      </p:sp>
      <p:pic>
        <p:nvPicPr>
          <p:cNvPr id="477188" name="Picture 4" descr="2-player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8100" y="1009650"/>
            <a:ext cx="6650038" cy="508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1C577F-FE2B-4B3A-B7F7-04C44CBC5E7E}" type="slidenum">
              <a:rPr lang="de-CH"/>
              <a:pPr/>
              <a:t>11</a:t>
            </a:fld>
            <a:endParaRPr lang="de-CH"/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AND-Technology: Benefit from Audits in %</a:t>
            </a:r>
            <a:endParaRPr lang="en-US"/>
          </a:p>
        </p:txBody>
      </p:sp>
      <p:pic>
        <p:nvPicPr>
          <p:cNvPr id="474117" name="Picture 5" descr="andBenefitProzA"/>
          <p:cNvPicPr>
            <a:picLocks noChangeAspect="1" noChangeArrowheads="1"/>
          </p:cNvPicPr>
          <p:nvPr/>
        </p:nvPicPr>
        <p:blipFill>
          <a:blip r:embed="rId2" cstate="print"/>
          <a:srcRect l="3401" t="9015"/>
          <a:stretch>
            <a:fillRect/>
          </a:stretch>
        </p:blipFill>
        <p:spPr bwMode="auto">
          <a:xfrm>
            <a:off x="155575" y="1987550"/>
            <a:ext cx="8831263" cy="3221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D91BBD-0966-4C63-BA78-390FBE41A4CA}" type="slidenum">
              <a:rPr lang="de-CH"/>
              <a:pPr/>
              <a:t>12</a:t>
            </a:fld>
            <a:endParaRPr lang="de-CH"/>
          </a:p>
        </p:txBody>
      </p:sp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OR-Technology</a:t>
            </a:r>
            <a:endParaRPr lang="en-US"/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207375" cy="1285875"/>
          </a:xfrm>
        </p:spPr>
        <p:txBody>
          <a:bodyPr/>
          <a:lstStyle/>
          <a:p>
            <a:r>
              <a:rPr lang="de-CH"/>
              <a:t>Project succeeds if at least one agent succeeds</a:t>
            </a:r>
            <a:endParaRPr lang="en-US"/>
          </a:p>
          <a:p>
            <a:r>
              <a:rPr lang="el-GR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CH">
                <a:cs typeface="Times New Roman" pitchFamily="18" charset="0"/>
              </a:rPr>
              <a:t>agent success probability with high effort</a:t>
            </a:r>
          </a:p>
          <a:p>
            <a:r>
              <a:rPr lang="el-GR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CH">
                <a:cs typeface="Times New Roman" pitchFamily="18" charset="0"/>
              </a:rPr>
              <a:t>agent success probability with low effort</a:t>
            </a:r>
          </a:p>
        </p:txBody>
      </p:sp>
      <p:pic>
        <p:nvPicPr>
          <p:cNvPr id="475145" name="Picture 9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82838" y="4273550"/>
            <a:ext cx="4670425" cy="1455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75141" name="Text Box 5"/>
          <p:cNvSpPr txBox="1">
            <a:spLocks noChangeArrowheads="1"/>
          </p:cNvSpPr>
          <p:nvPr/>
        </p:nvSpPr>
        <p:spPr bwMode="auto">
          <a:xfrm>
            <a:off x="1692275" y="2498725"/>
            <a:ext cx="6858000" cy="13668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de-CH">
                <a:solidFill>
                  <a:srgbClr val="000000"/>
                </a:solidFill>
                <a:cs typeface="Times New Roman" pitchFamily="18" charset="0"/>
              </a:rPr>
              <a:t>There are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de-CH">
                <a:solidFill>
                  <a:srgbClr val="000000"/>
                </a:solidFill>
                <a:cs typeface="Times New Roman" pitchFamily="18" charset="0"/>
              </a:rPr>
              <a:t> transition point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de-CH" baseline="1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,v</a:t>
            </a:r>
            <a:r>
              <a:rPr lang="de-CH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de-CH" baseline="1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... ,v</a:t>
            </a:r>
            <a:r>
              <a:rPr lang="de-CH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de-CH" baseline="1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de-CH" baseline="30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>
                <a:latin typeface="cmsy10" pitchFamily="34" charset="0"/>
                <a:cs typeface="Times New Roman" pitchFamily="18" charset="0"/>
              </a:rPr>
              <a:t>·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de-CH" baseline="1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de-CH">
                <a:cs typeface="Times New Roman" pitchFamily="18" charset="0"/>
              </a:rPr>
              <a:t> contract no agent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-25000">
                <a:latin typeface="Times New Roman" pitchFamily="18" charset="0"/>
                <a:cs typeface="Times New Roman" pitchFamily="18" charset="0"/>
              </a:rPr>
              <a:t>l-1</a:t>
            </a:r>
            <a:r>
              <a:rPr lang="de-CH" baseline="15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>
                <a:latin typeface="cmsy10" pitchFamily="34" charset="0"/>
                <a:cs typeface="Times New Roman" pitchFamily="18" charset="0"/>
              </a:rPr>
              <a:t>·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 </a:t>
            </a:r>
            <a:r>
              <a:rPr lang="en-US">
                <a:latin typeface="cmsy10" pitchFamily="34" charset="0"/>
                <a:cs typeface="Times New Roman" pitchFamily="18" charset="0"/>
              </a:rPr>
              <a:t>·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de-CH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de-CH" baseline="15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with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de-CH">
                <a:cs typeface="Times New Roman" pitchFamily="18" charset="0"/>
              </a:rPr>
              <a:t> agents, conduct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(l)</a:t>
            </a:r>
            <a:r>
              <a:rPr lang="de-CH">
                <a:cs typeface="Times New Roman" pitchFamily="18" charset="0"/>
              </a:rPr>
              <a:t> audits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cmsy10" pitchFamily="34" charset="0"/>
                <a:cs typeface="Times New Roman" pitchFamily="18" charset="0"/>
              </a:rPr>
              <a:t>¸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de-CH" baseline="1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with all agents and conduct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(n)</a:t>
            </a:r>
            <a:r>
              <a:rPr lang="de-CH">
                <a:cs typeface="Times New Roman" pitchFamily="18" charset="0"/>
              </a:rPr>
              <a:t> audits</a:t>
            </a:r>
            <a:endParaRPr lang="el-GR">
              <a:cs typeface="Times New Roman" pitchFamily="18" charset="0"/>
            </a:endParaRPr>
          </a:p>
        </p:txBody>
      </p:sp>
      <p:sp>
        <p:nvSpPr>
          <p:cNvPr id="475143" name="Text Box 7"/>
          <p:cNvSpPr txBox="1">
            <a:spLocks noChangeArrowheads="1"/>
          </p:cNvSpPr>
          <p:nvPr/>
        </p:nvSpPr>
        <p:spPr bwMode="auto">
          <a:xfrm>
            <a:off x="246063" y="3044825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Conjecture</a:t>
            </a:r>
            <a:endParaRPr lang="en-US"/>
          </a:p>
        </p:txBody>
      </p:sp>
      <p:sp>
        <p:nvSpPr>
          <p:cNvPr id="475146" name="Text Box 10"/>
          <p:cNvSpPr txBox="1">
            <a:spLocks noChangeArrowheads="1"/>
          </p:cNvSpPr>
          <p:nvPr/>
        </p:nvSpPr>
        <p:spPr bwMode="auto">
          <a:xfrm>
            <a:off x="322263" y="4640263"/>
            <a:ext cx="946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Lemma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4DD5E2-D74C-4A97-BF52-9753874F748B}" type="slidenum">
              <a:rPr lang="de-CH"/>
              <a:pPr/>
              <a:t>13</a:t>
            </a:fld>
            <a:endParaRPr lang="de-CH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OR-Technology (2 Players): Benefit from Audits in %</a:t>
            </a:r>
            <a:endParaRPr lang="en-US"/>
          </a:p>
        </p:txBody>
      </p:sp>
      <p:sp>
        <p:nvSpPr>
          <p:cNvPr id="46387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3880" name="Picture 8" descr="orBenefitProzA"/>
          <p:cNvPicPr>
            <a:picLocks noChangeAspect="1" noChangeArrowheads="1"/>
          </p:cNvPicPr>
          <p:nvPr/>
        </p:nvPicPr>
        <p:blipFill>
          <a:blip r:embed="rId2" cstate="print"/>
          <a:srcRect t="9290"/>
          <a:stretch>
            <a:fillRect/>
          </a:stretch>
        </p:blipFill>
        <p:spPr bwMode="auto">
          <a:xfrm>
            <a:off x="-182563" y="1987550"/>
            <a:ext cx="9017001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03973B-5647-46AB-A6C9-F1192843B6D3}" type="slidenum">
              <a:rPr lang="de-CH"/>
              <a:pPr/>
              <a:t>14</a:t>
            </a:fld>
            <a:endParaRPr lang="de-CH"/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Conclusion</a:t>
            </a:r>
            <a:endParaRPr lang="en-US"/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3638"/>
            <a:ext cx="8207375" cy="4268787"/>
          </a:xfrm>
        </p:spPr>
        <p:txBody>
          <a:bodyPr/>
          <a:lstStyle/>
          <a:p>
            <a:r>
              <a:rPr lang="de-CH"/>
              <a:t>If hidden actions can be revealed at a certain cost, the coordinator may improve cooperation and efficiency in a distributed system</a:t>
            </a:r>
            <a:br>
              <a:rPr lang="de-CH"/>
            </a:br>
            <a:endParaRPr lang="de-CH"/>
          </a:p>
          <a:p>
            <a:r>
              <a:rPr lang="de-CH"/>
              <a:t>AND technology</a:t>
            </a:r>
          </a:p>
          <a:p>
            <a:pPr lvl="1"/>
            <a:r>
              <a:rPr lang="de-CH"/>
              <a:t>General solution to optimally choose </a:t>
            </a:r>
            <a:r>
              <a:rPr lang="de-CH">
                <a:latin typeface="Times New Roman" pitchFamily="18" charset="0"/>
              </a:rPr>
              <a:t>p</a:t>
            </a:r>
            <a:r>
              <a:rPr lang="de-CH" baseline="-25000">
                <a:latin typeface="Times New Roman" pitchFamily="18" charset="0"/>
              </a:rPr>
              <a:t>i</a:t>
            </a:r>
            <a:r>
              <a:rPr lang="de-CH">
                <a:latin typeface="Times New Roman" pitchFamily="18" charset="0"/>
              </a:rPr>
              <a:t>, l </a:t>
            </a:r>
            <a:r>
              <a:rPr lang="de-CH"/>
              <a:t>and</a:t>
            </a:r>
            <a:r>
              <a:rPr lang="de-CH">
                <a:latin typeface="Times New Roman" pitchFamily="18" charset="0"/>
              </a:rPr>
              <a:t> k</a:t>
            </a:r>
            <a:r>
              <a:rPr lang="de-CH"/>
              <a:t> </a:t>
            </a:r>
          </a:p>
          <a:p>
            <a:pPr lvl="1"/>
            <a:r>
              <a:rPr lang="de-CH"/>
              <a:t>One transition point with increasing valuation</a:t>
            </a:r>
            <a:br>
              <a:rPr lang="de-CH"/>
            </a:br>
            <a:endParaRPr lang="de-CH"/>
          </a:p>
          <a:p>
            <a:r>
              <a:rPr lang="de-CH"/>
              <a:t>OR technology</a:t>
            </a:r>
          </a:p>
          <a:p>
            <a:pPr lvl="1"/>
            <a:r>
              <a:rPr lang="de-CH"/>
              <a:t>Formula for number of audits to conduct if number of contracts given</a:t>
            </a:r>
          </a:p>
          <a:p>
            <a:pPr lvl="2"/>
            <a:r>
              <a:rPr lang="de-CH"/>
              <a:t>Principal can find optimal solution in </a:t>
            </a:r>
            <a:r>
              <a:rPr lang="de-CH">
                <a:latin typeface="Times New Roman" pitchFamily="18" charset="0"/>
              </a:rPr>
              <a:t>O(n)</a:t>
            </a:r>
          </a:p>
          <a:p>
            <a:pPr lvl="1"/>
            <a:r>
              <a:rPr lang="de-CH"/>
              <a:t>Probably </a:t>
            </a:r>
            <a:r>
              <a:rPr lang="de-CH">
                <a:latin typeface="Times New Roman" pitchFamily="18" charset="0"/>
              </a:rPr>
              <a:t>n</a:t>
            </a:r>
            <a:r>
              <a:rPr lang="de-CH"/>
              <a:t> transition points</a:t>
            </a:r>
            <a:br>
              <a:rPr lang="de-CH"/>
            </a:br>
            <a:endParaRPr lang="de-CH"/>
          </a:p>
          <a:p>
            <a:r>
              <a:rPr lang="de-CH"/>
              <a:t>Transition points occur earlier with the leverage of audits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510A7-2AF9-4036-9ABF-17E8228B4468}" type="slidenum">
              <a:rPr lang="de-CH"/>
              <a:pPr/>
              <a:t>15</a:t>
            </a:fld>
            <a:endParaRPr lang="de-CH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Outlook</a:t>
            </a:r>
            <a:endParaRPr lang="en-US"/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Test results in the wild</a:t>
            </a:r>
          </a:p>
          <a:p>
            <a:pPr lvl="1"/>
            <a:r>
              <a:rPr lang="de-CH"/>
              <a:t>Accuracy of the model?</a:t>
            </a:r>
          </a:p>
          <a:p>
            <a:pPr lvl="1"/>
            <a:r>
              <a:rPr lang="de-CH"/>
              <a:t>Does psychological aversion against control come into play?</a:t>
            </a:r>
          </a:p>
          <a:p>
            <a:r>
              <a:rPr lang="de-CH"/>
              <a:t>Non-anonymous technologies</a:t>
            </a:r>
          </a:p>
          <a:p>
            <a:pPr lvl="1"/>
            <a:r>
              <a:rPr lang="de-CH"/>
              <a:t>Which set of agents to audit?</a:t>
            </a:r>
          </a:p>
          <a:p>
            <a:r>
              <a:rPr lang="de-CH"/>
              <a:t>Solve problem independent of technology</a:t>
            </a:r>
          </a:p>
          <a:p>
            <a:pPr lvl="1"/>
            <a:r>
              <a:rPr lang="de-CH"/>
              <a:t>Are there general algorithms to solve the principal‘s optimization problem for arbitrary technologies?</a:t>
            </a:r>
          </a:p>
          <a:p>
            <a:pPr lvl="1"/>
            <a:r>
              <a:rPr lang="de-CH"/>
              <a:t>What is the complexity?</a:t>
            </a:r>
          </a:p>
          <a:p>
            <a:r>
              <a:rPr lang="de-CH"/>
              <a:t>Total rationality unrealistic</a:t>
            </a:r>
          </a:p>
          <a:p>
            <a:pPr lvl="1"/>
            <a:endParaRPr lang="de-CH"/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3233738" y="4295775"/>
            <a:ext cx="2633662" cy="157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marL="377825" indent="-377825" defTabSz="457200">
              <a:spcBef>
                <a:spcPts val="11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77825" algn="l"/>
                <a:tab pos="835025" algn="l"/>
                <a:tab pos="1292225" algn="l"/>
                <a:tab pos="1749425" algn="l"/>
                <a:tab pos="2206625" algn="l"/>
                <a:tab pos="2663825" algn="l"/>
                <a:tab pos="3121025" algn="l"/>
                <a:tab pos="3578225" algn="l"/>
                <a:tab pos="4035425" algn="l"/>
                <a:tab pos="4492625" algn="l"/>
                <a:tab pos="4949825" algn="l"/>
                <a:tab pos="5407025" algn="l"/>
                <a:tab pos="5864225" algn="l"/>
                <a:tab pos="6321425" algn="l"/>
                <a:tab pos="6778625" algn="l"/>
                <a:tab pos="7235825" algn="l"/>
                <a:tab pos="7693025" algn="l"/>
                <a:tab pos="8150225" algn="l"/>
                <a:tab pos="8607425" algn="l"/>
                <a:tab pos="9064625" algn="l"/>
                <a:tab pos="9521825" algn="l"/>
              </a:tabLst>
            </a:pPr>
            <a:r>
              <a:rPr lang="en-GB" sz="4400" b="1">
                <a:solidFill>
                  <a:srgbClr val="006600"/>
                </a:solidFill>
                <a:latin typeface="Goudy Stout" pitchFamily="18" charset="0"/>
              </a:rPr>
              <a:t>Thank</a:t>
            </a:r>
          </a:p>
          <a:p>
            <a:pPr marL="377825" indent="-377825" defTabSz="457200">
              <a:spcBef>
                <a:spcPts val="11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77825" algn="l"/>
                <a:tab pos="835025" algn="l"/>
                <a:tab pos="1292225" algn="l"/>
                <a:tab pos="1749425" algn="l"/>
                <a:tab pos="2206625" algn="l"/>
                <a:tab pos="2663825" algn="l"/>
                <a:tab pos="3121025" algn="l"/>
                <a:tab pos="3578225" algn="l"/>
                <a:tab pos="4035425" algn="l"/>
                <a:tab pos="4492625" algn="l"/>
                <a:tab pos="4949825" algn="l"/>
                <a:tab pos="5407025" algn="l"/>
                <a:tab pos="5864225" algn="l"/>
                <a:tab pos="6321425" algn="l"/>
                <a:tab pos="6778625" algn="l"/>
                <a:tab pos="7235825" algn="l"/>
                <a:tab pos="7693025" algn="l"/>
                <a:tab pos="8150225" algn="l"/>
                <a:tab pos="8607425" algn="l"/>
                <a:tab pos="9064625" algn="l"/>
                <a:tab pos="9521825" algn="l"/>
              </a:tabLst>
            </a:pPr>
            <a:r>
              <a:rPr lang="en-GB" sz="4400" b="1">
                <a:solidFill>
                  <a:srgbClr val="006600"/>
                </a:solidFill>
                <a:latin typeface="Goudy Stout" pitchFamily="18" charset="0"/>
              </a:rPr>
              <a:t>         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41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7BB07-A14D-4185-89A6-30D2B07300D7}" type="slidenum">
              <a:rPr lang="de-CH"/>
              <a:pPr/>
              <a:t>16</a:t>
            </a:fld>
            <a:endParaRPr lang="de-CH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Bibliography</a:t>
            </a:r>
            <a:endParaRPr lang="en-US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[Babaioff, Feldman, Nisan 2006]: </a:t>
            </a:r>
            <a:r>
              <a:rPr lang="de-CH" i="1"/>
              <a:t>Combinatorial Agency</a:t>
            </a:r>
            <a:r>
              <a:rPr lang="de-CH"/>
              <a:t>. EC 2006.</a:t>
            </a:r>
          </a:p>
          <a:p>
            <a:r>
              <a:rPr lang="de-CH"/>
              <a:t>[Babaioff, Feldman, Nisan 2006]: </a:t>
            </a:r>
            <a:r>
              <a:rPr lang="de-CH" i="1"/>
              <a:t>Mixed Strategies in Combinatorial Agency</a:t>
            </a:r>
            <a:r>
              <a:rPr lang="de-CH"/>
              <a:t>. WINE 2006.</a:t>
            </a:r>
          </a:p>
          <a:p>
            <a:r>
              <a:rPr lang="de-CH"/>
              <a:t>[Monderer, Tennenholtz]: </a:t>
            </a:r>
            <a:r>
              <a:rPr lang="de-CH" i="1"/>
              <a:t>k-Implementation. </a:t>
            </a:r>
            <a:r>
              <a:rPr lang="de-CH"/>
              <a:t>EC 2003.</a:t>
            </a:r>
          </a:p>
          <a:p>
            <a:r>
              <a:rPr lang="de-CH"/>
              <a:t>[Enzle, Anderson]: </a:t>
            </a:r>
            <a:r>
              <a:rPr lang="de-CH" i="1"/>
              <a:t>Surveillant Intentions and Intrinsic Motivation</a:t>
            </a:r>
            <a:r>
              <a:rPr lang="de-CH"/>
              <a:t>. J. Personality and Social Psychology 64, 1993.</a:t>
            </a:r>
          </a:p>
          <a:p>
            <a:r>
              <a:rPr lang="de-CH"/>
              <a:t>[Fehr, Klein, Schmidt]: </a:t>
            </a:r>
            <a:r>
              <a:rPr lang="de-CH" i="1"/>
              <a:t>Fairness and Contract Design</a:t>
            </a:r>
            <a:r>
              <a:rPr lang="de-CH"/>
              <a:t>. Econometrica 75, 2007.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0AE261-B073-41EE-B60D-C5E6099BF81B}" type="slidenum">
              <a:rPr lang="de-CH"/>
              <a:pPr/>
              <a:t>17</a:t>
            </a:fld>
            <a:endParaRPr lang="de-CH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  <a:endParaRPr 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7620000" cy="4419600"/>
          </a:xfrm>
          <a:solidFill>
            <a:srgbClr val="FFCC99">
              <a:alpha val="60001"/>
            </a:srgbClr>
          </a:solidFill>
        </p:spPr>
        <p:txBody>
          <a:bodyPr/>
          <a:lstStyle/>
          <a:p>
            <a:pPr>
              <a:buFontTx/>
              <a:buNone/>
            </a:pPr>
            <a:r>
              <a:rPr lang="de-CH" b="1"/>
              <a:t>Introduction: Grid Computing</a:t>
            </a:r>
          </a:p>
          <a:p>
            <a:pPr>
              <a:buFontTx/>
              <a:buNone/>
            </a:pPr>
            <a:r>
              <a:rPr lang="de-CH" b="1"/>
              <a:t>Combinatorial Agency</a:t>
            </a:r>
          </a:p>
          <a:p>
            <a:pPr lvl="1"/>
            <a:r>
              <a:rPr lang="de-CH" b="1"/>
              <a:t>Binary Model</a:t>
            </a:r>
          </a:p>
          <a:p>
            <a:pPr lvl="1"/>
            <a:r>
              <a:rPr lang="de-CH" b="1"/>
              <a:t>Results by Babaioff, Feldman, Nisan</a:t>
            </a:r>
          </a:p>
          <a:p>
            <a:pPr>
              <a:buFontTx/>
              <a:buNone/>
            </a:pPr>
            <a:r>
              <a:rPr lang="de-CH" b="1"/>
              <a:t>Combinatorial Agency with Audits</a:t>
            </a:r>
          </a:p>
          <a:p>
            <a:pPr lvl="1"/>
            <a:r>
              <a:rPr lang="de-CH" b="1"/>
              <a:t>First Facts</a:t>
            </a:r>
          </a:p>
          <a:p>
            <a:pPr lvl="1"/>
            <a:r>
              <a:rPr lang="de-CH" b="1"/>
              <a:t>AND technology</a:t>
            </a:r>
          </a:p>
          <a:p>
            <a:pPr lvl="1"/>
            <a:r>
              <a:rPr lang="de-CH" b="1"/>
              <a:t>OR technology</a:t>
            </a:r>
          </a:p>
          <a:p>
            <a:pPr>
              <a:buFontTx/>
              <a:buNone/>
            </a:pPr>
            <a:r>
              <a:rPr lang="de-CH" b="1"/>
              <a:t>Conclusion</a:t>
            </a:r>
          </a:p>
          <a:p>
            <a:pPr>
              <a:buFontTx/>
              <a:buNone/>
            </a:pPr>
            <a:r>
              <a:rPr lang="de-CH" b="1"/>
              <a:t>Outlook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0CE026-4DDD-44BA-AF45-9A9932378972}" type="slidenum">
              <a:rPr lang="de-CH"/>
              <a:pPr/>
              <a:t>18</a:t>
            </a:fld>
            <a:endParaRPr lang="de-CH"/>
          </a:p>
        </p:txBody>
      </p:sp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Anonymous Technologies</a:t>
            </a:r>
            <a:endParaRPr lang="en-US"/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Success function </a:t>
            </a:r>
            <a:r>
              <a:rPr lang="de-CH">
                <a:latin typeface="Times New Roman" pitchFamily="18" charset="0"/>
              </a:rPr>
              <a:t>t</a:t>
            </a:r>
            <a:r>
              <a:rPr lang="de-CH"/>
              <a:t> depends only on </a:t>
            </a:r>
            <a:r>
              <a:rPr lang="de-CH" b="1"/>
              <a:t>number</a:t>
            </a:r>
            <a:r>
              <a:rPr lang="de-CH"/>
              <a:t> of agents exerting high effort</a:t>
            </a:r>
          </a:p>
          <a:p>
            <a:pPr lvl="1"/>
            <a:r>
              <a:rPr lang="de-CH">
                <a:latin typeface="Times New Roman" pitchFamily="18" charset="0"/>
              </a:rPr>
              <a:t>t</a:t>
            </a:r>
            <a:r>
              <a:rPr lang="de-CH" baseline="-25000">
                <a:latin typeface="Times New Roman" pitchFamily="18" charset="0"/>
              </a:rPr>
              <a:t>m</a:t>
            </a:r>
            <a:r>
              <a:rPr lang="de-CH"/>
              <a:t>: success probability if </a:t>
            </a:r>
            <a:r>
              <a:rPr lang="de-CH">
                <a:latin typeface="Times New Roman" pitchFamily="18" charset="0"/>
              </a:rPr>
              <a:t>m</a:t>
            </a:r>
            <a:r>
              <a:rPr lang="de-CH"/>
              <a:t> agents exert high effort</a:t>
            </a:r>
            <a:br>
              <a:rPr lang="de-CH"/>
            </a:br>
            <a:endParaRPr lang="de-CH"/>
          </a:p>
          <a:p>
            <a:r>
              <a:rPr lang="de-CH"/>
              <a:t>Optimal payments</a:t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endParaRPr lang="de-CH"/>
          </a:p>
          <a:p>
            <a:r>
              <a:rPr lang="de-CH"/>
              <a:t>Principal utility</a:t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endParaRPr lang="de-CH"/>
          </a:p>
          <a:p>
            <a:r>
              <a:rPr lang="de-CH"/>
              <a:t>Optimal #audits</a:t>
            </a:r>
            <a:endParaRPr lang="en-US"/>
          </a:p>
        </p:txBody>
      </p:sp>
      <p:pic>
        <p:nvPicPr>
          <p:cNvPr id="482313" name="Picture 9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8488" y="2078038"/>
            <a:ext cx="2432050" cy="582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82311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8913" y="3429000"/>
            <a:ext cx="36068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2316" name="Picture 12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213" y="4273550"/>
            <a:ext cx="5664200" cy="1244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331249-E08C-48D9-850A-666C751F3270}" type="slidenum">
              <a:rPr lang="de-CH"/>
              <a:pPr/>
              <a:t>19</a:t>
            </a:fld>
            <a:endParaRPr lang="de-CH"/>
          </a:p>
        </p:txBody>
      </p:sp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AND-Technology</a:t>
            </a:r>
            <a:endParaRPr lang="en-US"/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207375" cy="1285875"/>
          </a:xfrm>
        </p:spPr>
        <p:txBody>
          <a:bodyPr/>
          <a:lstStyle/>
          <a:p>
            <a:r>
              <a:rPr lang="de-CH"/>
              <a:t>Project succeeds if all agents succeed</a:t>
            </a:r>
          </a:p>
          <a:p>
            <a:r>
              <a:rPr lang="de-CH"/>
              <a:t>Success function </a:t>
            </a:r>
            <a:r>
              <a:rPr lang="de-CH">
                <a:latin typeface="Times New Roman" pitchFamily="18" charset="0"/>
              </a:rPr>
              <a:t>t</a:t>
            </a:r>
            <a:r>
              <a:rPr lang="de-CH" baseline="-25000">
                <a:latin typeface="Times New Roman" pitchFamily="18" charset="0"/>
              </a:rPr>
              <a:t>m</a:t>
            </a:r>
            <a:r>
              <a:rPr lang="de-CH">
                <a:latin typeface="Times New Roman" pitchFamily="18" charset="0"/>
              </a:rPr>
              <a:t>=</a:t>
            </a:r>
            <a:r>
              <a:rPr lang="el-GR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de-CH" baseline="30000">
                <a:latin typeface="Times New Roman" pitchFamily="18" charset="0"/>
              </a:rPr>
              <a:t>m</a:t>
            </a:r>
            <a:r>
              <a:rPr lang="de-CH">
                <a:latin typeface="cmsy10" pitchFamily="34" charset="0"/>
              </a:rPr>
              <a:t>¢</a:t>
            </a:r>
            <a:r>
              <a:rPr lang="el-GR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CH" baseline="30000">
                <a:latin typeface="Times New Roman" pitchFamily="18" charset="0"/>
              </a:rPr>
              <a:t>n-m</a:t>
            </a:r>
          </a:p>
        </p:txBody>
      </p:sp>
      <p:sp>
        <p:nvSpPr>
          <p:cNvPr id="483333" name="Text Box 5"/>
          <p:cNvSpPr txBox="1">
            <a:spLocks noChangeArrowheads="1"/>
          </p:cNvSpPr>
          <p:nvPr/>
        </p:nvSpPr>
        <p:spPr bwMode="auto">
          <a:xfrm>
            <a:off x="1535113" y="1841500"/>
            <a:ext cx="6334125" cy="10366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de-CH">
                <a:solidFill>
                  <a:srgbClr val="000000"/>
                </a:solidFill>
                <a:cs typeface="Times New Roman" pitchFamily="18" charset="0"/>
              </a:rPr>
              <a:t>There is one transition point </a:t>
            </a:r>
            <a:r>
              <a:rPr lang="de-CH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de-CH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cmsy10" pitchFamily="34" charset="0"/>
                <a:cs typeface="Times New Roman" pitchFamily="18" charset="0"/>
              </a:rPr>
              <a:t>·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no agent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CH">
                <a:cs typeface="Times New Roman" pitchFamily="18" charset="0"/>
              </a:rPr>
              <a:t>for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cmsy10" pitchFamily="34" charset="0"/>
                <a:cs typeface="Times New Roman" pitchFamily="18" charset="0"/>
              </a:rPr>
              <a:t>¸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, contract with all agents and conduct </a:t>
            </a:r>
            <a:r>
              <a:rPr lang="de-CH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de-CH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CH">
                <a:cs typeface="Times New Roman" pitchFamily="18" charset="0"/>
              </a:rPr>
              <a:t> audits</a:t>
            </a:r>
            <a:endParaRPr lang="el-GR">
              <a:cs typeface="Times New Roman" pitchFamily="18" charset="0"/>
            </a:endParaRPr>
          </a:p>
        </p:txBody>
      </p:sp>
      <p:sp>
        <p:nvSpPr>
          <p:cNvPr id="483335" name="Text Box 7"/>
          <p:cNvSpPr txBox="1">
            <a:spLocks noChangeArrowheads="1"/>
          </p:cNvSpPr>
          <p:nvPr/>
        </p:nvSpPr>
        <p:spPr bwMode="auto">
          <a:xfrm>
            <a:off x="436563" y="217805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/>
              <a:t>Theorem</a:t>
            </a:r>
            <a:endParaRPr lang="en-US"/>
          </a:p>
        </p:txBody>
      </p:sp>
      <p:pic>
        <p:nvPicPr>
          <p:cNvPr id="483336" name="Picture 8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98663" y="3300413"/>
            <a:ext cx="4572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3337" name="Picture 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98663" y="5097463"/>
            <a:ext cx="429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4916272-045C-41D0-AF76-93CAE7BA5EE4}" type="slidenum">
              <a:rPr lang="de-CH"/>
              <a:pPr/>
              <a:t>20</a:t>
            </a:fld>
            <a:endParaRPr lang="de-CH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AND-Technology: Principal Utility </a:t>
            </a:r>
            <a:endParaRPr lang="en-US"/>
          </a:p>
        </p:txBody>
      </p:sp>
      <p:pic>
        <p:nvPicPr>
          <p:cNvPr id="462852" name="Picture 4" descr="2-playerAND"/>
          <p:cNvPicPr>
            <a:picLocks noChangeAspect="1" noChangeArrowheads="1"/>
          </p:cNvPicPr>
          <p:nvPr/>
        </p:nvPicPr>
        <p:blipFill>
          <a:blip r:embed="rId2" cstate="print"/>
          <a:srcRect t="5423"/>
          <a:stretch>
            <a:fillRect/>
          </a:stretch>
        </p:blipFill>
        <p:spPr bwMode="auto">
          <a:xfrm>
            <a:off x="1576388" y="1123950"/>
            <a:ext cx="5722937" cy="4900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Raphael Eidenbenz, GameNets ‘09</a:t>
            </a:r>
            <a:endParaRPr lang="de-CH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25EC17-E156-47AA-97A1-72A646721412}" type="slidenum">
              <a:rPr lang="de-CH"/>
              <a:pPr/>
              <a:t>21</a:t>
            </a:fld>
            <a:endParaRPr lang="de-CH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MAJORITY Technology</a:t>
            </a:r>
            <a:endParaRPr lang="en-US"/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Optimal payment</a:t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r>
              <a:rPr lang="de-CH"/>
              <a:t>where</a:t>
            </a:r>
            <a:br>
              <a:rPr lang="de-CH"/>
            </a:br>
            <a:r>
              <a:rPr lang="de-CH"/>
              <a:t/>
            </a:r>
            <a:br>
              <a:rPr lang="de-CH"/>
            </a:br>
            <a:endParaRPr lang="de-CH"/>
          </a:p>
          <a:p>
            <a:r>
              <a:rPr lang="de-CH"/>
              <a:t>Principal utility </a:t>
            </a:r>
            <a:endParaRPr lang="en-US"/>
          </a:p>
        </p:txBody>
      </p:sp>
      <p:pic>
        <p:nvPicPr>
          <p:cNvPr id="465934" name="Picture 14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1585913"/>
            <a:ext cx="7767638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65931" name="Picture 11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14550" y="2727325"/>
            <a:ext cx="5280025" cy="35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65935" name="Picture 15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31900" y="4256088"/>
            <a:ext cx="6527800" cy="939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APHAEL@OKII9FVF81V9GRMC" val="3133"/>
  <p:tag name="DEFAULTDISPLAYSOURCE" val="\documentclass{article}\pagestyle{empty}&#10;\begin{document}&#10;&#10;\end{document}&#10;"/>
  <p:tag name="EMBEDFONTS" val="1"/>
  <p:tag name="FIRSTRAPHAEL@ELFGFPWFUVWXY5K7" val="34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pi=\frac{k}{l}  template TPT1  env TPENV1  fore 0  back 16777215  eqnno 1"/>
  <p:tag name="FILENAME" val="TP_tmp"/>
  <p:tag name="ORIGWIDTH" val="24"/>
  <p:tag name="PICTUREFILESIZE" val="22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&#10;\renewcommand{\baselinestretch}{1.4}&#10;\begin{document}&#10;&#10;\noindent&#10;$p_i=c/(t_l-t_{l-1}(1-\pi))$\\&#10;$u(v)=t_l{v-l p_i}-k\kappa$\\&#10;$u_i=\begin{cases}t_lp_i-c&amp; \text{if high effort}\\ 0 &amp; \text{if low effort} \end{cases}$&#10;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8"/>
  <p:tag name="PICTUREFILESIZE" val="159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k^*=&#10;\begin{cases}&#10;n &amp; \text{for } \kappa\leq \frac{\gamma}{\delta}c \\&#10;0 &amp; \text{for } \kappa\geq \frac{\delta\gamma}{(\delta-\gamma)^2}c \\&#10;(1+\sqrt{\frac{\delta c}{\gamma\kappa}} - \frac{\delta}{\gamma})n&#10;&amp;\text{otherwise}&#10;\end{cases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0"/>
  <p:tag name="PICTUREFILESIZE" val="1466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\noindent&#10;$k^*(l)=&#10;\begin{cases}&#10;l &amp; \text{for } \kappa\leq \phi_l^{-1} c \\&#10;0 &amp; \text{for } \kappa\geq \frac{\phi_l}{(\phi_l - 1)^2}c \\&#10;(1+\sqrt{\phi_l\frac{c}{\kappa}} - \phi_l)l&#10;&amp;\text{otherwise}&#10;\end{cases}$\\&#10;where $\phi_l=\frac{1-(1-\delta)^l (1-\gamma)^{n-l}}{1-(1-\delta)^{l-1}(1-\gamma)^{n-l+1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9"/>
  <p:tag name="PICTUREFILESIZE" val="2259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$p=\frac{c} {t_l - t_{l-1}\cdot (1-\frac{k}{l})}$$&#10;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35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$u^{k,l}(v) = t_l\cdot (v-l p)-k\kappa-np_\epsilon.$$&#10;&#10;\end{document}&#10;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2"/>
  <p:tag name="PICTUREFILESIZE" val="59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$k^*(l)=&#10;\begin{cases}&#10;l &amp; \text{for } \kappa\leq \frac{t_{l-1}}{t_l}c \\&#10;0 &amp; \text{for } \kappa\geq \frac{t_l t_{l-1}} {\left(t_l-t_{l-1}\right)^2}c \\&#10;%0 &amp; \text{for } \kappa\geq \left(\frac{t_l}{t_{l-1}} + \frac{t_{l-1}}{t_l} - 2\right)^{-1} c \\&#10;(1+\sqrt{\frac{t_l}{t_{l-1}}\frac{c}{\kappa}} - \frac{t_l}{t_{l-1}})l&#10;&amp;\text{otherwise.}&#10;\end{cases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23"/>
  <p:tag name="PICTUREFILESIZE" val="157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$k^*=&#10;\begin{cases}&#10;n &amp; \text{for } \kappa\leq \frac{\gamma}{\delta}c \\&#10;0 &amp; \text{for } \kappa\geq \frac{\delta\gamma}{(\delta-\gamma)^2}c \\&#10;(1+\sqrt{\frac{\delta c}{\gamma\kappa}} - \frac{\delta}{\gamma})n&#10;&amp;\text{otherwise}&#10;\end{cases}$$\end{document}&#10;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0"/>
  <p:tag name="PICTUREFILESIZE" val="1479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$v^*=\frac{1}{\delta^n-\gamma^n}\left( \frac{\delta&#10;cn^2}{\delta n-\gamma n+\gamma k^*(n)} + \kappa \cdot&#10;k^*(n)\right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9"/>
  <p:tag name="PICTUREFILESIZE" val="849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\noindent&#10;$$p=1/(\sum_{j=n/2}^n\sum_{~~\max\{0,l-n+j\}\leq r\leq l} \Psi_{r,&#10;j-r} -(1-\frac{k}{l})\cdot\sum_{j=n/2}^n&#10;\sum_{~~\max\{0,l-1-n+j\}\leq r\leq l-1}\Psi_{r, j-r})c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8"/>
  <p:tag name="PICTUREFILESIZE" val="1798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\noindent&#10;$\Psi_{r,s} = \binom{l}{r} \cdot \delta^r (1-\delta)^{l-r} \cdot \binom{n-l}{s} \cdot \gamma^s (1-\gamma)^{n-l-s}.$&#10;\end{document}&#10;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8"/>
  <p:tag name="PICTUREFILESIZE" val="818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symb}&#10;\begin{document}&#10;\noindent&#10;$$&#10;u(v) = \left(\sum_{j=n/2}^n \sum_{~~\max\{0,l-n+j\}\leq r\leq l} \Psi_{r, j-r}\right) \cdot (v - l\cdot p) - k\kappa,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7"/>
  <p:tag name="PICTUREFILESIZE" val="14736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875</Words>
  <Application>Microsoft Office PowerPoint</Application>
  <PresentationFormat>On-screen Show (4:3)</PresentationFormat>
  <Paragraphs>204</Paragraphs>
  <Slides>21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Times New Roman</vt:lpstr>
      <vt:lpstr>cmmi10</vt:lpstr>
      <vt:lpstr>cmr10</vt:lpstr>
      <vt:lpstr>cmex10</vt:lpstr>
      <vt:lpstr>cmmi7</vt:lpstr>
      <vt:lpstr>cmsy10orig</vt:lpstr>
      <vt:lpstr>cmsy7</vt:lpstr>
      <vt:lpstr>cmr7</vt:lpstr>
      <vt:lpstr>Wingdings</vt:lpstr>
      <vt:lpstr>cmsy10</vt:lpstr>
      <vt:lpstr>Symbol</vt:lpstr>
      <vt:lpstr>Goudy Stout</vt:lpstr>
      <vt:lpstr>1_Default Design</vt:lpstr>
      <vt:lpstr>1_Template</vt:lpstr>
      <vt:lpstr>Bitmap Image</vt:lpstr>
      <vt:lpstr>Combinatorial Agency with Audits</vt:lpstr>
      <vt:lpstr>Introduction</vt:lpstr>
      <vt:lpstr>Introduction: Grid Computing</vt:lpstr>
      <vt:lpstr>Introduction: Grid Computing</vt:lpstr>
      <vt:lpstr>Binary Combinatorial Agency [Babaioff, Feldman, Nisan 2006]</vt:lpstr>
      <vt:lpstr>Results [Babaioff, Feldman, Nisan 2006]</vt:lpstr>
      <vt:lpstr>Combinatorial Agency with Audits</vt:lpstr>
      <vt:lpstr>Some Observations</vt:lpstr>
      <vt:lpstr>AND-Technology</vt:lpstr>
      <vt:lpstr>AND-Technology (2 Agents): Principal Utility </vt:lpstr>
      <vt:lpstr>AND-Technology: Benefit from Audits in %</vt:lpstr>
      <vt:lpstr>OR-Technology</vt:lpstr>
      <vt:lpstr>OR-Technology (2 Players): Benefit from Audits in %</vt:lpstr>
      <vt:lpstr>Conclusion</vt:lpstr>
      <vt:lpstr>Outlook</vt:lpstr>
      <vt:lpstr>Bibliography</vt:lpstr>
      <vt:lpstr>Outline</vt:lpstr>
      <vt:lpstr>Anonymous Technologies</vt:lpstr>
      <vt:lpstr>AND-Technology</vt:lpstr>
      <vt:lpstr>AND-Technology: Principal Utility </vt:lpstr>
      <vt:lpstr>MAJORITY Technology</vt:lpstr>
    </vt:vector>
  </TitlesOfParts>
  <Company>ETH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Theory for Distributed Computing and Networking</dc:title>
  <dc:creator>Yvonne Anne</dc:creator>
  <cp:lastModifiedBy>user</cp:lastModifiedBy>
  <cp:revision>39</cp:revision>
  <dcterms:created xsi:type="dcterms:W3CDTF">2008-11-20T17:14:43Z</dcterms:created>
  <dcterms:modified xsi:type="dcterms:W3CDTF">2012-06-18T06:56:56Z</dcterms:modified>
</cp:coreProperties>
</file>