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handoutMasterIdLst>
    <p:handoutMasterId r:id="rId72"/>
  </p:handoutMasterIdLst>
  <p:sldIdLst>
    <p:sldId id="597" r:id="rId2"/>
    <p:sldId id="343" r:id="rId3"/>
    <p:sldId id="598" r:id="rId4"/>
    <p:sldId id="564" r:id="rId5"/>
    <p:sldId id="562" r:id="rId6"/>
    <p:sldId id="563" r:id="rId7"/>
    <p:sldId id="566" r:id="rId8"/>
    <p:sldId id="605" r:id="rId9"/>
    <p:sldId id="257" r:id="rId10"/>
    <p:sldId id="258" r:id="rId11"/>
    <p:sldId id="259" r:id="rId12"/>
    <p:sldId id="600" r:id="rId13"/>
    <p:sldId id="261" r:id="rId14"/>
    <p:sldId id="262" r:id="rId15"/>
    <p:sldId id="266" r:id="rId16"/>
    <p:sldId id="267" r:id="rId17"/>
    <p:sldId id="268" r:id="rId18"/>
    <p:sldId id="537" r:id="rId19"/>
    <p:sldId id="349" r:id="rId20"/>
    <p:sldId id="350" r:id="rId21"/>
    <p:sldId id="488" r:id="rId22"/>
    <p:sldId id="487" r:id="rId23"/>
    <p:sldId id="393" r:id="rId24"/>
    <p:sldId id="394" r:id="rId25"/>
    <p:sldId id="475" r:id="rId26"/>
    <p:sldId id="489" r:id="rId27"/>
    <p:sldId id="270" r:id="rId28"/>
    <p:sldId id="271" r:id="rId29"/>
    <p:sldId id="272" r:id="rId30"/>
    <p:sldId id="273" r:id="rId31"/>
    <p:sldId id="274" r:id="rId32"/>
    <p:sldId id="390" r:id="rId33"/>
    <p:sldId id="275" r:id="rId34"/>
    <p:sldId id="276" r:id="rId35"/>
    <p:sldId id="607" r:id="rId36"/>
    <p:sldId id="396" r:id="rId37"/>
    <p:sldId id="397" r:id="rId38"/>
    <p:sldId id="398" r:id="rId39"/>
    <p:sldId id="399" r:id="rId40"/>
    <p:sldId id="400" r:id="rId41"/>
    <p:sldId id="402" r:id="rId42"/>
    <p:sldId id="403" r:id="rId43"/>
    <p:sldId id="404" r:id="rId44"/>
    <p:sldId id="405" r:id="rId45"/>
    <p:sldId id="602" r:id="rId46"/>
    <p:sldId id="601" r:id="rId47"/>
    <p:sldId id="407" r:id="rId48"/>
    <p:sldId id="408" r:id="rId49"/>
    <p:sldId id="544" r:id="rId50"/>
    <p:sldId id="574" r:id="rId51"/>
    <p:sldId id="569" r:id="rId52"/>
    <p:sldId id="575" r:id="rId53"/>
    <p:sldId id="576" r:id="rId54"/>
    <p:sldId id="608" r:id="rId55"/>
    <p:sldId id="594" r:id="rId56"/>
    <p:sldId id="596" r:id="rId57"/>
    <p:sldId id="577" r:id="rId58"/>
    <p:sldId id="579" r:id="rId59"/>
    <p:sldId id="580" r:id="rId60"/>
    <p:sldId id="581" r:id="rId61"/>
    <p:sldId id="582" r:id="rId62"/>
    <p:sldId id="583" r:id="rId63"/>
    <p:sldId id="585" r:id="rId64"/>
    <p:sldId id="606" r:id="rId65"/>
    <p:sldId id="586" r:id="rId66"/>
    <p:sldId id="587" r:id="rId67"/>
    <p:sldId id="589" r:id="rId68"/>
    <p:sldId id="450" r:id="rId69"/>
    <p:sldId id="338" r:id="rId7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453" autoAdjust="0"/>
  </p:normalViewPr>
  <p:slideViewPr>
    <p:cSldViewPr>
      <p:cViewPr varScale="1">
        <p:scale>
          <a:sx n="157" d="100"/>
          <a:sy n="157" d="100"/>
        </p:scale>
        <p:origin x="-22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5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15A96-FBBE-4151-A871-AD3518B2BEFB}" type="datetimeFigureOut">
              <a:rPr lang="en-US" smtClean="0"/>
              <a:pPr/>
              <a:t>10/1/2013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BB8E0-36DE-4E54-81EC-6E3F119938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5829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EAF199-3C55-4E0B-B910-B75F178C4997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0BDE-7E90-4C9A-8C4C-AE724D0061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56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CH" dirty="0" err="1" smtClean="0"/>
              <a:t>Should</a:t>
            </a:r>
            <a:r>
              <a:rPr lang="de-CH" baseline="0" dirty="0" smtClean="0"/>
              <a:t> </a:t>
            </a:r>
            <a:r>
              <a:rPr lang="de-CH" baseline="0" dirty="0" err="1" smtClean="0"/>
              <a:t>care</a:t>
            </a:r>
            <a:r>
              <a:rPr lang="de-CH" baseline="0" dirty="0" smtClean="0"/>
              <a:t>… </a:t>
            </a:r>
            <a:r>
              <a:rPr lang="de-CH" baseline="0" dirty="0" err="1" smtClean="0"/>
              <a:t>parallelism</a:t>
            </a:r>
            <a:endParaRPr lang="de-CH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CH" dirty="0" err="1" smtClean="0"/>
              <a:t>Should</a:t>
            </a:r>
            <a:r>
              <a:rPr lang="de-CH" baseline="0" dirty="0" smtClean="0"/>
              <a:t> </a:t>
            </a:r>
            <a:r>
              <a:rPr lang="de-CH" baseline="0" dirty="0" err="1" smtClean="0"/>
              <a:t>care</a:t>
            </a:r>
            <a:r>
              <a:rPr lang="de-CH" baseline="0" dirty="0" smtClean="0"/>
              <a:t>… </a:t>
            </a:r>
            <a:r>
              <a:rPr lang="de-CH" baseline="0" dirty="0" err="1" smtClean="0"/>
              <a:t>parallelism</a:t>
            </a:r>
            <a:endParaRPr lang="de-CH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70EFCD-43E3-4D49-A5AA-1F1AE6EDAED5}" type="slidenum">
              <a:rPr lang="en-US" smtClean="0"/>
              <a:pPr/>
              <a:t>68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pic>
        <p:nvPicPr>
          <p:cNvPr id="7" name="Picture 5" descr="disco_title1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77013"/>
            <a:ext cx="91440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0" y="6569075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Zurich – Distributed Computing Group	             	                  </a:t>
            </a:r>
            <a:r>
              <a:rPr lang="en-US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Stephan </a:t>
            </a:r>
            <a:r>
              <a:rPr lang="en-US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Holzer</a:t>
            </a:r>
            <a:r>
              <a:rPr lang="en-US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		SODA</a:t>
            </a:r>
            <a:r>
              <a:rPr lang="en-US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2012</a:t>
            </a:r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pic>
        <p:nvPicPr>
          <p:cNvPr id="7" name="Picture 5" descr="disco_title1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77013"/>
            <a:ext cx="91440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0" y="6569075"/>
            <a:ext cx="9144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Zurich – Distributed Computing Group	             	                  </a:t>
            </a:r>
            <a:r>
              <a:rPr lang="en-US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Stephan</a:t>
            </a:r>
            <a:r>
              <a:rPr lang="en-US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1200" i="1" baseline="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Holzer</a:t>
            </a:r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	SODA</a:t>
            </a:r>
            <a:r>
              <a:rPr lang="en-US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2012</a:t>
            </a:r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3F8DB-12A9-4FE4-A00C-8265FFF2185A}" type="datetimeFigureOut">
              <a:rPr lang="de-DE" smtClean="0"/>
              <a:pPr/>
              <a:t>01.10.2013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9ADD1-8D50-49BA-91B6-A00EB48221A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disco_title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Slide Number Placeholder 34"/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schemeClr val="bg1"/>
                </a:solidFill>
              </a:rPr>
              <a:pPr/>
              <a:t>1</a:t>
            </a:fld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TextBox 6"/>
          <p:cNvSpPr txBox="1"/>
          <p:nvPr/>
        </p:nvSpPr>
        <p:spPr>
          <a:xfrm>
            <a:off x="2627784" y="5445224"/>
            <a:ext cx="2445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Stephan </a:t>
            </a:r>
            <a:r>
              <a:rPr lang="en-US" sz="2800" b="1" dirty="0" err="1" smtClean="0">
                <a:solidFill>
                  <a:schemeClr val="bg1"/>
                </a:solidFill>
              </a:rPr>
              <a:t>Holzer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107504" y="6093296"/>
            <a:ext cx="78347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Silvio </a:t>
            </a:r>
            <a:r>
              <a:rPr lang="en-US" dirty="0" err="1" smtClean="0">
                <a:solidFill>
                  <a:schemeClr val="bg1"/>
                </a:solidFill>
              </a:rPr>
              <a:t>Frischknecht</a:t>
            </a:r>
            <a:r>
              <a:rPr lang="en-US" dirty="0" smtClean="0">
                <a:solidFill>
                  <a:schemeClr val="bg1"/>
                </a:solidFill>
              </a:rPr>
              <a:t>					      Roger </a:t>
            </a:r>
            <a:r>
              <a:rPr lang="en-US" dirty="0" err="1" smtClean="0">
                <a:solidFill>
                  <a:schemeClr val="bg1"/>
                </a:solidFill>
              </a:rPr>
              <a:t>Wattenhofer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457200"/>
            <a:ext cx="91440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dirty="0" smtClean="0">
                <a:solidFill>
                  <a:schemeClr val="bg1"/>
                </a:solidFill>
              </a:rPr>
              <a:t>Networks Cannot Compute Their Diameter in </a:t>
            </a:r>
            <a:r>
              <a:rPr lang="en-US" sz="4400" dirty="0" err="1" smtClean="0">
                <a:solidFill>
                  <a:schemeClr val="bg1"/>
                </a:solidFill>
              </a:rPr>
              <a:t>Sublinear</a:t>
            </a:r>
            <a:r>
              <a:rPr lang="en-US" sz="4400" dirty="0" smtClean="0">
                <a:solidFill>
                  <a:schemeClr val="bg1"/>
                </a:solidFill>
              </a:rPr>
              <a:t> Time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9"/>
          <p:cNvSpPr txBox="1">
            <a:spLocks noChangeArrowheads="1"/>
          </p:cNvSpPr>
          <p:nvPr/>
        </p:nvSpPr>
        <p:spPr bwMode="auto">
          <a:xfrm>
            <a:off x="0" y="6569075"/>
            <a:ext cx="91440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ctr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Zurich – Distributed Computing Group	             	                  </a:t>
            </a:r>
            <a:r>
              <a:rPr lang="en-US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sz="1200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		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25427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17" name="Oval 16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25" name="Straight Connector 24"/>
          <p:cNvCxnSpPr>
            <a:stCxn id="17" idx="4"/>
            <a:endCxn id="22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6"/>
            <a:endCxn id="21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7" idx="3"/>
            <a:endCxn id="19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7" idx="4"/>
            <a:endCxn id="18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1" idx="3"/>
            <a:endCxn id="22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8" idx="1"/>
            <a:endCxn id="19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0848"/>
            <a:ext cx="1113129" cy="1917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11" y="2322731"/>
            <a:ext cx="1113129" cy="1917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687" y="4149425"/>
            <a:ext cx="1380746" cy="1089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720" y="1454867"/>
            <a:ext cx="1380746" cy="1089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97" y="3137988"/>
            <a:ext cx="439755" cy="101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17" name="Oval 16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25" name="Straight Connector 24"/>
          <p:cNvCxnSpPr>
            <a:stCxn id="17" idx="4"/>
            <a:endCxn id="22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6"/>
            <a:endCxn id="21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7" idx="3"/>
            <a:endCxn id="19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7" idx="4"/>
            <a:endCxn id="18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1" idx="3"/>
            <a:endCxn id="22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8" idx="1"/>
            <a:endCxn id="19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41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31" name="Oval 30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31" idx="4"/>
            <a:endCxn id="35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6"/>
            <a:endCxn id="34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3"/>
            <a:endCxn id="33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1" idx="4"/>
            <a:endCxn id="32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4" idx="3"/>
            <a:endCxn id="35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32" idx="1"/>
            <a:endCxn id="33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5020002" y="289410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084168" y="2572669"/>
            <a:ext cx="2736304" cy="330460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6256691" y="2492896"/>
            <a:ext cx="24197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dirty="0" err="1"/>
              <a:t>L</a:t>
            </a:r>
            <a:r>
              <a:rPr lang="de-CH" sz="3600" dirty="0" err="1" smtClean="0"/>
              <a:t>ocal</a:t>
            </a:r>
            <a:r>
              <a:rPr lang="de-CH" sz="3600" dirty="0" smtClean="0"/>
              <a:t> </a:t>
            </a:r>
            <a:r>
              <a:rPr lang="de-CH" sz="3600" dirty="0" err="1" smtClean="0"/>
              <a:t>infor</a:t>
            </a:r>
            <a:r>
              <a:rPr lang="de-CH" sz="3600" dirty="0" smtClean="0"/>
              <a:t>-</a:t>
            </a:r>
          </a:p>
          <a:p>
            <a:r>
              <a:rPr lang="de-CH" sz="3600" dirty="0" err="1"/>
              <a:t>m</a:t>
            </a:r>
            <a:r>
              <a:rPr lang="de-CH" sz="3600" dirty="0" err="1" smtClean="0"/>
              <a:t>ation</a:t>
            </a:r>
            <a:r>
              <a:rPr lang="de-CH" sz="3600" dirty="0" smtClean="0"/>
              <a:t> </a:t>
            </a:r>
            <a:r>
              <a:rPr lang="de-CH" sz="3600" dirty="0" err="1" smtClean="0"/>
              <a:t>only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114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-0.0007 L 0.34878 0.272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31" name="Oval 30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31" idx="4"/>
            <a:endCxn id="35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6"/>
            <a:endCxn id="34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3"/>
            <a:endCxn id="33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1" idx="4"/>
            <a:endCxn id="32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4" idx="3"/>
            <a:endCxn id="35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32" idx="1"/>
            <a:endCxn id="33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6380841" y="37170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8172400" y="4738527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49" name="Oval 48"/>
          <p:cNvSpPr/>
          <p:nvPr/>
        </p:nvSpPr>
        <p:spPr>
          <a:xfrm>
            <a:off x="7142916" y="519856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51" name="Straight Connector 50"/>
          <p:cNvCxnSpPr>
            <a:stCxn id="47" idx="6"/>
            <a:endCxn id="48" idx="0"/>
          </p:cNvCxnSpPr>
          <p:nvPr/>
        </p:nvCxnSpPr>
        <p:spPr>
          <a:xfrm>
            <a:off x="6740881" y="3897052"/>
            <a:ext cx="1611539" cy="841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48" idx="3"/>
            <a:endCxn id="49" idx="6"/>
          </p:cNvCxnSpPr>
          <p:nvPr/>
        </p:nvCxnSpPr>
        <p:spPr>
          <a:xfrm flipH="1">
            <a:off x="7502956" y="5045840"/>
            <a:ext cx="722171" cy="3327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6084168" y="2572669"/>
            <a:ext cx="2736304" cy="330460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256691" y="2492896"/>
            <a:ext cx="24197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dirty="0" err="1"/>
              <a:t>L</a:t>
            </a:r>
            <a:r>
              <a:rPr lang="de-CH" sz="3600" dirty="0" err="1" smtClean="0"/>
              <a:t>ocal</a:t>
            </a:r>
            <a:r>
              <a:rPr lang="de-CH" sz="3600" dirty="0" smtClean="0"/>
              <a:t> </a:t>
            </a:r>
            <a:r>
              <a:rPr lang="de-CH" sz="3600" dirty="0" err="1" smtClean="0"/>
              <a:t>infor</a:t>
            </a:r>
            <a:r>
              <a:rPr lang="de-CH" sz="3600" dirty="0" smtClean="0"/>
              <a:t>-</a:t>
            </a:r>
          </a:p>
          <a:p>
            <a:r>
              <a:rPr lang="de-CH" sz="3600" dirty="0" err="1"/>
              <a:t>m</a:t>
            </a:r>
            <a:r>
              <a:rPr lang="de-CH" sz="3600" dirty="0" err="1" smtClean="0"/>
              <a:t>ation</a:t>
            </a:r>
            <a:r>
              <a:rPr lang="de-CH" sz="3600" dirty="0" smtClean="0"/>
              <a:t> </a:t>
            </a:r>
            <a:r>
              <a:rPr lang="de-CH" sz="3600" dirty="0" err="1" smtClean="0"/>
              <a:t>only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5496" y="6165304"/>
            <a:ext cx="3773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Slide </a:t>
            </a:r>
            <a:r>
              <a:rPr lang="de-CH" dirty="0" err="1" smtClean="0"/>
              <a:t>inspired</a:t>
            </a:r>
            <a:r>
              <a:rPr lang="de-CH" dirty="0" smtClean="0"/>
              <a:t> </a:t>
            </a:r>
            <a:r>
              <a:rPr lang="de-CH" dirty="0" err="1" smtClean="0"/>
              <a:t>by</a:t>
            </a:r>
            <a:r>
              <a:rPr lang="de-CH" dirty="0" smtClean="0"/>
              <a:t> </a:t>
            </a:r>
            <a:r>
              <a:rPr lang="de-CH" dirty="0" err="1" smtClean="0"/>
              <a:t>Danupon</a:t>
            </a:r>
            <a:r>
              <a:rPr lang="de-CH" dirty="0" smtClean="0"/>
              <a:t> </a:t>
            </a:r>
            <a:r>
              <a:rPr lang="de-CH" dirty="0" err="1" smtClean="0"/>
              <a:t>Nanongkai</a:t>
            </a:r>
            <a:endParaRPr lang="en-US" dirty="0"/>
          </a:p>
        </p:txBody>
      </p:sp>
      <p:pic>
        <p:nvPicPr>
          <p:cNvPr id="23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558526" y="4903358"/>
            <a:ext cx="579138" cy="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343040" y="4039800"/>
            <a:ext cx="579138" cy="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64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31" name="Oval 30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31" idx="4"/>
            <a:endCxn id="35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6"/>
            <a:endCxn id="34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3"/>
            <a:endCxn id="33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1" idx="4"/>
            <a:endCxn id="32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4" idx="3"/>
            <a:endCxn id="35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32" idx="1"/>
            <a:endCxn id="33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6084168" y="2492896"/>
            <a:ext cx="2736304" cy="3384376"/>
            <a:chOff x="6084168" y="2492896"/>
            <a:chExt cx="2736304" cy="3384376"/>
          </a:xfrm>
        </p:grpSpPr>
        <p:sp>
          <p:nvSpPr>
            <p:cNvPr id="47" name="Oval 46"/>
            <p:cNvSpPr/>
            <p:nvPr/>
          </p:nvSpPr>
          <p:spPr>
            <a:xfrm>
              <a:off x="6380841" y="371703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CH" sz="3200" dirty="0">
                  <a:solidFill>
                    <a:schemeClr val="tx1"/>
                  </a:solidFill>
                </a:rPr>
                <a:t>2</a:t>
              </a:r>
              <a:endParaRPr lang="en-US" sz="3200" dirty="0">
                <a:solidFill>
                  <a:schemeClr val="tx1"/>
                </a:solidFill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8172400" y="4738527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CH" sz="3200" dirty="0" smtClean="0">
                  <a:solidFill>
                    <a:schemeClr val="tx1"/>
                  </a:solidFill>
                </a:rPr>
                <a:t>1</a:t>
              </a:r>
              <a:endParaRPr lang="en-US" sz="3200" dirty="0">
                <a:solidFill>
                  <a:schemeClr val="tx1"/>
                </a:solidFill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7142916" y="5198569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CH" sz="3200" dirty="0" smtClean="0">
                  <a:solidFill>
                    <a:schemeClr val="tx1"/>
                  </a:solidFill>
                </a:rPr>
                <a:t>3</a:t>
              </a:r>
              <a:endParaRPr lang="en-US" sz="3200" dirty="0">
                <a:solidFill>
                  <a:schemeClr val="tx1"/>
                </a:solidFill>
              </a:endParaRPr>
            </a:p>
          </p:txBody>
        </p:sp>
        <p:cxnSp>
          <p:nvCxnSpPr>
            <p:cNvPr id="50" name="Straight Connector 49"/>
            <p:cNvCxnSpPr>
              <a:stCxn id="47" idx="4"/>
              <a:endCxn id="49" idx="1"/>
            </p:cNvCxnSpPr>
            <p:nvPr/>
          </p:nvCxnSpPr>
          <p:spPr>
            <a:xfrm>
              <a:off x="6560861" y="4077072"/>
              <a:ext cx="634782" cy="1174224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47" idx="6"/>
              <a:endCxn id="48" idx="0"/>
            </p:cNvCxnSpPr>
            <p:nvPr/>
          </p:nvCxnSpPr>
          <p:spPr>
            <a:xfrm>
              <a:off x="6740881" y="3897052"/>
              <a:ext cx="1611539" cy="8414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48" idx="3"/>
              <a:endCxn id="49" idx="6"/>
            </p:cNvCxnSpPr>
            <p:nvPr/>
          </p:nvCxnSpPr>
          <p:spPr>
            <a:xfrm flipH="1">
              <a:off x="7502956" y="5045840"/>
              <a:ext cx="722171" cy="33274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/>
            <p:cNvSpPr/>
            <p:nvPr/>
          </p:nvSpPr>
          <p:spPr>
            <a:xfrm>
              <a:off x="6084168" y="2572669"/>
              <a:ext cx="2736304" cy="330460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256691" y="2492896"/>
              <a:ext cx="24197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3600" dirty="0" err="1"/>
                <a:t>L</a:t>
              </a:r>
              <a:r>
                <a:rPr lang="de-CH" sz="3600" dirty="0" err="1" smtClean="0"/>
                <a:t>ocal</a:t>
              </a:r>
              <a:r>
                <a:rPr lang="de-CH" sz="3600" dirty="0" smtClean="0"/>
                <a:t> </a:t>
              </a:r>
              <a:r>
                <a:rPr lang="de-CH" sz="3600" dirty="0" err="1" smtClean="0"/>
                <a:t>infor</a:t>
              </a:r>
              <a:r>
                <a:rPr lang="de-CH" sz="3600" dirty="0" smtClean="0"/>
                <a:t>-</a:t>
              </a:r>
            </a:p>
            <a:p>
              <a:r>
                <a:rPr lang="de-CH" sz="3600" dirty="0" err="1"/>
                <a:t>m</a:t>
              </a:r>
              <a:r>
                <a:rPr lang="de-CH" sz="3600" dirty="0" err="1" smtClean="0"/>
                <a:t>ation</a:t>
              </a:r>
              <a:r>
                <a:rPr lang="de-CH" sz="3600" dirty="0" smtClean="0"/>
                <a:t> </a:t>
              </a:r>
              <a:r>
                <a:rPr lang="de-CH" sz="3600" dirty="0" err="1" smtClean="0"/>
                <a:t>only</a:t>
              </a:r>
              <a:endParaRPr lang="en-US" sz="3600" dirty="0"/>
            </a:p>
          </p:txBody>
        </p:sp>
      </p:grpSp>
      <p:pic>
        <p:nvPicPr>
          <p:cNvPr id="26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558526" y="4903358"/>
            <a:ext cx="579138" cy="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343040" y="4039800"/>
            <a:ext cx="579138" cy="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46324" y="4293096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4400" b="1" dirty="0" smtClean="0">
                <a:solidFill>
                  <a:srgbClr val="FF0000"/>
                </a:solidFill>
              </a:rPr>
              <a:t>?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35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31" name="Oval 30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31" idx="4"/>
            <a:endCxn id="35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6"/>
            <a:endCxn id="34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3"/>
            <a:endCxn id="33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1" idx="4"/>
            <a:endCxn id="32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4" idx="3"/>
            <a:endCxn id="35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32" idx="1"/>
            <a:endCxn id="33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5496" y="908720"/>
            <a:ext cx="22060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dirty="0" smtClean="0"/>
              <a:t>Limited</a:t>
            </a:r>
          </a:p>
          <a:p>
            <a:r>
              <a:rPr lang="de-CH" sz="3600" dirty="0" err="1" smtClean="0"/>
              <a:t>bandwidth</a:t>
            </a:r>
            <a:endParaRPr lang="en-US" sz="3600" dirty="0"/>
          </a:p>
        </p:txBody>
      </p:sp>
      <p:sp>
        <p:nvSpPr>
          <p:cNvPr id="24" name="TextBox 23"/>
          <p:cNvSpPr txBox="1"/>
          <p:nvPr/>
        </p:nvSpPr>
        <p:spPr>
          <a:xfrm rot="3875849">
            <a:off x="1886947" y="3731780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 rot="17586615">
            <a:off x="2458267" y="3181976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 rot="19398578">
            <a:off x="2098227" y="2504424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 rot="3700193">
            <a:off x="3594216" y="2656824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 rot="1640916">
            <a:off x="4168012" y="2187935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 rot="20083885">
            <a:off x="4476043" y="3332570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grpSp>
        <p:nvGrpSpPr>
          <p:cNvPr id="57" name="Group 56"/>
          <p:cNvGrpSpPr/>
          <p:nvPr/>
        </p:nvGrpSpPr>
        <p:grpSpPr>
          <a:xfrm>
            <a:off x="6084168" y="2492896"/>
            <a:ext cx="2736304" cy="3384376"/>
            <a:chOff x="6084168" y="2492896"/>
            <a:chExt cx="2736304" cy="3384376"/>
          </a:xfrm>
        </p:grpSpPr>
        <p:sp>
          <p:nvSpPr>
            <p:cNvPr id="58" name="Oval 57"/>
            <p:cNvSpPr/>
            <p:nvPr/>
          </p:nvSpPr>
          <p:spPr>
            <a:xfrm>
              <a:off x="6380841" y="371703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CH" sz="3200" dirty="0">
                  <a:solidFill>
                    <a:schemeClr val="tx1"/>
                  </a:solidFill>
                </a:rPr>
                <a:t>2</a:t>
              </a:r>
              <a:endParaRPr lang="en-US" sz="3200" dirty="0">
                <a:solidFill>
                  <a:schemeClr val="tx1"/>
                </a:solidFill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8172400" y="4738527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CH" sz="3200" dirty="0" smtClean="0">
                  <a:solidFill>
                    <a:schemeClr val="tx1"/>
                  </a:solidFill>
                </a:rPr>
                <a:t>1</a:t>
              </a:r>
              <a:endParaRPr lang="en-US" sz="3200" dirty="0">
                <a:solidFill>
                  <a:schemeClr val="tx1"/>
                </a:solidFill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7142916" y="5198569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CH" sz="3200" dirty="0" smtClean="0">
                  <a:solidFill>
                    <a:schemeClr val="tx1"/>
                  </a:solidFill>
                </a:rPr>
                <a:t>3</a:t>
              </a:r>
              <a:endParaRPr lang="en-US" sz="3200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Straight Connector 60"/>
            <p:cNvCxnSpPr>
              <a:stCxn id="58" idx="4"/>
              <a:endCxn id="60" idx="1"/>
            </p:cNvCxnSpPr>
            <p:nvPr/>
          </p:nvCxnSpPr>
          <p:spPr>
            <a:xfrm>
              <a:off x="6560861" y="4077072"/>
              <a:ext cx="634782" cy="1174224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58" idx="6"/>
              <a:endCxn id="59" idx="0"/>
            </p:cNvCxnSpPr>
            <p:nvPr/>
          </p:nvCxnSpPr>
          <p:spPr>
            <a:xfrm>
              <a:off x="6740881" y="3897052"/>
              <a:ext cx="1611539" cy="84147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59" idx="3"/>
              <a:endCxn id="60" idx="6"/>
            </p:cNvCxnSpPr>
            <p:nvPr/>
          </p:nvCxnSpPr>
          <p:spPr>
            <a:xfrm flipH="1">
              <a:off x="7502956" y="5045840"/>
              <a:ext cx="722171" cy="33274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/>
            <p:cNvSpPr/>
            <p:nvPr/>
          </p:nvSpPr>
          <p:spPr>
            <a:xfrm>
              <a:off x="6084168" y="2572669"/>
              <a:ext cx="2736304" cy="330460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256691" y="2492896"/>
              <a:ext cx="24197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3600" dirty="0" err="1"/>
                <a:t>L</a:t>
              </a:r>
              <a:r>
                <a:rPr lang="de-CH" sz="3600" dirty="0" err="1" smtClean="0"/>
                <a:t>ocal</a:t>
              </a:r>
              <a:r>
                <a:rPr lang="de-CH" sz="3600" dirty="0" smtClean="0"/>
                <a:t> </a:t>
              </a:r>
              <a:r>
                <a:rPr lang="de-CH" sz="3600" dirty="0" err="1" smtClean="0"/>
                <a:t>infor</a:t>
              </a:r>
              <a:r>
                <a:rPr lang="de-CH" sz="3600" dirty="0" smtClean="0"/>
                <a:t>-</a:t>
              </a:r>
            </a:p>
            <a:p>
              <a:r>
                <a:rPr lang="de-CH" sz="3600" dirty="0" err="1"/>
                <a:t>m</a:t>
              </a:r>
              <a:r>
                <a:rPr lang="de-CH" sz="3600" dirty="0" err="1" smtClean="0"/>
                <a:t>ation</a:t>
              </a:r>
              <a:r>
                <a:rPr lang="de-CH" sz="3600" dirty="0" smtClean="0"/>
                <a:t> </a:t>
              </a:r>
              <a:r>
                <a:rPr lang="de-CH" sz="3600" dirty="0" err="1" smtClean="0"/>
                <a:t>only</a:t>
              </a:r>
              <a:endParaRPr lang="en-US" sz="3600" dirty="0"/>
            </a:p>
          </p:txBody>
        </p:sp>
      </p:grpSp>
      <p:pic>
        <p:nvPicPr>
          <p:cNvPr id="66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558526" y="4903358"/>
            <a:ext cx="579138" cy="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343040" y="4039800"/>
            <a:ext cx="579138" cy="5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TextBox 67"/>
          <p:cNvSpPr txBox="1"/>
          <p:nvPr/>
        </p:nvSpPr>
        <p:spPr>
          <a:xfrm>
            <a:off x="6646324" y="4293096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4400" b="1" dirty="0" smtClean="0">
                <a:solidFill>
                  <a:srgbClr val="FF0000"/>
                </a:solidFill>
              </a:rPr>
              <a:t>?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22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lvl="0"/>
            <a:r>
              <a:rPr lang="en-US" sz="4000" dirty="0" smtClean="0"/>
              <a:t>Distributed network  </a:t>
            </a:r>
            <a:br>
              <a:rPr lang="en-US" sz="4000" dirty="0" smtClean="0"/>
            </a:br>
            <a:r>
              <a:rPr lang="en-US" sz="4000" dirty="0"/>
              <a:t>G</a:t>
            </a:r>
            <a:r>
              <a:rPr lang="en-US" sz="4000" dirty="0" smtClean="0"/>
              <a:t>raph </a:t>
            </a:r>
            <a:r>
              <a:rPr lang="en-US" sz="4000" b="1" dirty="0" smtClean="0">
                <a:solidFill>
                  <a:schemeClr val="accent5"/>
                </a:solidFill>
              </a:rPr>
              <a:t>G</a:t>
            </a:r>
            <a:r>
              <a:rPr lang="en-US" sz="4000" dirty="0" smtClean="0"/>
              <a:t> of </a:t>
            </a:r>
            <a:r>
              <a:rPr 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US" sz="4000" dirty="0" smtClean="0"/>
              <a:t> nodes</a:t>
            </a:r>
            <a:endParaRPr lang="en-US" sz="4000" dirty="0"/>
          </a:p>
        </p:txBody>
      </p:sp>
      <p:sp>
        <p:nvSpPr>
          <p:cNvPr id="31" name="Oval 30"/>
          <p:cNvSpPr/>
          <p:nvPr/>
        </p:nvSpPr>
        <p:spPr>
          <a:xfrm>
            <a:off x="3228443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2209464" y="433408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1691680" y="325414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20002" y="2921399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990518" y="338144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36" name="Straight Connector 35"/>
          <p:cNvCxnSpPr>
            <a:stCxn id="31" idx="4"/>
            <a:endCxn id="35" idx="1"/>
          </p:cNvCxnSpPr>
          <p:nvPr/>
        </p:nvCxnSpPr>
        <p:spPr>
          <a:xfrm>
            <a:off x="3408463" y="2259944"/>
            <a:ext cx="634782" cy="1174224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6"/>
            <a:endCxn id="34" idx="0"/>
          </p:cNvCxnSpPr>
          <p:nvPr/>
        </p:nvCxnSpPr>
        <p:spPr>
          <a:xfrm>
            <a:off x="3588483" y="2079924"/>
            <a:ext cx="1611539" cy="841475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1" idx="3"/>
            <a:endCxn id="33" idx="0"/>
          </p:cNvCxnSpPr>
          <p:nvPr/>
        </p:nvCxnSpPr>
        <p:spPr>
          <a:xfrm flipH="1">
            <a:off x="1871700" y="2207217"/>
            <a:ext cx="1409470" cy="1046931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31" idx="4"/>
            <a:endCxn id="32" idx="7"/>
          </p:cNvCxnSpPr>
          <p:nvPr/>
        </p:nvCxnSpPr>
        <p:spPr>
          <a:xfrm flipH="1">
            <a:off x="2516777" y="2259944"/>
            <a:ext cx="891686" cy="2126866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4" idx="3"/>
            <a:endCxn id="35" idx="6"/>
          </p:cNvCxnSpPr>
          <p:nvPr/>
        </p:nvCxnSpPr>
        <p:spPr>
          <a:xfrm flipH="1">
            <a:off x="4350558" y="3228712"/>
            <a:ext cx="722171" cy="332749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32" idx="1"/>
            <a:endCxn id="33" idx="4"/>
          </p:cNvCxnSpPr>
          <p:nvPr/>
        </p:nvCxnSpPr>
        <p:spPr>
          <a:xfrm flipH="1" flipV="1">
            <a:off x="1871700" y="3614188"/>
            <a:ext cx="390491" cy="772622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5496" y="908720"/>
            <a:ext cx="22060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dirty="0" smtClean="0"/>
              <a:t>Limited</a:t>
            </a:r>
          </a:p>
          <a:p>
            <a:r>
              <a:rPr lang="de-CH" sz="3600" dirty="0" err="1" smtClean="0"/>
              <a:t>bandwidth</a:t>
            </a:r>
            <a:endParaRPr lang="en-US" sz="3600" dirty="0"/>
          </a:p>
        </p:txBody>
      </p:sp>
      <p:sp>
        <p:nvSpPr>
          <p:cNvPr id="24" name="TextBox 23"/>
          <p:cNvSpPr txBox="1"/>
          <p:nvPr/>
        </p:nvSpPr>
        <p:spPr>
          <a:xfrm rot="3875849">
            <a:off x="1886947" y="3731780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 rot="17586615">
            <a:off x="2458267" y="3181976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 rot="19398578">
            <a:off x="2098227" y="2504424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 rot="3700193">
            <a:off x="3594216" y="2656824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 rot="1640916">
            <a:off x="4168012" y="2187935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 rot="20083885">
            <a:off x="4476043" y="3332570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l</a:t>
            </a:r>
            <a:r>
              <a:rPr lang="de-CH" dirty="0" smtClean="0"/>
              <a:t>og n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7236836" y="3897052"/>
            <a:ext cx="1583639" cy="1980220"/>
            <a:chOff x="7236836" y="3897052"/>
            <a:chExt cx="1583639" cy="1980220"/>
          </a:xfrm>
        </p:grpSpPr>
        <p:grpSp>
          <p:nvGrpSpPr>
            <p:cNvPr id="57" name="Group 56"/>
            <p:cNvGrpSpPr/>
            <p:nvPr/>
          </p:nvGrpSpPr>
          <p:grpSpPr>
            <a:xfrm>
              <a:off x="7236836" y="3897052"/>
              <a:ext cx="1583639" cy="1980220"/>
              <a:chOff x="6084168" y="2492896"/>
              <a:chExt cx="2736304" cy="3384376"/>
            </a:xfrm>
          </p:grpSpPr>
          <p:sp>
            <p:nvSpPr>
              <p:cNvPr id="58" name="Oval 57"/>
              <p:cNvSpPr/>
              <p:nvPr/>
            </p:nvSpPr>
            <p:spPr>
              <a:xfrm>
                <a:off x="6380841" y="3717032"/>
                <a:ext cx="360040" cy="36004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de-DE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de-CH" sz="2000" dirty="0">
                    <a:solidFill>
                      <a:schemeClr val="tx1"/>
                    </a:solidFill>
                  </a:rPr>
                  <a:t>2</a:t>
                </a:r>
                <a:endParaRPr lang="en-US" sz="20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8172400" y="4738527"/>
                <a:ext cx="360040" cy="36004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de-DE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de-CH" sz="2000" dirty="0" smtClean="0">
                    <a:solidFill>
                      <a:schemeClr val="tx1"/>
                    </a:solidFill>
                  </a:rPr>
                  <a:t>1</a:t>
                </a:r>
                <a:endParaRPr lang="en-US" sz="32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7142916" y="5198569"/>
                <a:ext cx="360040" cy="36004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de-DE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de-CH" sz="2000" dirty="0" smtClean="0">
                    <a:solidFill>
                      <a:schemeClr val="tx1"/>
                    </a:solidFill>
                  </a:rPr>
                  <a:t>3</a:t>
                </a:r>
                <a:endParaRPr lang="en-US" sz="3200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1" name="Straight Connector 60"/>
              <p:cNvCxnSpPr>
                <a:stCxn id="58" idx="4"/>
                <a:endCxn id="60" idx="1"/>
              </p:cNvCxnSpPr>
              <p:nvPr/>
            </p:nvCxnSpPr>
            <p:spPr>
              <a:xfrm>
                <a:off x="6560861" y="4077072"/>
                <a:ext cx="634782" cy="1174224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>
                <a:stCxn id="58" idx="6"/>
                <a:endCxn id="59" idx="0"/>
              </p:cNvCxnSpPr>
              <p:nvPr/>
            </p:nvCxnSpPr>
            <p:spPr>
              <a:xfrm>
                <a:off x="6740881" y="3897052"/>
                <a:ext cx="1611539" cy="84147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>
                <a:stCxn id="59" idx="3"/>
                <a:endCxn id="60" idx="6"/>
              </p:cNvCxnSpPr>
              <p:nvPr/>
            </p:nvCxnSpPr>
            <p:spPr>
              <a:xfrm flipH="1">
                <a:off x="7502956" y="5045840"/>
                <a:ext cx="722171" cy="33274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Rectangle 63"/>
              <p:cNvSpPr/>
              <p:nvPr/>
            </p:nvSpPr>
            <p:spPr>
              <a:xfrm>
                <a:off x="6084168" y="2572669"/>
                <a:ext cx="2736304" cy="3304603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6256691" y="2492896"/>
                <a:ext cx="2467083" cy="12098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CH" sz="2000" dirty="0" err="1"/>
                  <a:t>L</a:t>
                </a:r>
                <a:r>
                  <a:rPr lang="de-CH" sz="2000" dirty="0" err="1" smtClean="0"/>
                  <a:t>ocal</a:t>
                </a:r>
                <a:r>
                  <a:rPr lang="de-CH" sz="2000" dirty="0" smtClean="0"/>
                  <a:t> </a:t>
                </a:r>
                <a:r>
                  <a:rPr lang="de-CH" sz="2000" dirty="0" err="1" smtClean="0"/>
                  <a:t>infor</a:t>
                </a:r>
                <a:r>
                  <a:rPr lang="de-CH" sz="2000" dirty="0" smtClean="0"/>
                  <a:t>-</a:t>
                </a:r>
              </a:p>
              <a:p>
                <a:r>
                  <a:rPr lang="de-CH" sz="2000" dirty="0" err="1"/>
                  <a:t>m</a:t>
                </a:r>
                <a:r>
                  <a:rPr lang="de-CH" sz="2000" dirty="0" err="1" smtClean="0"/>
                  <a:t>ation</a:t>
                </a:r>
                <a:r>
                  <a:rPr lang="de-CH" sz="2000" dirty="0" smtClean="0"/>
                  <a:t> </a:t>
                </a:r>
                <a:r>
                  <a:rPr lang="de-CH" sz="2000" dirty="0" err="1" smtClean="0"/>
                  <a:t>only</a:t>
                </a:r>
                <a:endParaRPr lang="en-US" sz="2000" dirty="0"/>
              </a:p>
            </p:txBody>
          </p:sp>
        </p:grpSp>
        <p:pic>
          <p:nvPicPr>
            <p:cNvPr id="67" name="Picture 4" descr="http://www.juliangoeggel.de/haken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792987">
              <a:off x="7789349" y="4738407"/>
              <a:ext cx="384085" cy="384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" name="TextBox 67"/>
            <p:cNvSpPr txBox="1"/>
            <p:nvPr/>
          </p:nvSpPr>
          <p:spPr>
            <a:xfrm>
              <a:off x="7629042" y="4911551"/>
              <a:ext cx="3273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2400" b="1" dirty="0" smtClean="0">
                  <a:solidFill>
                    <a:srgbClr val="FF0000"/>
                  </a:solidFill>
                </a:rPr>
                <a:t>?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  <p:pic>
          <p:nvPicPr>
            <p:cNvPr id="42" name="Picture 4" descr="http://www.juliangoeggel.de/haken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792987">
              <a:off x="8077919" y="5278735"/>
              <a:ext cx="384085" cy="384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0848"/>
            <a:ext cx="1113129" cy="1917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11" y="2322731"/>
            <a:ext cx="1113129" cy="1917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687" y="4149425"/>
            <a:ext cx="1380746" cy="1089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720" y="1454867"/>
            <a:ext cx="1380746" cy="1089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97" y="3137988"/>
            <a:ext cx="439755" cy="101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Title 1"/>
          <p:cNvSpPr txBox="1">
            <a:spLocks/>
          </p:cNvSpPr>
          <p:nvPr/>
        </p:nvSpPr>
        <p:spPr>
          <a:xfrm>
            <a:off x="3995936" y="5077544"/>
            <a:ext cx="4808582" cy="1447800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Time complexity: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number of </a:t>
            </a:r>
            <a:r>
              <a:rPr lang="en-US" sz="400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communication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 rounds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445224" y="1988840"/>
            <a:ext cx="276453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600" dirty="0" smtClean="0"/>
              <a:t>Synchronized</a:t>
            </a:r>
          </a:p>
          <a:p>
            <a:pPr algn="r"/>
            <a:endParaRPr lang="en-US" sz="3600" dirty="0" smtClean="0"/>
          </a:p>
          <a:p>
            <a:pPr algn="r"/>
            <a:r>
              <a:rPr lang="en-US" sz="3600" dirty="0" smtClean="0"/>
              <a:t>Internal </a:t>
            </a:r>
          </a:p>
          <a:p>
            <a:pPr algn="r"/>
            <a:r>
              <a:rPr lang="en-US" sz="3600" dirty="0" smtClean="0"/>
              <a:t>computations</a:t>
            </a:r>
          </a:p>
          <a:p>
            <a:pPr algn="r"/>
            <a:r>
              <a:rPr lang="en-US" sz="3600" dirty="0" smtClean="0"/>
              <a:t>negligible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5724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-0.7875 0.09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75" y="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800" y="3098145"/>
            <a:ext cx="8229600" cy="4905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 smtClean="0"/>
              <a:t>Distributed algorithms:</a:t>
            </a:r>
            <a:br>
              <a:rPr lang="en-US" sz="4800" dirty="0" smtClean="0"/>
            </a:br>
            <a:r>
              <a:rPr lang="en-US" sz="4800" dirty="0" smtClean="0"/>
              <a:t>a simple example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6896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Count </a:t>
            </a:r>
            <a:r>
              <a:rPr lang="en-US" dirty="0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!</a:t>
            </a:r>
            <a:endParaRPr lang="en-US" dirty="0"/>
          </a:p>
        </p:txBody>
      </p:sp>
      <p:sp>
        <p:nvSpPr>
          <p:cNvPr id="161" name="Oval 160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2" name="Oval 161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3" name="Oval 162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4" name="Oval 163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5" name="Oval 164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6" name="Oval 165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7" name="Oval 166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8" name="Oval 167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9" name="Oval 168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0" name="Oval 169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71" name="Straight Connector 170"/>
          <p:cNvCxnSpPr>
            <a:stCxn id="169" idx="6"/>
            <a:endCxn id="165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>
            <a:stCxn id="168" idx="6"/>
            <a:endCxn id="164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>
            <a:stCxn id="167" idx="5"/>
            <a:endCxn id="163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>
            <a:stCxn id="166" idx="6"/>
            <a:endCxn id="162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>
            <a:stCxn id="166" idx="1"/>
            <a:endCxn id="170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>
            <a:stCxn id="167" idx="0"/>
            <a:endCxn id="170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>
            <a:stCxn id="168" idx="1"/>
            <a:endCxn id="170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/>
          <p:cNvCxnSpPr>
            <a:stCxn id="169" idx="1"/>
            <a:endCxn id="170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/>
          <p:cNvCxnSpPr>
            <a:stCxn id="161" idx="5"/>
            <a:endCxn id="165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/>
          <p:cNvCxnSpPr>
            <a:stCxn id="161" idx="6"/>
            <a:endCxn id="164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>
            <a:stCxn id="161" idx="3"/>
            <a:endCxn id="163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/>
          <p:cNvCxnSpPr>
            <a:stCxn id="161" idx="4"/>
            <a:endCxn id="162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/>
          <p:cNvCxnSpPr>
            <a:stCxn id="168" idx="0"/>
            <a:endCxn id="169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/>
          <p:cNvCxnSpPr>
            <a:stCxn id="166" idx="7"/>
            <a:endCxn id="167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/>
          <p:cNvCxnSpPr>
            <a:stCxn id="164" idx="1"/>
            <a:endCxn id="165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/>
          <p:cNvCxnSpPr>
            <a:stCxn id="162" idx="1"/>
            <a:endCxn id="163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>
            <a:stCxn id="170" idx="7"/>
            <a:endCxn id="161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/>
          <p:cNvCxnSpPr>
            <a:stCxn id="166" idx="0"/>
            <a:endCxn id="169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>
            <a:stCxn id="167" idx="7"/>
            <a:endCxn id="169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/>
          <p:cNvCxnSpPr>
            <a:stCxn id="167" idx="6"/>
            <a:endCxn id="168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/>
          <p:cNvCxnSpPr>
            <a:stCxn id="165" idx="3"/>
            <a:endCxn id="163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58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6"/>
            <a:endCxn id="13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6"/>
            <a:endCxn id="12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5" idx="5"/>
            <a:endCxn id="11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4" idx="6"/>
            <a:endCxn id="10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4" idx="1"/>
            <a:endCxn id="18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5" idx="0"/>
            <a:endCxn id="18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6" idx="1"/>
            <a:endCxn id="18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  <a:endCxn id="18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9" idx="5"/>
            <a:endCxn id="13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9" idx="6"/>
            <a:endCxn id="12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9" idx="3"/>
            <a:endCxn id="11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9" idx="4"/>
            <a:endCxn id="10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6" idx="0"/>
            <a:endCxn id="17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4" idx="7"/>
            <a:endCxn id="15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2" idx="1"/>
            <a:endCxn id="13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0" idx="1"/>
            <a:endCxn id="11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8" idx="7"/>
            <a:endCxn id="9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14" idx="0"/>
            <a:endCxn id="17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15" idx="7"/>
            <a:endCxn id="17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15" idx="6"/>
            <a:endCxn id="16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13" idx="3"/>
            <a:endCxn id="11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CH" dirty="0" smtClean="0"/>
              <a:t>Count </a:t>
            </a:r>
            <a:r>
              <a:rPr lang="en-US" dirty="0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!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7504" y="1772816"/>
            <a:ext cx="19521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de-CH" sz="2800" dirty="0" err="1" smtClean="0"/>
              <a:t>Compute</a:t>
            </a:r>
            <a:r>
              <a:rPr lang="de-CH" sz="2800" dirty="0" smtClean="0"/>
              <a:t> </a:t>
            </a:r>
          </a:p>
          <a:p>
            <a:r>
              <a:rPr lang="de-CH" sz="2800" dirty="0" smtClean="0"/>
              <a:t>    BFS-</a:t>
            </a:r>
            <a:r>
              <a:rPr lang="de-CH" sz="2800" dirty="0" err="1" smtClean="0"/>
              <a:t>Tree</a:t>
            </a:r>
            <a:endParaRPr lang="de-CH" sz="2800" dirty="0" smtClean="0"/>
          </a:p>
        </p:txBody>
      </p:sp>
    </p:spTree>
    <p:extLst>
      <p:ext uri="{BB962C8B-B14F-4D97-AF65-F5344CB8AC3E}">
        <p14:creationId xmlns:p14="http://schemas.microsoft.com/office/powerpoint/2010/main" val="143153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0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6"/>
            <a:endCxn id="13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6"/>
            <a:endCxn id="12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5" idx="5"/>
            <a:endCxn id="11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4" idx="6"/>
            <a:endCxn id="10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4" idx="1"/>
            <a:endCxn id="18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5" idx="0"/>
            <a:endCxn id="18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6" idx="1"/>
            <a:endCxn id="18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  <a:endCxn id="18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9" idx="5"/>
            <a:endCxn id="13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9" idx="6"/>
            <a:endCxn id="12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9" idx="3"/>
            <a:endCxn id="11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9" idx="4"/>
            <a:endCxn id="10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6" idx="0"/>
            <a:endCxn id="17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4" idx="7"/>
            <a:endCxn id="15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2" idx="1"/>
            <a:endCxn id="13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0" idx="1"/>
            <a:endCxn id="11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8" idx="7"/>
            <a:endCxn id="9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14" idx="0"/>
            <a:endCxn id="17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15" idx="7"/>
            <a:endCxn id="17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15" idx="6"/>
            <a:endCxn id="16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13" idx="3"/>
            <a:endCxn id="11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CH" dirty="0" smtClean="0"/>
              <a:t>Count </a:t>
            </a:r>
            <a:r>
              <a:rPr lang="en-US" dirty="0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!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107504" y="1772816"/>
            <a:ext cx="19521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de-CH" sz="2800" dirty="0" err="1" smtClean="0"/>
              <a:t>Compute</a:t>
            </a:r>
            <a:r>
              <a:rPr lang="de-CH" sz="2800" dirty="0" smtClean="0"/>
              <a:t> </a:t>
            </a:r>
          </a:p>
          <a:p>
            <a:r>
              <a:rPr lang="de-CH" sz="2800" dirty="0" smtClean="0"/>
              <a:t>    BFS-</a:t>
            </a:r>
            <a:r>
              <a:rPr lang="de-CH" sz="2800" dirty="0" err="1" smtClean="0"/>
              <a:t>Tree</a:t>
            </a:r>
            <a:endParaRPr lang="de-CH" sz="2800" dirty="0" smtClean="0"/>
          </a:p>
        </p:txBody>
      </p:sp>
    </p:spTree>
    <p:extLst>
      <p:ext uri="{BB962C8B-B14F-4D97-AF65-F5344CB8AC3E}">
        <p14:creationId xmlns:p14="http://schemas.microsoft.com/office/powerpoint/2010/main" val="181866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0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800" b="1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800" b="1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800" b="1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800" b="1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800" b="1">
              <a:solidFill>
                <a:schemeClr val="tx1"/>
              </a:solidFill>
            </a:endParaRPr>
          </a:p>
        </p:txBody>
      </p:sp>
      <p:cxnSp>
        <p:nvCxnSpPr>
          <p:cNvPr id="19" name="Straight Connector 18"/>
          <p:cNvCxnSpPr>
            <a:stCxn id="17" idx="6"/>
            <a:endCxn id="13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6"/>
            <a:endCxn id="12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5" idx="5"/>
            <a:endCxn id="11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6350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4" idx="6"/>
            <a:endCxn id="10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4" idx="1"/>
            <a:endCxn id="18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5" idx="0"/>
            <a:endCxn id="18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6" idx="1"/>
            <a:endCxn id="18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  <a:endCxn id="18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9" idx="5"/>
            <a:endCxn id="13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9" idx="6"/>
            <a:endCxn id="12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9" idx="3"/>
            <a:endCxn id="11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6350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9" idx="4"/>
            <a:endCxn id="10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6" idx="0"/>
            <a:endCxn id="17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4" idx="7"/>
            <a:endCxn id="15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2" idx="1"/>
            <a:endCxn id="13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0" idx="1"/>
            <a:endCxn id="11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6350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8" idx="7"/>
            <a:endCxn id="9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14" idx="0"/>
            <a:endCxn id="17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15" idx="7"/>
            <a:endCxn id="17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15" idx="6"/>
            <a:endCxn id="16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13" idx="3"/>
            <a:endCxn id="11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6350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CH" dirty="0" smtClean="0"/>
              <a:t>Count </a:t>
            </a:r>
            <a:r>
              <a:rPr lang="en-US" dirty="0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!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107504" y="1772816"/>
            <a:ext cx="19521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de-CH" sz="2800" dirty="0" err="1" smtClean="0"/>
              <a:t>Compute</a:t>
            </a:r>
            <a:r>
              <a:rPr lang="de-CH" sz="2800" dirty="0" smtClean="0"/>
              <a:t> </a:t>
            </a:r>
          </a:p>
          <a:p>
            <a:r>
              <a:rPr lang="de-CH" sz="2800" dirty="0" smtClean="0"/>
              <a:t>    BFS-</a:t>
            </a:r>
            <a:r>
              <a:rPr lang="de-CH" sz="2800" dirty="0" err="1" smtClean="0"/>
              <a:t>Tree</a:t>
            </a:r>
            <a:endParaRPr lang="de-CH" sz="2800" dirty="0" smtClean="0"/>
          </a:p>
        </p:txBody>
      </p:sp>
    </p:spTree>
    <p:extLst>
      <p:ext uri="{BB962C8B-B14F-4D97-AF65-F5344CB8AC3E}">
        <p14:creationId xmlns:p14="http://schemas.microsoft.com/office/powerpoint/2010/main" val="11908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Count </a:t>
            </a:r>
            <a:r>
              <a:rPr lang="en-US" dirty="0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!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0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2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2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1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2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2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800" b="1" dirty="0" smtClean="0">
                <a:solidFill>
                  <a:schemeClr val="tx1"/>
                </a:solidFill>
              </a:rPr>
              <a:t>2</a:t>
            </a:r>
            <a:endParaRPr lang="en-US" sz="2800" b="1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/>
          <p:cNvCxnSpPr>
            <a:stCxn id="17" idx="6"/>
            <a:endCxn id="13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6"/>
            <a:endCxn id="12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5" idx="5"/>
            <a:endCxn id="11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4" idx="6"/>
            <a:endCxn id="10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4" idx="1"/>
            <a:endCxn id="18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5" idx="0"/>
            <a:endCxn id="18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6" idx="1"/>
            <a:endCxn id="18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  <a:endCxn id="18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9" idx="5"/>
            <a:endCxn id="13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9" idx="6"/>
            <a:endCxn id="12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9" idx="3"/>
            <a:endCxn id="11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9" idx="4"/>
            <a:endCxn id="10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6" idx="0"/>
            <a:endCxn id="17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4" idx="7"/>
            <a:endCxn id="15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2" idx="1"/>
            <a:endCxn id="13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0" idx="1"/>
            <a:endCxn id="11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8" idx="7"/>
            <a:endCxn id="9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14" idx="0"/>
            <a:endCxn id="17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15" idx="7"/>
            <a:endCxn id="17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635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15" idx="6"/>
            <a:endCxn id="16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635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13" idx="3"/>
            <a:endCxn id="11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63500">
            <a:solidFill>
              <a:srgbClr val="FF000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Inhaltsplatzhalter 36"/>
          <p:cNvSpPr>
            <a:spLocks noGrp="1"/>
          </p:cNvSpPr>
          <p:nvPr>
            <p:ph idx="1"/>
          </p:nvPr>
        </p:nvSpPr>
        <p:spPr>
          <a:xfrm>
            <a:off x="71406" y="1689119"/>
            <a:ext cx="8229600" cy="4525963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Runtime: </a:t>
            </a:r>
            <a:r>
              <a:rPr lang="en-US" dirty="0"/>
              <a:t>?</a:t>
            </a:r>
            <a:endParaRPr lang="en-US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1763688" y="5220489"/>
            <a:ext cx="1739387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CH" sz="3200" dirty="0" smtClean="0"/>
              <a:t>Diameter</a:t>
            </a:r>
            <a:endParaRPr lang="en-US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107504" y="1772816"/>
            <a:ext cx="195213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de-CH" sz="2800" dirty="0" err="1" smtClean="0"/>
              <a:t>Compute</a:t>
            </a:r>
            <a:r>
              <a:rPr lang="de-CH" sz="2800" dirty="0" smtClean="0"/>
              <a:t> </a:t>
            </a:r>
          </a:p>
          <a:p>
            <a:r>
              <a:rPr lang="de-CH" sz="2800" dirty="0" smtClean="0"/>
              <a:t>    BFS-</a:t>
            </a:r>
            <a:r>
              <a:rPr lang="de-CH" sz="2800" dirty="0" err="1" smtClean="0"/>
              <a:t>Tree</a:t>
            </a:r>
            <a:endParaRPr lang="de-CH" sz="2800" dirty="0" smtClean="0"/>
          </a:p>
          <a:p>
            <a:endParaRPr lang="de-CH" sz="2800" dirty="0"/>
          </a:p>
          <a:p>
            <a:endParaRPr lang="de-CH" sz="2800" dirty="0" smtClean="0"/>
          </a:p>
          <a:p>
            <a:r>
              <a:rPr lang="de-CH" sz="2800" dirty="0" smtClean="0"/>
              <a:t>2. Count </a:t>
            </a:r>
          </a:p>
          <a:p>
            <a:r>
              <a:rPr lang="de-CH" sz="2800" dirty="0" smtClean="0"/>
              <a:t>    </a:t>
            </a:r>
            <a:r>
              <a:rPr lang="de-CH" sz="2800" dirty="0" err="1" smtClean="0"/>
              <a:t>nodes</a:t>
            </a:r>
            <a:r>
              <a:rPr lang="de-CH" sz="2800" dirty="0" smtClean="0"/>
              <a:t> in</a:t>
            </a:r>
          </a:p>
          <a:p>
            <a:r>
              <a:rPr lang="de-CH" sz="2800" dirty="0" smtClean="0"/>
              <a:t>    </a:t>
            </a:r>
            <a:r>
              <a:rPr lang="de-CH" sz="2800" dirty="0" err="1" smtClean="0"/>
              <a:t>subtrees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0937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uild="p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Diameter </a:t>
            </a:r>
            <a:r>
              <a:rPr lang="de-CH" dirty="0" err="1" smtClean="0"/>
              <a:t>of</a:t>
            </a:r>
            <a:r>
              <a:rPr lang="de-CH" dirty="0" smtClean="0"/>
              <a:t> a </a:t>
            </a:r>
            <a:r>
              <a:rPr lang="de-CH" dirty="0" err="1" smtClean="0"/>
              <a:t>network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5" name="Straight Connector 14"/>
          <p:cNvCxnSpPr>
            <a:stCxn id="13" idx="6"/>
            <a:endCxn id="9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2" idx="6"/>
            <a:endCxn id="8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1" idx="5"/>
            <a:endCxn id="7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0" idx="6"/>
            <a:endCxn id="6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0" idx="1"/>
            <a:endCxn id="14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0"/>
            <a:endCxn id="14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1"/>
            <a:endCxn id="14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3" idx="1"/>
            <a:endCxn id="14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5" idx="5"/>
            <a:endCxn id="9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5" idx="6"/>
            <a:endCxn id="8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5" idx="3"/>
            <a:endCxn id="7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5" idx="4"/>
            <a:endCxn id="6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0"/>
            <a:endCxn id="13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7"/>
            <a:endCxn id="11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8" idx="1"/>
            <a:endCxn id="9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6" idx="1"/>
            <a:endCxn id="7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7"/>
            <a:endCxn id="5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0" idx="0"/>
            <a:endCxn id="13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7"/>
            <a:endCxn id="13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1" idx="6"/>
            <a:endCxn id="12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3"/>
            <a:endCxn id="7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" name="Content Placeholder 3"/>
          <p:cNvSpPr txBox="1">
            <a:spLocks/>
          </p:cNvSpPr>
          <p:nvPr/>
        </p:nvSpPr>
        <p:spPr>
          <a:xfrm>
            <a:off x="179512" y="1927373"/>
            <a:ext cx="9947448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r>
              <a:rPr lang="de-CH" sz="2400" dirty="0" err="1" smtClean="0">
                <a:solidFill>
                  <a:srgbClr val="FF0000"/>
                </a:solidFill>
              </a:rPr>
              <a:t>Distance</a:t>
            </a:r>
            <a:r>
              <a:rPr lang="de-CH" sz="2400" dirty="0" smtClean="0">
                <a:solidFill>
                  <a:srgbClr val="FF0000"/>
                </a:solidFill>
              </a:rPr>
              <a:t> </a:t>
            </a:r>
            <a:r>
              <a:rPr lang="de-CH" sz="2400" dirty="0" err="1" smtClean="0"/>
              <a:t>between</a:t>
            </a:r>
            <a:r>
              <a:rPr lang="de-CH" sz="2400" dirty="0" smtClean="0"/>
              <a:t> </a:t>
            </a:r>
            <a:r>
              <a:rPr lang="de-CH" sz="2400" dirty="0" err="1" smtClean="0"/>
              <a:t>two</a:t>
            </a:r>
            <a:r>
              <a:rPr lang="de-CH" sz="2400" dirty="0" smtClean="0"/>
              <a:t> </a:t>
            </a:r>
            <a:r>
              <a:rPr lang="de-CH" sz="2400" dirty="0" err="1" smtClean="0"/>
              <a:t>nodes</a:t>
            </a:r>
            <a:r>
              <a:rPr lang="de-CH" sz="2400" dirty="0" smtClean="0"/>
              <a:t> = </a:t>
            </a:r>
            <a:r>
              <a:rPr lang="de-CH" sz="2400" dirty="0" err="1" smtClean="0"/>
              <a:t>Number</a:t>
            </a:r>
            <a:r>
              <a:rPr lang="de-CH" sz="2400" dirty="0" smtClean="0"/>
              <a:t> </a:t>
            </a:r>
            <a:r>
              <a:rPr lang="de-CH" sz="2400" dirty="0" err="1" smtClean="0"/>
              <a:t>of</a:t>
            </a:r>
            <a:r>
              <a:rPr lang="de-CH" sz="2400" dirty="0" smtClean="0"/>
              <a:t> hops </a:t>
            </a:r>
            <a:r>
              <a:rPr lang="de-CH" sz="2400" dirty="0" err="1" smtClean="0"/>
              <a:t>of</a:t>
            </a:r>
            <a:r>
              <a:rPr lang="de-CH" sz="2400" dirty="0" smtClean="0"/>
              <a:t> </a:t>
            </a:r>
            <a:r>
              <a:rPr lang="de-CH" sz="2400" dirty="0" err="1" smtClean="0"/>
              <a:t>shortest</a:t>
            </a:r>
            <a:r>
              <a:rPr lang="de-CH" sz="2400" dirty="0" smtClean="0"/>
              <a:t> </a:t>
            </a:r>
            <a:r>
              <a:rPr lang="de-CH" sz="2400" dirty="0" err="1" smtClean="0"/>
              <a:t>path</a:t>
            </a:r>
            <a:endParaRPr lang="de-CH" sz="2400" dirty="0" smtClean="0"/>
          </a:p>
        </p:txBody>
      </p:sp>
    </p:spTree>
    <p:extLst>
      <p:ext uri="{BB962C8B-B14F-4D97-AF65-F5344CB8AC3E}">
        <p14:creationId xmlns:p14="http://schemas.microsoft.com/office/powerpoint/2010/main" val="393977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Diameter </a:t>
            </a:r>
            <a:r>
              <a:rPr lang="de-CH" dirty="0" err="1" smtClean="0"/>
              <a:t>of</a:t>
            </a:r>
            <a:r>
              <a:rPr lang="de-CH" dirty="0" smtClean="0"/>
              <a:t> a </a:t>
            </a:r>
            <a:r>
              <a:rPr lang="de-CH" dirty="0" err="1" smtClean="0"/>
              <a:t>network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5" name="Straight Connector 14"/>
          <p:cNvCxnSpPr>
            <a:stCxn id="13" idx="6"/>
            <a:endCxn id="9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2" idx="6"/>
            <a:endCxn id="8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1" idx="5"/>
            <a:endCxn id="7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0" idx="6"/>
            <a:endCxn id="6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0" idx="1"/>
            <a:endCxn id="14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0"/>
            <a:endCxn id="14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1"/>
            <a:endCxn id="14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3" idx="1"/>
            <a:endCxn id="14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5" idx="5"/>
            <a:endCxn id="9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5" idx="6"/>
            <a:endCxn id="8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5" idx="3"/>
            <a:endCxn id="7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5" idx="4"/>
            <a:endCxn id="6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0"/>
            <a:endCxn id="13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7"/>
            <a:endCxn id="11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8" idx="1"/>
            <a:endCxn id="9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6" idx="1"/>
            <a:endCxn id="7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7"/>
            <a:endCxn id="5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0" idx="0"/>
            <a:endCxn id="13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7"/>
            <a:endCxn id="13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1" idx="6"/>
            <a:endCxn id="12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3"/>
            <a:endCxn id="7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" name="Content Placeholder 3"/>
          <p:cNvSpPr txBox="1">
            <a:spLocks/>
          </p:cNvSpPr>
          <p:nvPr/>
        </p:nvSpPr>
        <p:spPr>
          <a:xfrm>
            <a:off x="179512" y="1927373"/>
            <a:ext cx="9947448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r>
              <a:rPr lang="de-CH" sz="2400" dirty="0" err="1" smtClean="0">
                <a:solidFill>
                  <a:srgbClr val="FF0000"/>
                </a:solidFill>
              </a:rPr>
              <a:t>Distance</a:t>
            </a:r>
            <a:r>
              <a:rPr lang="de-CH" sz="2400" dirty="0" smtClean="0">
                <a:solidFill>
                  <a:srgbClr val="FF0000"/>
                </a:solidFill>
              </a:rPr>
              <a:t> </a:t>
            </a:r>
            <a:r>
              <a:rPr lang="de-CH" sz="2400" dirty="0" err="1" smtClean="0"/>
              <a:t>between</a:t>
            </a:r>
            <a:r>
              <a:rPr lang="de-CH" sz="2400" dirty="0" smtClean="0"/>
              <a:t> </a:t>
            </a:r>
            <a:r>
              <a:rPr lang="de-CH" sz="2400" dirty="0" err="1" smtClean="0"/>
              <a:t>two</a:t>
            </a:r>
            <a:r>
              <a:rPr lang="de-CH" sz="2400" dirty="0" smtClean="0"/>
              <a:t> </a:t>
            </a:r>
            <a:r>
              <a:rPr lang="de-CH" sz="2400" dirty="0" err="1" smtClean="0"/>
              <a:t>nodes</a:t>
            </a:r>
            <a:r>
              <a:rPr lang="de-CH" sz="2400" dirty="0" smtClean="0"/>
              <a:t> = </a:t>
            </a:r>
            <a:r>
              <a:rPr lang="de-CH" sz="2400" dirty="0" err="1" smtClean="0"/>
              <a:t>Number</a:t>
            </a:r>
            <a:r>
              <a:rPr lang="de-CH" sz="2400" dirty="0" smtClean="0"/>
              <a:t> </a:t>
            </a:r>
            <a:r>
              <a:rPr lang="de-CH" sz="2400" dirty="0" err="1" smtClean="0"/>
              <a:t>of</a:t>
            </a:r>
            <a:r>
              <a:rPr lang="de-CH" sz="2400" dirty="0" smtClean="0"/>
              <a:t> hops </a:t>
            </a:r>
            <a:r>
              <a:rPr lang="de-CH" sz="2400" dirty="0" err="1" smtClean="0"/>
              <a:t>of</a:t>
            </a:r>
            <a:r>
              <a:rPr lang="de-CH" sz="2400" dirty="0" smtClean="0"/>
              <a:t> </a:t>
            </a:r>
            <a:r>
              <a:rPr lang="de-CH" sz="2400" dirty="0" err="1" smtClean="0"/>
              <a:t>shortest</a:t>
            </a:r>
            <a:r>
              <a:rPr lang="de-CH" sz="2400" dirty="0" smtClean="0"/>
              <a:t> </a:t>
            </a:r>
            <a:r>
              <a:rPr lang="de-CH" sz="2400" dirty="0" err="1" smtClean="0"/>
              <a:t>path</a:t>
            </a:r>
            <a:endParaRPr lang="de-CH" sz="2400" dirty="0" smtClean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0513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Diameter </a:t>
            </a:r>
            <a:r>
              <a:rPr lang="de-CH" dirty="0" err="1" smtClean="0"/>
              <a:t>of</a:t>
            </a:r>
            <a:r>
              <a:rPr lang="de-CH" dirty="0" smtClean="0"/>
              <a:t> a </a:t>
            </a:r>
            <a:r>
              <a:rPr lang="de-CH" dirty="0" err="1" smtClean="0"/>
              <a:t>network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5" name="Straight Connector 14"/>
          <p:cNvCxnSpPr>
            <a:stCxn id="13" idx="6"/>
            <a:endCxn id="9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2" idx="6"/>
            <a:endCxn id="8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1" idx="5"/>
            <a:endCxn id="7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0" idx="6"/>
            <a:endCxn id="6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0" idx="1"/>
            <a:endCxn id="14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0"/>
            <a:endCxn id="14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1"/>
            <a:endCxn id="14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3" idx="1"/>
            <a:endCxn id="14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5" idx="5"/>
            <a:endCxn id="9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5" idx="6"/>
            <a:endCxn id="8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5" idx="3"/>
            <a:endCxn id="7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5" idx="4"/>
            <a:endCxn id="6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0"/>
            <a:endCxn id="13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7"/>
            <a:endCxn id="11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8" idx="1"/>
            <a:endCxn id="9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6" idx="1"/>
            <a:endCxn id="7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7"/>
            <a:endCxn id="5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0" idx="0"/>
            <a:endCxn id="13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7"/>
            <a:endCxn id="13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1" idx="6"/>
            <a:endCxn id="12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3"/>
            <a:endCxn id="7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" name="Content Placeholder 3"/>
          <p:cNvSpPr txBox="1">
            <a:spLocks/>
          </p:cNvSpPr>
          <p:nvPr/>
        </p:nvSpPr>
        <p:spPr>
          <a:xfrm>
            <a:off x="179512" y="1927373"/>
            <a:ext cx="9947448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r>
              <a:rPr lang="de-CH" sz="2400" smtClean="0">
                <a:solidFill>
                  <a:srgbClr val="FF0000"/>
                </a:solidFill>
              </a:rPr>
              <a:t>Distance </a:t>
            </a:r>
            <a:r>
              <a:rPr lang="de-CH" sz="2400" smtClean="0"/>
              <a:t>between two nodes = Number of hops of shortest path</a:t>
            </a:r>
          </a:p>
          <a:p>
            <a:r>
              <a:rPr lang="de-CH" sz="2400" smtClean="0">
                <a:solidFill>
                  <a:srgbClr val="FF0000"/>
                </a:solidFill>
              </a:rPr>
              <a:t>Diameter</a:t>
            </a:r>
            <a:r>
              <a:rPr lang="de-CH" sz="2400" smtClean="0"/>
              <a:t> of network = Maximum distance, between any two nodes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37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Diameter </a:t>
            </a:r>
            <a:r>
              <a:rPr lang="de-CH" dirty="0" err="1" smtClean="0"/>
              <a:t>of</a:t>
            </a:r>
            <a:r>
              <a:rPr lang="de-CH" dirty="0" smtClean="0"/>
              <a:t> a </a:t>
            </a:r>
            <a:r>
              <a:rPr lang="de-CH" dirty="0" err="1" smtClean="0"/>
              <a:t>network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79512" y="1927373"/>
            <a:ext cx="9947448" cy="4525963"/>
          </a:xfrm>
        </p:spPr>
        <p:txBody>
          <a:bodyPr>
            <a:noAutofit/>
          </a:bodyPr>
          <a:lstStyle/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>
              <a:solidFill>
                <a:srgbClr val="FF0000"/>
              </a:solidFill>
            </a:endParaRPr>
          </a:p>
          <a:p>
            <a:endParaRPr lang="de-CH" sz="2400" dirty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 smtClean="0">
              <a:solidFill>
                <a:srgbClr val="FF0000"/>
              </a:solidFill>
            </a:endParaRPr>
          </a:p>
          <a:p>
            <a:endParaRPr lang="de-CH" sz="2400" dirty="0">
              <a:solidFill>
                <a:srgbClr val="FF0000"/>
              </a:solidFill>
            </a:endParaRPr>
          </a:p>
          <a:p>
            <a:r>
              <a:rPr lang="de-CH" sz="2400" dirty="0" err="1" smtClean="0">
                <a:solidFill>
                  <a:srgbClr val="FF0000"/>
                </a:solidFill>
              </a:rPr>
              <a:t>Distance</a:t>
            </a:r>
            <a:r>
              <a:rPr lang="de-CH" sz="2400" dirty="0" smtClean="0">
                <a:solidFill>
                  <a:srgbClr val="FF0000"/>
                </a:solidFill>
              </a:rPr>
              <a:t> </a:t>
            </a:r>
            <a:r>
              <a:rPr lang="de-CH" sz="2400" dirty="0" err="1" smtClean="0"/>
              <a:t>between</a:t>
            </a:r>
            <a:r>
              <a:rPr lang="de-CH" sz="2400" dirty="0" smtClean="0"/>
              <a:t> </a:t>
            </a:r>
            <a:r>
              <a:rPr lang="de-CH" sz="2400" dirty="0" err="1" smtClean="0"/>
              <a:t>two</a:t>
            </a:r>
            <a:r>
              <a:rPr lang="de-CH" sz="2400" dirty="0" smtClean="0"/>
              <a:t> </a:t>
            </a:r>
            <a:r>
              <a:rPr lang="de-CH" sz="2400" dirty="0" err="1" smtClean="0"/>
              <a:t>nodes</a:t>
            </a:r>
            <a:r>
              <a:rPr lang="de-CH" sz="2400" dirty="0" smtClean="0"/>
              <a:t> = </a:t>
            </a:r>
            <a:r>
              <a:rPr lang="de-CH" sz="2400" dirty="0" err="1" smtClean="0"/>
              <a:t>Number</a:t>
            </a:r>
            <a:r>
              <a:rPr lang="de-CH" sz="2400" dirty="0" smtClean="0"/>
              <a:t> of hops of </a:t>
            </a:r>
            <a:r>
              <a:rPr lang="de-CH" sz="2400" dirty="0" err="1" smtClean="0"/>
              <a:t>shortest</a:t>
            </a:r>
            <a:r>
              <a:rPr lang="de-CH" sz="2400" dirty="0" smtClean="0"/>
              <a:t> </a:t>
            </a:r>
            <a:r>
              <a:rPr lang="de-CH" sz="2400" dirty="0" err="1" smtClean="0"/>
              <a:t>path</a:t>
            </a:r>
            <a:endParaRPr lang="de-CH" sz="2400" dirty="0"/>
          </a:p>
          <a:p>
            <a:r>
              <a:rPr lang="de-CH" sz="2400" dirty="0" smtClean="0">
                <a:solidFill>
                  <a:srgbClr val="FF0000"/>
                </a:solidFill>
              </a:rPr>
              <a:t>Diameter</a:t>
            </a:r>
            <a:r>
              <a:rPr lang="de-CH" sz="2400" dirty="0" smtClean="0"/>
              <a:t> of </a:t>
            </a:r>
            <a:r>
              <a:rPr lang="de-CH" sz="2400" dirty="0" err="1" smtClean="0"/>
              <a:t>network</a:t>
            </a:r>
            <a:r>
              <a:rPr lang="de-CH" sz="2400" dirty="0" smtClean="0"/>
              <a:t> = Maximum </a:t>
            </a:r>
            <a:r>
              <a:rPr lang="de-CH" sz="2400" dirty="0" err="1" smtClean="0"/>
              <a:t>distance</a:t>
            </a:r>
            <a:r>
              <a:rPr lang="de-CH" sz="2400" dirty="0" smtClean="0"/>
              <a:t>, </a:t>
            </a:r>
            <a:r>
              <a:rPr lang="de-CH" sz="2400" dirty="0" err="1" smtClean="0"/>
              <a:t>between</a:t>
            </a:r>
            <a:r>
              <a:rPr lang="de-CH" sz="2400" dirty="0" smtClean="0"/>
              <a:t> </a:t>
            </a:r>
            <a:r>
              <a:rPr lang="de-CH" sz="2400" dirty="0" err="1" smtClean="0"/>
              <a:t>any</a:t>
            </a:r>
            <a:r>
              <a:rPr lang="de-CH" sz="2400" dirty="0" smtClean="0"/>
              <a:t> </a:t>
            </a:r>
            <a:r>
              <a:rPr lang="de-CH" sz="2400" dirty="0" err="1" smtClean="0"/>
              <a:t>two</a:t>
            </a:r>
            <a:r>
              <a:rPr lang="de-CH" sz="2400" dirty="0" smtClean="0"/>
              <a:t> </a:t>
            </a:r>
            <a:r>
              <a:rPr lang="de-CH" sz="2400" dirty="0" err="1" smtClean="0"/>
              <a:t>nodes</a:t>
            </a:r>
            <a:endParaRPr lang="en-US" sz="2400" dirty="0"/>
          </a:p>
        </p:txBody>
      </p:sp>
      <p:sp>
        <p:nvSpPr>
          <p:cNvPr id="5" name="Oval 4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5" name="Straight Connector 14"/>
          <p:cNvCxnSpPr>
            <a:stCxn id="13" idx="6"/>
            <a:endCxn id="9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2" idx="6"/>
            <a:endCxn id="8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1" idx="5"/>
            <a:endCxn id="7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0" idx="6"/>
            <a:endCxn id="6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0" idx="1"/>
            <a:endCxn id="14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0"/>
            <a:endCxn id="14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1"/>
            <a:endCxn id="14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3" idx="1"/>
            <a:endCxn id="14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5" idx="5"/>
            <a:endCxn id="9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5" idx="6"/>
            <a:endCxn id="8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5" idx="3"/>
            <a:endCxn id="7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5" idx="4"/>
            <a:endCxn id="6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0"/>
            <a:endCxn id="13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7"/>
            <a:endCxn id="11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8" idx="1"/>
            <a:endCxn id="9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6" idx="1"/>
            <a:endCxn id="7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7"/>
            <a:endCxn id="5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0" idx="0"/>
            <a:endCxn id="13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7"/>
            <a:endCxn id="13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1" idx="6"/>
            <a:endCxn id="12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3"/>
            <a:endCxn id="7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2"/>
          <p:cNvSpPr txBox="1">
            <a:spLocks/>
          </p:cNvSpPr>
          <p:nvPr/>
        </p:nvSpPr>
        <p:spPr>
          <a:xfrm>
            <a:off x="14808" y="16379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Diameter </a:t>
            </a:r>
            <a:r>
              <a:rPr kumimoji="0" lang="de-CH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of</a:t>
            </a: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3600" dirty="0" err="1" smtClean="0">
                <a:latin typeface="+mj-lt"/>
                <a:ea typeface="+mj-ea"/>
                <a:cs typeface="+mj-cs"/>
              </a:rPr>
              <a:t>this</a:t>
            </a: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de-CH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network</a:t>
            </a: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37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Fundamental graph-problems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Spanning Tree </a:t>
            </a:r>
            <a:r>
              <a:rPr lang="en-US" dirty="0" smtClean="0"/>
              <a:t>– Broadcasting, Aggregation, etc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Minimum Spanning Tree</a:t>
            </a:r>
            <a:r>
              <a:rPr lang="en-US" dirty="0" smtClean="0"/>
              <a:t> – Efficient broadcasting, etc.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Shortest path </a:t>
            </a:r>
            <a:r>
              <a:rPr lang="en-US" dirty="0" smtClean="0"/>
              <a:t>– Routing, etc.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Steiner tree   </a:t>
            </a:r>
            <a:r>
              <a:rPr lang="en-US" dirty="0" smtClean="0"/>
              <a:t>– Multicasting, etc. </a:t>
            </a:r>
          </a:p>
          <a:p>
            <a:r>
              <a:rPr lang="en-US" dirty="0" smtClean="0"/>
              <a:t>Many other graph problems.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5496" y="6165304"/>
            <a:ext cx="386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/>
              <a:t>Thanks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slide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Danupon</a:t>
            </a:r>
            <a:r>
              <a:rPr lang="de-CH" dirty="0" smtClean="0"/>
              <a:t> </a:t>
            </a:r>
            <a:r>
              <a:rPr lang="de-CH" dirty="0" err="1" smtClean="0"/>
              <a:t>Nanongkai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Fundamental graph-problems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Spanning Tree </a:t>
            </a:r>
            <a:r>
              <a:rPr lang="en-US" dirty="0" smtClean="0"/>
              <a:t>– Broadcasting, Aggregation, etc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Minimum Spanning Tree</a:t>
            </a:r>
            <a:r>
              <a:rPr lang="en-US" dirty="0" smtClean="0"/>
              <a:t> – Efficient broadcasting, etc.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Shortest path </a:t>
            </a:r>
            <a:r>
              <a:rPr lang="en-US" dirty="0" smtClean="0"/>
              <a:t>– Routing, etc.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Steiner tree   </a:t>
            </a:r>
            <a:r>
              <a:rPr lang="en-US" dirty="0" smtClean="0"/>
              <a:t>– Multicasting, etc. </a:t>
            </a:r>
          </a:p>
          <a:p>
            <a:r>
              <a:rPr lang="en-US" dirty="0" smtClean="0"/>
              <a:t>Many other graph problems.</a:t>
            </a:r>
          </a:p>
          <a:p>
            <a:endParaRPr lang="en-US" dirty="0" smtClean="0"/>
          </a:p>
          <a:p>
            <a:r>
              <a:rPr lang="en-US" dirty="0" smtClean="0"/>
              <a:t>Global problems:</a:t>
            </a:r>
            <a:r>
              <a:rPr lang="en-US" sz="3600" b="1" dirty="0" smtClean="0"/>
              <a:t> </a:t>
            </a:r>
            <a:r>
              <a:rPr lang="el-GR" sz="3600" b="1" dirty="0" smtClean="0"/>
              <a:t>Ω</a:t>
            </a:r>
            <a:r>
              <a:rPr lang="de-CH" sz="3600" b="1" dirty="0" smtClean="0"/>
              <a:t>( D )</a:t>
            </a:r>
            <a:endParaRPr lang="en-US" b="1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5" name="Oval 4"/>
          <p:cNvSpPr/>
          <p:nvPr/>
        </p:nvSpPr>
        <p:spPr>
          <a:xfrm>
            <a:off x="7402060" y="4806843"/>
            <a:ext cx="227107" cy="22641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000" dirty="0">
                <a:solidFill>
                  <a:schemeClr val="tx1"/>
                </a:solidFill>
              </a:rPr>
              <a:t>2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8532147" y="5449207"/>
            <a:ext cx="227107" cy="22641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000" dirty="0" smtClean="0">
                <a:solidFill>
                  <a:schemeClr val="tx1"/>
                </a:solidFill>
              </a:rPr>
              <a:t>1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7882765" y="5738503"/>
            <a:ext cx="227107" cy="22641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2000" dirty="0" smtClean="0">
                <a:solidFill>
                  <a:schemeClr val="tx1"/>
                </a:solidFill>
              </a:rPr>
              <a:t>3</a:t>
            </a:r>
            <a:endParaRPr lang="en-US" sz="2000" dirty="0">
              <a:solidFill>
                <a:schemeClr val="tx1"/>
              </a:solidFill>
            </a:endParaRPr>
          </a:p>
        </p:txBody>
      </p:sp>
      <p:cxnSp>
        <p:nvCxnSpPr>
          <p:cNvPr id="8" name="Straight Connector 7"/>
          <p:cNvCxnSpPr>
            <a:stCxn id="5" idx="4"/>
            <a:endCxn id="7" idx="1"/>
          </p:cNvCxnSpPr>
          <p:nvPr/>
        </p:nvCxnSpPr>
        <p:spPr>
          <a:xfrm>
            <a:off x="7515614" y="5033253"/>
            <a:ext cx="400410" cy="738408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5" idx="6"/>
            <a:endCxn id="6" idx="0"/>
          </p:cNvCxnSpPr>
          <p:nvPr/>
        </p:nvCxnSpPr>
        <p:spPr>
          <a:xfrm>
            <a:off x="7629168" y="4920048"/>
            <a:ext cx="1016533" cy="5291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" idx="3"/>
            <a:endCxn id="7" idx="6"/>
          </p:cNvCxnSpPr>
          <p:nvPr/>
        </p:nvCxnSpPr>
        <p:spPr>
          <a:xfrm flipH="1">
            <a:off x="8109872" y="5642460"/>
            <a:ext cx="455534" cy="20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214924" y="4087213"/>
            <a:ext cx="1726016" cy="207809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323748" y="4037048"/>
            <a:ext cx="1342340" cy="7641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/>
              <a:t>L</a:t>
            </a:r>
            <a:r>
              <a:rPr lang="de-CH" dirty="0" err="1" smtClean="0"/>
              <a:t>ocal</a:t>
            </a:r>
            <a:r>
              <a:rPr lang="de-CH" dirty="0" smtClean="0"/>
              <a:t> </a:t>
            </a:r>
            <a:r>
              <a:rPr lang="de-CH" dirty="0" err="1" smtClean="0"/>
              <a:t>infor</a:t>
            </a:r>
            <a:r>
              <a:rPr lang="de-CH" dirty="0" smtClean="0"/>
              <a:t>-</a:t>
            </a:r>
          </a:p>
          <a:p>
            <a:r>
              <a:rPr lang="de-CH" dirty="0" err="1"/>
              <a:t>m</a:t>
            </a:r>
            <a:r>
              <a:rPr lang="de-CH" dirty="0" err="1" smtClean="0"/>
              <a:t>ation</a:t>
            </a:r>
            <a:r>
              <a:rPr lang="de-CH" dirty="0" smtClean="0"/>
              <a:t> </a:t>
            </a:r>
            <a:r>
              <a:rPr lang="de-CH" dirty="0" err="1" smtClean="0"/>
              <a:t>only</a:t>
            </a:r>
            <a:endParaRPr lang="en-US" dirty="0"/>
          </a:p>
        </p:txBody>
      </p:sp>
      <p:pic>
        <p:nvPicPr>
          <p:cNvPr id="14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7939154" y="4938782"/>
            <a:ext cx="379648" cy="37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604998" y="513802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b="1" dirty="0" smtClean="0">
                <a:solidFill>
                  <a:srgbClr val="FF0000"/>
                </a:solidFill>
              </a:rPr>
              <a:t>?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6" name="Picture 4" descr="http://www.juliangoeggel.de/hak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2987">
            <a:off x="8091554" y="5572018"/>
            <a:ext cx="379648" cy="37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Fundamental graph-problems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Maximal Independent Set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Coloring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Matching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Fundamental graph-problems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Maximal Independent Set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Coloring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Matching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Local problems:</a:t>
            </a:r>
            <a:r>
              <a:rPr lang="en-US" sz="3600" b="1" dirty="0" smtClean="0"/>
              <a:t> </a:t>
            </a:r>
          </a:p>
          <a:p>
            <a:pPr>
              <a:buNone/>
            </a:pPr>
            <a:r>
              <a:rPr lang="en-US" sz="3600" b="1" dirty="0" smtClean="0"/>
              <a:t>   runtime independent of / smaller than D</a:t>
            </a:r>
            <a:r>
              <a:rPr lang="en-US" sz="2800" b="1" dirty="0" smtClean="0"/>
              <a:t>    			    e.g. O(log n)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Fundamental problems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Spanning Tree </a:t>
            </a:r>
            <a:r>
              <a:rPr lang="en-US" dirty="0" smtClean="0"/>
              <a:t>– Broadcasting, Aggregation, etc</a:t>
            </a:r>
          </a:p>
          <a:p>
            <a:r>
              <a:rPr lang="en-US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Minimum Spanning Tree</a:t>
            </a:r>
            <a:r>
              <a:rPr lang="en-US" dirty="0" smtClean="0"/>
              <a:t> – Efficient broadcasting, etc. </a:t>
            </a:r>
          </a:p>
          <a:p>
            <a:r>
              <a:rPr lang="en-US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Shortest path </a:t>
            </a:r>
            <a:r>
              <a:rPr lang="en-US" dirty="0" smtClean="0"/>
              <a:t>– Routing, etc.</a:t>
            </a:r>
          </a:p>
          <a:p>
            <a:r>
              <a:rPr lang="en-US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Steiner tree   </a:t>
            </a:r>
            <a:r>
              <a:rPr lang="en-US" dirty="0" smtClean="0"/>
              <a:t>– Multicasting, etc. </a:t>
            </a:r>
          </a:p>
          <a:p>
            <a:r>
              <a:rPr lang="en-US" dirty="0" smtClean="0"/>
              <a:t>Many other graph problems.</a:t>
            </a:r>
          </a:p>
          <a:p>
            <a:endParaRPr lang="en-US" dirty="0" smtClean="0"/>
          </a:p>
          <a:p>
            <a:r>
              <a:rPr lang="en-US" dirty="0" smtClean="0"/>
              <a:t>Diameter appears frequently in distributed computing</a:t>
            </a:r>
            <a:endParaRPr lang="en-US" b="1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5" name="Rechteck 4"/>
          <p:cNvSpPr/>
          <p:nvPr/>
        </p:nvSpPr>
        <p:spPr>
          <a:xfrm>
            <a:off x="-142908" y="0"/>
            <a:ext cx="9429816" cy="492919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Users\disco\Desktop\Japan\SAM_16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03388"/>
            <a:ext cx="5628117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2843808" y="1268760"/>
            <a:ext cx="936104" cy="100811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2"/>
          <p:cNvSpPr txBox="1">
            <a:spLocks/>
          </p:cNvSpPr>
          <p:nvPr/>
        </p:nvSpPr>
        <p:spPr>
          <a:xfrm>
            <a:off x="457200" y="1219200"/>
            <a:ext cx="8382000" cy="518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Spanning Tree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Broadcasting, Aggregation, etc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Minimum Spanning Tree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Efficient broadcasting, etc.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Shortest path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Routing, etc.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Steiner tree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Multicasting, etc.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Many other graph problems.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Diameter appears frequently in distributed computing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Fundamental problems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-142908" y="0"/>
            <a:ext cx="9429816" cy="492919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6" y="53497"/>
            <a:ext cx="3286116" cy="480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9325" y="71414"/>
            <a:ext cx="3203269" cy="46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hteck 8"/>
          <p:cNvSpPr/>
          <p:nvPr/>
        </p:nvSpPr>
        <p:spPr>
          <a:xfrm>
            <a:off x="6150910" y="850392"/>
            <a:ext cx="2714644" cy="50006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1. Formal definition?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428596" y="2780928"/>
            <a:ext cx="8286808" cy="3286148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Complexity of computing D</a:t>
            </a:r>
            <a:r>
              <a:rPr lang="en-US" sz="4800" dirty="0" smtClean="0">
                <a:solidFill>
                  <a:schemeClr val="tx1"/>
                </a:solidFill>
              </a:rPr>
              <a:t>?    </a:t>
            </a:r>
            <a:r>
              <a:rPr lang="en-US" sz="4800" dirty="0" smtClean="0">
                <a:solidFill>
                  <a:schemeClr val="bg1"/>
                </a:solidFill>
              </a:rPr>
              <a:t>      .</a:t>
            </a:r>
            <a:endParaRPr lang="en-US" sz="3600" dirty="0" smtClean="0">
              <a:solidFill>
                <a:schemeClr val="bg1"/>
              </a:solidFill>
            </a:endParaRPr>
          </a:p>
          <a:p>
            <a:pPr algn="ctr"/>
            <a:endParaRPr lang="en-US" sz="5400" dirty="0" smtClean="0">
              <a:solidFill>
                <a:schemeClr val="tx1"/>
              </a:solidFill>
            </a:endParaRPr>
          </a:p>
          <a:p>
            <a:pPr algn="ctr"/>
            <a:endParaRPr lang="en-US" sz="5400" dirty="0" smtClean="0">
              <a:solidFill>
                <a:srgbClr val="FF0000"/>
              </a:solidFill>
            </a:endParaRPr>
          </a:p>
          <a:p>
            <a:pPr algn="ctr"/>
            <a:r>
              <a:rPr lang="el-GR" sz="5400" dirty="0" smtClean="0">
                <a:solidFill>
                  <a:srgbClr val="FF0000"/>
                </a:solidFill>
              </a:rPr>
              <a:t> </a:t>
            </a:r>
            <a:endParaRPr lang="en-US" sz="5400" dirty="0" smtClean="0">
              <a:solidFill>
                <a:srgbClr val="FF0000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6720487" y="960752"/>
            <a:ext cx="370123" cy="108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571473" y="3643314"/>
            <a:ext cx="80724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Known:				</a:t>
            </a:r>
            <a:r>
              <a:rPr lang="en-US" sz="3200" dirty="0"/>
              <a:t>	</a:t>
            </a:r>
            <a:r>
              <a:rPr lang="en-US" sz="3200" dirty="0" smtClean="0"/>
              <a:t>        </a:t>
            </a:r>
            <a:r>
              <a:rPr lang="el-GR" sz="3200" b="1" dirty="0" smtClean="0"/>
              <a:t> </a:t>
            </a:r>
            <a:r>
              <a:rPr lang="el-GR" sz="3200" dirty="0" smtClean="0"/>
              <a:t>Ω </a:t>
            </a:r>
            <a:r>
              <a:rPr lang="de-CH" sz="3200" dirty="0" smtClean="0"/>
              <a:t>(D)</a:t>
            </a:r>
            <a:r>
              <a:rPr lang="en-US" sz="3200" dirty="0" smtClean="0"/>
              <a:t>		</a:t>
            </a:r>
            <a:endParaRPr lang="en-US" sz="3200" dirty="0"/>
          </a:p>
        </p:txBody>
      </p:sp>
      <p:sp>
        <p:nvSpPr>
          <p:cNvPr id="16" name="Rechteck 15"/>
          <p:cNvSpPr/>
          <p:nvPr/>
        </p:nvSpPr>
        <p:spPr>
          <a:xfrm>
            <a:off x="6879009" y="5214950"/>
            <a:ext cx="10294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3200" dirty="0" smtClean="0"/>
              <a:t>Ω</a:t>
            </a:r>
            <a:r>
              <a:rPr lang="de-CH" sz="3200" dirty="0" smtClean="0"/>
              <a:t>(n)</a:t>
            </a:r>
            <a:r>
              <a:rPr lang="de-CH" dirty="0" smtClean="0"/>
              <a:t>  </a:t>
            </a:r>
          </a:p>
        </p:txBody>
      </p:sp>
      <p:sp>
        <p:nvSpPr>
          <p:cNvPr id="18" name="Rechteck 17"/>
          <p:cNvSpPr/>
          <p:nvPr/>
        </p:nvSpPr>
        <p:spPr>
          <a:xfrm>
            <a:off x="6865569" y="4143380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≈</a:t>
            </a:r>
            <a:r>
              <a:rPr lang="el-GR" sz="2400" dirty="0" smtClean="0"/>
              <a:t>Ω</a:t>
            </a:r>
            <a:r>
              <a:rPr lang="en-US" sz="2400" dirty="0" smtClean="0"/>
              <a:t>(1)</a:t>
            </a:r>
            <a:endParaRPr lang="en-US" sz="2400" dirty="0"/>
          </a:p>
        </p:txBody>
      </p:sp>
      <p:sp>
        <p:nvSpPr>
          <p:cNvPr id="19" name="Rechteck 18"/>
          <p:cNvSpPr/>
          <p:nvPr/>
        </p:nvSpPr>
        <p:spPr>
          <a:xfrm>
            <a:off x="642910" y="5174944"/>
            <a:ext cx="8072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This talk:	</a:t>
            </a:r>
            <a:endParaRPr lang="en-US" sz="3200" dirty="0"/>
          </a:p>
        </p:txBody>
      </p:sp>
      <p:sp>
        <p:nvSpPr>
          <p:cNvPr id="20" name="Rechteck 19"/>
          <p:cNvSpPr/>
          <p:nvPr/>
        </p:nvSpPr>
        <p:spPr>
          <a:xfrm>
            <a:off x="7358082" y="4845618"/>
            <a:ext cx="13937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dirty="0" smtClean="0"/>
              <a:t>Even </a:t>
            </a:r>
            <a:r>
              <a:rPr lang="de-CH" dirty="0" err="1" smtClean="0"/>
              <a:t>if</a:t>
            </a:r>
            <a:r>
              <a:rPr lang="de-CH" dirty="0" smtClean="0"/>
              <a:t> D = 3</a:t>
            </a:r>
            <a:endParaRPr lang="en-US" dirty="0"/>
          </a:p>
        </p:txBody>
      </p:sp>
      <p:cxnSp>
        <p:nvCxnSpPr>
          <p:cNvPr id="21" name="Straight Arrow Connector 25"/>
          <p:cNvCxnSpPr/>
          <p:nvPr/>
        </p:nvCxnSpPr>
        <p:spPr>
          <a:xfrm rot="10800000" flipV="1">
            <a:off x="7215204" y="5143512"/>
            <a:ext cx="214316" cy="214314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06849E-6 L -0.00069 -0.0763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3" grpId="0" animBg="1"/>
      <p:bldP spid="14" grpId="0"/>
      <p:bldP spid="16" grpId="0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800" y="3098145"/>
            <a:ext cx="8229600" cy="490537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 Networks cannot compute their </a:t>
            </a:r>
            <a:br>
              <a:rPr lang="en-US" sz="4800" dirty="0" smtClean="0"/>
            </a:br>
            <a:r>
              <a:rPr lang="en-US" sz="4800" dirty="0" smtClean="0"/>
              <a:t>diameter in </a:t>
            </a:r>
            <a:r>
              <a:rPr lang="en-US" sz="4800" dirty="0" err="1" smtClean="0"/>
              <a:t>sublinear</a:t>
            </a:r>
            <a:r>
              <a:rPr lang="en-US" sz="4800" dirty="0" smtClean="0"/>
              <a:t> time!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76896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Diameter </a:t>
            </a:r>
            <a:r>
              <a:rPr lang="de-CH" dirty="0" err="1" smtClean="0"/>
              <a:t>of</a:t>
            </a:r>
            <a:r>
              <a:rPr lang="de-CH" dirty="0" smtClean="0"/>
              <a:t> a </a:t>
            </a:r>
            <a:r>
              <a:rPr lang="de-CH" dirty="0" err="1" smtClean="0"/>
              <a:t>network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5355518" y="18999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450240" y="4756903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10843" y="393871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409713" y="33218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57553" y="2845925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508552" y="44719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491107" y="37481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303530" y="325760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176237" y="237460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161253" y="1769451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15" name="Straight Connector 14"/>
          <p:cNvCxnSpPr>
            <a:stCxn id="13" idx="6"/>
            <a:endCxn id="9" idx="2"/>
          </p:cNvCxnSpPr>
          <p:nvPr/>
        </p:nvCxnSpPr>
        <p:spPr>
          <a:xfrm>
            <a:off x="4536277" y="2554624"/>
            <a:ext cx="1221276" cy="47132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2" idx="6"/>
            <a:endCxn id="8" idx="2"/>
          </p:cNvCxnSpPr>
          <p:nvPr/>
        </p:nvCxnSpPr>
        <p:spPr>
          <a:xfrm>
            <a:off x="4663570" y="3437626"/>
            <a:ext cx="1746143" cy="642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1" idx="5"/>
            <a:endCxn id="7" idx="2"/>
          </p:cNvCxnSpPr>
          <p:nvPr/>
        </p:nvCxnSpPr>
        <p:spPr>
          <a:xfrm>
            <a:off x="3798420" y="4055459"/>
            <a:ext cx="812423" cy="6327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0" idx="6"/>
            <a:endCxn id="6" idx="2"/>
          </p:cNvCxnSpPr>
          <p:nvPr/>
        </p:nvCxnSpPr>
        <p:spPr>
          <a:xfrm>
            <a:off x="2868592" y="4652000"/>
            <a:ext cx="2581648" cy="28492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0" idx="1"/>
            <a:endCxn id="14" idx="3"/>
          </p:cNvCxnSpPr>
          <p:nvPr/>
        </p:nvCxnSpPr>
        <p:spPr>
          <a:xfrm flipV="1">
            <a:off x="2561279" y="2076764"/>
            <a:ext cx="652701" cy="24479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1" idx="0"/>
            <a:endCxn id="14" idx="4"/>
          </p:cNvCxnSpPr>
          <p:nvPr/>
        </p:nvCxnSpPr>
        <p:spPr>
          <a:xfrm flipH="1" flipV="1">
            <a:off x="3341273" y="2129491"/>
            <a:ext cx="329854" cy="16186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1"/>
            <a:endCxn id="14" idx="5"/>
          </p:cNvCxnSpPr>
          <p:nvPr/>
        </p:nvCxnSpPr>
        <p:spPr>
          <a:xfrm flipH="1" flipV="1">
            <a:off x="3468566" y="2076764"/>
            <a:ext cx="887691" cy="123356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3" idx="1"/>
            <a:endCxn id="14" idx="6"/>
          </p:cNvCxnSpPr>
          <p:nvPr/>
        </p:nvCxnSpPr>
        <p:spPr>
          <a:xfrm flipH="1" flipV="1">
            <a:off x="3521293" y="1949471"/>
            <a:ext cx="707671" cy="4778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5" idx="5"/>
            <a:endCxn id="9" idx="0"/>
          </p:cNvCxnSpPr>
          <p:nvPr/>
        </p:nvCxnSpPr>
        <p:spPr>
          <a:xfrm>
            <a:off x="5662831" y="2207217"/>
            <a:ext cx="274742" cy="6387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5" idx="6"/>
            <a:endCxn id="8" idx="0"/>
          </p:cNvCxnSpPr>
          <p:nvPr/>
        </p:nvCxnSpPr>
        <p:spPr>
          <a:xfrm>
            <a:off x="5715558" y="2079924"/>
            <a:ext cx="874175" cy="12418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5" idx="3"/>
            <a:endCxn id="7" idx="0"/>
          </p:cNvCxnSpPr>
          <p:nvPr/>
        </p:nvCxnSpPr>
        <p:spPr>
          <a:xfrm flipH="1">
            <a:off x="4790863" y="2207217"/>
            <a:ext cx="617382" cy="17315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5" idx="4"/>
            <a:endCxn id="6" idx="0"/>
          </p:cNvCxnSpPr>
          <p:nvPr/>
        </p:nvCxnSpPr>
        <p:spPr>
          <a:xfrm>
            <a:off x="5535538" y="2259944"/>
            <a:ext cx="94722" cy="24969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2" idx="0"/>
            <a:endCxn id="13" idx="4"/>
          </p:cNvCxnSpPr>
          <p:nvPr/>
        </p:nvCxnSpPr>
        <p:spPr>
          <a:xfrm flipH="1" flipV="1">
            <a:off x="4356257" y="2734644"/>
            <a:ext cx="127293" cy="52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0" idx="7"/>
            <a:endCxn id="11" idx="3"/>
          </p:cNvCxnSpPr>
          <p:nvPr/>
        </p:nvCxnSpPr>
        <p:spPr>
          <a:xfrm flipV="1">
            <a:off x="2815865" y="4055459"/>
            <a:ext cx="727969" cy="4692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8" idx="1"/>
            <a:endCxn id="9" idx="5"/>
          </p:cNvCxnSpPr>
          <p:nvPr/>
        </p:nvCxnSpPr>
        <p:spPr>
          <a:xfrm flipH="1" flipV="1">
            <a:off x="6064866" y="3153238"/>
            <a:ext cx="397574" cy="2212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6" idx="1"/>
            <a:endCxn id="7" idx="5"/>
          </p:cNvCxnSpPr>
          <p:nvPr/>
        </p:nvCxnSpPr>
        <p:spPr>
          <a:xfrm flipH="1" flipV="1">
            <a:off x="4918156" y="4246031"/>
            <a:ext cx="584811" cy="563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7"/>
            <a:endCxn id="5" idx="2"/>
          </p:cNvCxnSpPr>
          <p:nvPr/>
        </p:nvCxnSpPr>
        <p:spPr>
          <a:xfrm>
            <a:off x="3468566" y="1822178"/>
            <a:ext cx="1886952" cy="2577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0" idx="0"/>
            <a:endCxn id="13" idx="2"/>
          </p:cNvCxnSpPr>
          <p:nvPr/>
        </p:nvCxnSpPr>
        <p:spPr>
          <a:xfrm flipV="1">
            <a:off x="2688572" y="2554624"/>
            <a:ext cx="1487665" cy="19173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7"/>
            <a:endCxn id="13" idx="3"/>
          </p:cNvCxnSpPr>
          <p:nvPr/>
        </p:nvCxnSpPr>
        <p:spPr>
          <a:xfrm flipV="1">
            <a:off x="3798420" y="2681917"/>
            <a:ext cx="430544" cy="11189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11" idx="6"/>
            <a:endCxn id="12" idx="3"/>
          </p:cNvCxnSpPr>
          <p:nvPr/>
        </p:nvCxnSpPr>
        <p:spPr>
          <a:xfrm flipV="1">
            <a:off x="3851147" y="3564919"/>
            <a:ext cx="505110" cy="36324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3"/>
            <a:endCxn id="7" idx="7"/>
          </p:cNvCxnSpPr>
          <p:nvPr/>
        </p:nvCxnSpPr>
        <p:spPr>
          <a:xfrm flipH="1">
            <a:off x="4918156" y="3153238"/>
            <a:ext cx="892124" cy="83820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2"/>
          <p:cNvSpPr txBox="1">
            <a:spLocks/>
          </p:cNvSpPr>
          <p:nvPr/>
        </p:nvSpPr>
        <p:spPr>
          <a:xfrm>
            <a:off x="14808" y="16379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Diameter </a:t>
            </a:r>
            <a:r>
              <a:rPr kumimoji="0" lang="de-CH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of</a:t>
            </a: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3600" dirty="0" err="1" smtClean="0">
                <a:latin typeface="+mj-lt"/>
                <a:ea typeface="+mj-ea"/>
                <a:cs typeface="+mj-cs"/>
              </a:rPr>
              <a:t>this</a:t>
            </a: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de-CH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network</a:t>
            </a:r>
            <a:r>
              <a:rPr kumimoji="0" lang="de-CH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" name="Content Placeholder 3"/>
          <p:cNvSpPr txBox="1">
            <a:spLocks/>
          </p:cNvSpPr>
          <p:nvPr/>
        </p:nvSpPr>
        <p:spPr>
          <a:xfrm>
            <a:off x="179512" y="1927373"/>
            <a:ext cx="9947448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endParaRPr lang="de-CH" sz="2400" smtClean="0">
              <a:solidFill>
                <a:srgbClr val="FF0000"/>
              </a:solidFill>
            </a:endParaRPr>
          </a:p>
          <a:p>
            <a:r>
              <a:rPr lang="de-CH" sz="2400" smtClean="0">
                <a:solidFill>
                  <a:srgbClr val="FF0000"/>
                </a:solidFill>
              </a:rPr>
              <a:t>Distance </a:t>
            </a:r>
            <a:r>
              <a:rPr lang="de-CH" sz="2400" smtClean="0"/>
              <a:t>between two nodes = Number of hops of shortest path</a:t>
            </a:r>
          </a:p>
          <a:p>
            <a:r>
              <a:rPr lang="de-CH" sz="2400" smtClean="0">
                <a:solidFill>
                  <a:srgbClr val="FF0000"/>
                </a:solidFill>
              </a:rPr>
              <a:t>Diameter</a:t>
            </a:r>
            <a:r>
              <a:rPr lang="de-CH" sz="2400" smtClean="0"/>
              <a:t> of network = Maximum distance, between any two nodes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37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30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20" idx="6"/>
            <a:endCxn id="16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9" idx="6"/>
            <a:endCxn id="15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8" idx="6"/>
            <a:endCxn id="14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7" idx="6"/>
            <a:endCxn id="13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7" idx="1"/>
            <a:endCxn id="25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8" idx="1"/>
            <a:endCxn id="25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9" idx="1"/>
            <a:endCxn id="25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0" idx="1"/>
            <a:endCxn id="25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8" idx="3"/>
            <a:endCxn id="16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8" idx="3"/>
            <a:endCxn id="15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8" idx="3"/>
            <a:endCxn id="14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8" idx="3"/>
            <a:endCxn id="13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19" idx="0"/>
            <a:endCxn id="20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17" idx="0"/>
            <a:endCxn id="18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15" idx="0"/>
            <a:endCxn id="16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13" idx="0"/>
            <a:endCxn id="14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25" idx="6"/>
            <a:endCxn id="8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38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20" idx="6"/>
            <a:endCxn id="16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9" idx="6"/>
            <a:endCxn id="15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8" idx="6"/>
            <a:endCxn id="14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7" idx="6"/>
            <a:endCxn id="13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7" idx="1"/>
            <a:endCxn id="25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8" idx="1"/>
            <a:endCxn id="25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9" idx="1"/>
            <a:endCxn id="25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0" idx="1"/>
            <a:endCxn id="25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8" idx="3"/>
            <a:endCxn id="16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8" idx="3"/>
            <a:endCxn id="15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8" idx="3"/>
            <a:endCxn id="14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8" idx="3"/>
            <a:endCxn id="13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19" idx="0"/>
            <a:endCxn id="20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17" idx="0"/>
            <a:endCxn id="18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15" idx="0"/>
            <a:endCxn id="16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13" idx="0"/>
            <a:endCxn id="14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25" idx="6"/>
            <a:endCxn id="8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444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20" idx="6"/>
            <a:endCxn id="16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9" idx="6"/>
            <a:endCxn id="15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8" idx="6"/>
            <a:endCxn id="14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7" idx="6"/>
            <a:endCxn id="13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7" idx="1"/>
            <a:endCxn id="25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8" idx="1"/>
            <a:endCxn id="25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9" idx="1"/>
            <a:endCxn id="25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0" idx="1"/>
            <a:endCxn id="25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8" idx="3"/>
            <a:endCxn id="16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8" idx="3"/>
            <a:endCxn id="15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8" idx="3"/>
            <a:endCxn id="14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8" idx="3"/>
            <a:endCxn id="13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19" idx="0"/>
            <a:endCxn id="20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17" idx="0"/>
            <a:endCxn id="18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15" idx="0"/>
            <a:endCxn id="16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13" idx="0"/>
            <a:endCxn id="14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25" idx="6"/>
            <a:endCxn id="8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7732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c 4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20" idx="6"/>
            <a:endCxn id="16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9" idx="6"/>
            <a:endCxn id="15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18" idx="6"/>
            <a:endCxn id="14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7" idx="6"/>
            <a:endCxn id="13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7" idx="1"/>
            <a:endCxn id="25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8" idx="1"/>
            <a:endCxn id="25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9" idx="1"/>
            <a:endCxn id="25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0" idx="1"/>
            <a:endCxn id="25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8" idx="3"/>
            <a:endCxn id="16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8" idx="3"/>
            <a:endCxn id="15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8" idx="3"/>
            <a:endCxn id="14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8" idx="3"/>
            <a:endCxn id="13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stCxn id="19" idx="0"/>
            <a:endCxn id="20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17" idx="0"/>
            <a:endCxn id="18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15" idx="0"/>
            <a:endCxn id="16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13" idx="0"/>
            <a:endCxn id="14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25" idx="6"/>
            <a:endCxn id="8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rc 43"/>
          <p:cNvSpPr/>
          <p:nvPr/>
        </p:nvSpPr>
        <p:spPr>
          <a:xfrm rot="10800000">
            <a:off x="5220072" y="4382860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noFill/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8149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3647786" y="3049796"/>
            <a:ext cx="1788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Base graph</a:t>
            </a:r>
            <a:endParaRPr lang="en-US" sz="2800" dirty="0"/>
          </a:p>
        </p:txBody>
      </p:sp>
      <p:sp>
        <p:nvSpPr>
          <p:cNvPr id="31" name="TextBox 33"/>
          <p:cNvSpPr txBox="1"/>
          <p:nvPr/>
        </p:nvSpPr>
        <p:spPr>
          <a:xfrm>
            <a:off x="6660232" y="3056848"/>
            <a:ext cx="2439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has diameter 3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304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sp>
        <p:nvSpPr>
          <p:cNvPr id="35" name="TextBox 33"/>
          <p:cNvSpPr txBox="1"/>
          <p:nvPr/>
        </p:nvSpPr>
        <p:spPr>
          <a:xfrm>
            <a:off x="6660232" y="3056848"/>
            <a:ext cx="2439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has diameter 3 </a:t>
            </a:r>
            <a:endParaRPr lang="en-US" sz="2800" dirty="0"/>
          </a:p>
        </p:txBody>
      </p:sp>
      <p:cxnSp>
        <p:nvCxnSpPr>
          <p:cNvPr id="36" name="Straight Connector 45"/>
          <p:cNvCxnSpPr/>
          <p:nvPr/>
        </p:nvCxnSpPr>
        <p:spPr>
          <a:xfrm>
            <a:off x="8676456" y="3140968"/>
            <a:ext cx="216024" cy="32147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3"/>
          <p:cNvSpPr txBox="1"/>
          <p:nvPr/>
        </p:nvSpPr>
        <p:spPr>
          <a:xfrm>
            <a:off x="8609879" y="3501008"/>
            <a:ext cx="534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2212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699373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sp>
        <p:nvSpPr>
          <p:cNvPr id="37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1" name="TextBox 33"/>
          <p:cNvSpPr txBox="1"/>
          <p:nvPr/>
        </p:nvSpPr>
        <p:spPr>
          <a:xfrm>
            <a:off x="6660232" y="3056848"/>
            <a:ext cx="2439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has diameter 3 </a:t>
            </a:r>
            <a:endParaRPr lang="en-US" sz="2800" dirty="0"/>
          </a:p>
        </p:txBody>
      </p:sp>
      <p:cxnSp>
        <p:nvCxnSpPr>
          <p:cNvPr id="42" name="Straight Connector 45"/>
          <p:cNvCxnSpPr/>
          <p:nvPr/>
        </p:nvCxnSpPr>
        <p:spPr>
          <a:xfrm>
            <a:off x="8676456" y="3140968"/>
            <a:ext cx="216024" cy="32147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33"/>
          <p:cNvSpPr txBox="1"/>
          <p:nvPr/>
        </p:nvSpPr>
        <p:spPr>
          <a:xfrm>
            <a:off x="8609879" y="3501008"/>
            <a:ext cx="534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2?</a:t>
            </a:r>
            <a:endParaRPr lang="en-US" sz="2800" dirty="0"/>
          </a:p>
        </p:txBody>
      </p:sp>
      <p:cxnSp>
        <p:nvCxnSpPr>
          <p:cNvPr id="75" name="Straight Connector 36"/>
          <p:cNvCxnSpPr/>
          <p:nvPr/>
        </p:nvCxnSpPr>
        <p:spPr>
          <a:xfrm flipH="1" flipV="1">
            <a:off x="6660232" y="1844824"/>
            <a:ext cx="864096" cy="1224136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36"/>
          <p:cNvCxnSpPr/>
          <p:nvPr/>
        </p:nvCxnSpPr>
        <p:spPr>
          <a:xfrm flipH="1" flipV="1">
            <a:off x="6806576" y="1844824"/>
            <a:ext cx="864096" cy="1224136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314434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3013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1738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0162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2667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522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378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221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07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177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079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223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380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524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59986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49267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39777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29058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46569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57288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59374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3989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151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452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151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452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897818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699373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sp>
        <p:nvSpPr>
          <p:cNvPr id="37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1" name="TextBox 33"/>
          <p:cNvSpPr txBox="1"/>
          <p:nvPr/>
        </p:nvSpPr>
        <p:spPr>
          <a:xfrm>
            <a:off x="6660232" y="3056848"/>
            <a:ext cx="2439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has diameter 3 </a:t>
            </a:r>
            <a:endParaRPr lang="en-US" sz="2800" dirty="0"/>
          </a:p>
        </p:txBody>
      </p:sp>
      <p:cxnSp>
        <p:nvCxnSpPr>
          <p:cNvPr id="42" name="Straight Connector 45"/>
          <p:cNvCxnSpPr/>
          <p:nvPr/>
        </p:nvCxnSpPr>
        <p:spPr>
          <a:xfrm>
            <a:off x="8676456" y="3140968"/>
            <a:ext cx="216024" cy="32147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33"/>
          <p:cNvSpPr txBox="1"/>
          <p:nvPr/>
        </p:nvSpPr>
        <p:spPr>
          <a:xfrm>
            <a:off x="8609879" y="3501008"/>
            <a:ext cx="534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2?</a:t>
            </a:r>
            <a:endParaRPr lang="en-US" sz="2800" dirty="0"/>
          </a:p>
        </p:txBody>
      </p:sp>
      <p:cxnSp>
        <p:nvCxnSpPr>
          <p:cNvPr id="75" name="Straight Connector 36"/>
          <p:cNvCxnSpPr/>
          <p:nvPr/>
        </p:nvCxnSpPr>
        <p:spPr>
          <a:xfrm flipH="1" flipV="1">
            <a:off x="6660232" y="1844824"/>
            <a:ext cx="864096" cy="1224136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36"/>
          <p:cNvCxnSpPr/>
          <p:nvPr/>
        </p:nvCxnSpPr>
        <p:spPr>
          <a:xfrm flipH="1" flipV="1">
            <a:off x="6806576" y="1844824"/>
            <a:ext cx="864096" cy="1224136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483628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feld 38"/>
          <p:cNvSpPr txBox="1"/>
          <p:nvPr/>
        </p:nvSpPr>
        <p:spPr>
          <a:xfrm>
            <a:off x="1357290" y="1334144"/>
            <a:ext cx="682840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4800" b="1" dirty="0" smtClean="0"/>
              <a:t>Now: slightly more formal</a:t>
            </a:r>
            <a:endParaRPr lang="en-US" sz="2800" b="1" dirty="0" smtClean="0"/>
          </a:p>
        </p:txBody>
      </p:sp>
      <p:sp>
        <p:nvSpPr>
          <p:cNvPr id="40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  <a:p>
            <a:endParaRPr lang="en-US" sz="2800" dirty="0" smtClean="0"/>
          </a:p>
          <a:p>
            <a:r>
              <a:rPr lang="en-US" sz="2800" dirty="0" smtClean="0"/>
              <a:t>Label potential edges</a:t>
            </a:r>
          </a:p>
        </p:txBody>
      </p:sp>
      <p:sp>
        <p:nvSpPr>
          <p:cNvPr id="40" name="Arc 43"/>
          <p:cNvSpPr/>
          <p:nvPr/>
        </p:nvSpPr>
        <p:spPr>
          <a:xfrm>
            <a:off x="3198469" y="4403471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4"/>
          <p:cNvSpPr/>
          <p:nvPr/>
        </p:nvSpPr>
        <p:spPr>
          <a:xfrm rot="10800000">
            <a:off x="5374847" y="438733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c 42"/>
          <p:cNvSpPr/>
          <p:nvPr/>
        </p:nvSpPr>
        <p:spPr>
          <a:xfrm rot="10800000">
            <a:off x="5080077" y="3776915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Arc 45"/>
          <p:cNvSpPr/>
          <p:nvPr/>
        </p:nvSpPr>
        <p:spPr>
          <a:xfrm rot="10800000">
            <a:off x="5221719" y="440075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42" name="Straight Connector 41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  <a:p>
            <a:endParaRPr lang="en-US" sz="2800" dirty="0" smtClean="0"/>
          </a:p>
          <a:p>
            <a:r>
              <a:rPr lang="en-US" sz="2800" dirty="0" smtClean="0"/>
              <a:t>Label potential edges</a:t>
            </a:r>
          </a:p>
        </p:txBody>
      </p:sp>
      <p:sp>
        <p:nvSpPr>
          <p:cNvPr id="40" name="Arc 43"/>
          <p:cNvSpPr/>
          <p:nvPr/>
        </p:nvSpPr>
        <p:spPr>
          <a:xfrm>
            <a:off x="3198469" y="4403471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4"/>
          <p:cNvSpPr/>
          <p:nvPr/>
        </p:nvSpPr>
        <p:spPr>
          <a:xfrm rot="10800000">
            <a:off x="5374847" y="438733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c 42"/>
          <p:cNvSpPr/>
          <p:nvPr/>
        </p:nvSpPr>
        <p:spPr>
          <a:xfrm rot="10800000">
            <a:off x="5080077" y="3776915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Arc 45"/>
          <p:cNvSpPr/>
          <p:nvPr/>
        </p:nvSpPr>
        <p:spPr>
          <a:xfrm rot="10800000">
            <a:off x="5221719" y="440075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feld 75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feld 76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8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81" name="Straight Connector 80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  <a:p>
            <a:endParaRPr lang="en-US" sz="2800" dirty="0" smtClean="0"/>
          </a:p>
          <a:p>
            <a:r>
              <a:rPr lang="en-US" sz="2800" dirty="0" smtClean="0"/>
              <a:t>Label potential edges</a:t>
            </a:r>
          </a:p>
          <a:p>
            <a:endParaRPr lang="en-US" sz="2800" dirty="0" smtClean="0"/>
          </a:p>
        </p:txBody>
      </p:sp>
      <p:sp>
        <p:nvSpPr>
          <p:cNvPr id="40" name="Arc 43"/>
          <p:cNvSpPr/>
          <p:nvPr/>
        </p:nvSpPr>
        <p:spPr>
          <a:xfrm>
            <a:off x="3198469" y="4403471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4"/>
          <p:cNvSpPr/>
          <p:nvPr/>
        </p:nvSpPr>
        <p:spPr>
          <a:xfrm rot="10800000">
            <a:off x="5374847" y="438733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Arc 45"/>
          <p:cNvSpPr/>
          <p:nvPr/>
        </p:nvSpPr>
        <p:spPr>
          <a:xfrm rot="10800000">
            <a:off x="5221719" y="440075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feld 75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7" name="Textfeld 76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9" name="Textfeld 78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c 42"/>
          <p:cNvSpPr/>
          <p:nvPr/>
        </p:nvSpPr>
        <p:spPr>
          <a:xfrm rot="10800000">
            <a:off x="5080077" y="3776915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83" name="Straight Connector 82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  <a:p>
            <a:endParaRPr lang="en-US" sz="2800" dirty="0" smtClean="0"/>
          </a:p>
          <a:p>
            <a:r>
              <a:rPr lang="en-US" sz="2800" dirty="0" smtClean="0"/>
              <a:t>Label potential edges</a:t>
            </a:r>
          </a:p>
          <a:p>
            <a:endParaRPr lang="en-US" sz="2800" dirty="0" smtClean="0"/>
          </a:p>
        </p:txBody>
      </p:sp>
      <p:sp>
        <p:nvSpPr>
          <p:cNvPr id="40" name="Arc 43"/>
          <p:cNvSpPr/>
          <p:nvPr/>
        </p:nvSpPr>
        <p:spPr>
          <a:xfrm>
            <a:off x="3198469" y="4403471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c 42"/>
          <p:cNvSpPr/>
          <p:nvPr/>
        </p:nvSpPr>
        <p:spPr>
          <a:xfrm rot="10800000">
            <a:off x="5080077" y="3776915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Arc 45"/>
          <p:cNvSpPr/>
          <p:nvPr/>
        </p:nvSpPr>
        <p:spPr>
          <a:xfrm rot="10800000">
            <a:off x="5221719" y="440075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feld 75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7" name="Textfeld 76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9" name="Textfeld 78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0" name="Textfeld 79"/>
          <p:cNvSpPr txBox="1"/>
          <p:nvPr/>
        </p:nvSpPr>
        <p:spPr>
          <a:xfrm>
            <a:off x="3297372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1" name="Textfeld 80"/>
          <p:cNvSpPr txBox="1"/>
          <p:nvPr/>
        </p:nvSpPr>
        <p:spPr>
          <a:xfrm>
            <a:off x="5313596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4"/>
          <p:cNvSpPr/>
          <p:nvPr/>
        </p:nvSpPr>
        <p:spPr>
          <a:xfrm rot="10800000">
            <a:off x="5374847" y="438733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85" name="Straight Connector 84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9325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80040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41198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80040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4692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6546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4403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324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61101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6546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4403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324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61101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380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9103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41247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2405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4548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8023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6951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6002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4930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6681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7753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7961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5423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10175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3476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10175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3476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1806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1961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  <a:p>
            <a:endParaRPr lang="en-US" sz="2800" dirty="0" smtClean="0"/>
          </a:p>
          <a:p>
            <a:r>
              <a:rPr lang="en-US" sz="2800" dirty="0" smtClean="0"/>
              <a:t>Label potential edges</a:t>
            </a:r>
          </a:p>
          <a:p>
            <a:endParaRPr lang="en-US" sz="2800" dirty="0" smtClean="0"/>
          </a:p>
        </p:txBody>
      </p:sp>
      <p:sp>
        <p:nvSpPr>
          <p:cNvPr id="40" name="Arc 43"/>
          <p:cNvSpPr/>
          <p:nvPr/>
        </p:nvSpPr>
        <p:spPr>
          <a:xfrm>
            <a:off x="3198469" y="4419241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4"/>
          <p:cNvSpPr/>
          <p:nvPr/>
        </p:nvSpPr>
        <p:spPr>
          <a:xfrm rot="10800000">
            <a:off x="5374847" y="440310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c 42"/>
          <p:cNvSpPr/>
          <p:nvPr/>
        </p:nvSpPr>
        <p:spPr>
          <a:xfrm rot="10800000">
            <a:off x="5080077" y="3792685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Arc 45"/>
          <p:cNvSpPr/>
          <p:nvPr/>
        </p:nvSpPr>
        <p:spPr>
          <a:xfrm rot="10800000">
            <a:off x="5221719" y="441652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feld 75"/>
          <p:cNvSpPr txBox="1"/>
          <p:nvPr/>
        </p:nvSpPr>
        <p:spPr>
          <a:xfrm>
            <a:off x="3436009" y="401314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7" name="Textfeld 76"/>
          <p:cNvSpPr txBox="1"/>
          <p:nvPr/>
        </p:nvSpPr>
        <p:spPr>
          <a:xfrm>
            <a:off x="5180338" y="401314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559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9" name="Textfeld 78"/>
          <p:cNvSpPr txBox="1"/>
          <p:nvPr/>
        </p:nvSpPr>
        <p:spPr>
          <a:xfrm>
            <a:off x="4780656" y="44535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0" name="Textfeld 79"/>
          <p:cNvSpPr txBox="1"/>
          <p:nvPr/>
        </p:nvSpPr>
        <p:spPr>
          <a:xfrm>
            <a:off x="3297372" y="445151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1" name="Textfeld 80"/>
          <p:cNvSpPr txBox="1"/>
          <p:nvPr/>
        </p:nvSpPr>
        <p:spPr>
          <a:xfrm>
            <a:off x="5313596" y="445151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2" name="Textfeld 81"/>
          <p:cNvSpPr txBox="1"/>
          <p:nvPr/>
        </p:nvSpPr>
        <p:spPr>
          <a:xfrm>
            <a:off x="3428641" y="489215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3" name="Textfeld 82"/>
          <p:cNvSpPr txBox="1"/>
          <p:nvPr/>
        </p:nvSpPr>
        <p:spPr>
          <a:xfrm>
            <a:off x="5174959" y="489640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4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87" name="Straight Connector 86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0" name="Arc 43"/>
          <p:cNvSpPr/>
          <p:nvPr/>
        </p:nvSpPr>
        <p:spPr>
          <a:xfrm>
            <a:off x="3198469" y="4403471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4"/>
          <p:cNvSpPr/>
          <p:nvPr/>
        </p:nvSpPr>
        <p:spPr>
          <a:xfrm rot="10800000">
            <a:off x="5374847" y="438733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Arc 42"/>
          <p:cNvSpPr/>
          <p:nvPr/>
        </p:nvSpPr>
        <p:spPr>
          <a:xfrm rot="10800000">
            <a:off x="5080077" y="3776915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Arc 45"/>
          <p:cNvSpPr/>
          <p:nvPr/>
        </p:nvSpPr>
        <p:spPr>
          <a:xfrm rot="10800000">
            <a:off x="5221719" y="440075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feld 75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7" name="Textfeld 76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</a:t>
            </a:r>
            <a:endParaRPr lang="en-US" sz="2400" dirty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9" name="Textfeld 78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0" name="Textfeld 79"/>
          <p:cNvSpPr txBox="1"/>
          <p:nvPr/>
        </p:nvSpPr>
        <p:spPr>
          <a:xfrm>
            <a:off x="3297372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1" name="Textfeld 80"/>
          <p:cNvSpPr txBox="1"/>
          <p:nvPr/>
        </p:nvSpPr>
        <p:spPr>
          <a:xfrm>
            <a:off x="5313596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2" name="Textfeld 81"/>
          <p:cNvSpPr txBox="1"/>
          <p:nvPr/>
        </p:nvSpPr>
        <p:spPr>
          <a:xfrm>
            <a:off x="3428641" y="48763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3" name="Textfeld 82"/>
          <p:cNvSpPr txBox="1"/>
          <p:nvPr/>
        </p:nvSpPr>
        <p:spPr>
          <a:xfrm>
            <a:off x="5174959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4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87" name="Straight Connector 86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0" name="Textfeld 79"/>
          <p:cNvSpPr txBox="1"/>
          <p:nvPr/>
        </p:nvSpPr>
        <p:spPr>
          <a:xfrm>
            <a:off x="3428641" y="48763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4" name="Textfeld 83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5" name="Textfeld 84"/>
          <p:cNvSpPr txBox="1"/>
          <p:nvPr/>
        </p:nvSpPr>
        <p:spPr>
          <a:xfrm>
            <a:off x="5313596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feld 76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3" name="Textfeld 82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feld 78"/>
          <p:cNvSpPr txBox="1"/>
          <p:nvPr/>
        </p:nvSpPr>
        <p:spPr>
          <a:xfrm>
            <a:off x="3297372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8" name="Textfeld 87"/>
          <p:cNvSpPr txBox="1"/>
          <p:nvPr/>
        </p:nvSpPr>
        <p:spPr>
          <a:xfrm>
            <a:off x="5174959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74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sp>
        <p:nvSpPr>
          <p:cNvPr id="81" name="TextBox 80"/>
          <p:cNvSpPr txBox="1"/>
          <p:nvPr/>
        </p:nvSpPr>
        <p:spPr>
          <a:xfrm>
            <a:off x="3482549" y="3049796"/>
            <a:ext cx="1935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Given graph</a:t>
            </a:r>
            <a:endParaRPr lang="en-US" sz="2800" dirty="0"/>
          </a:p>
        </p:txBody>
      </p:sp>
      <p:cxnSp>
        <p:nvCxnSpPr>
          <p:cNvPr id="82" name="Straight Connector 81"/>
          <p:cNvCxnSpPr/>
          <p:nvPr/>
        </p:nvCxnSpPr>
        <p:spPr>
          <a:xfrm>
            <a:off x="4500000" y="2564904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500000" y="262150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2" name="Rechteck 41"/>
          <p:cNvSpPr/>
          <p:nvPr/>
        </p:nvSpPr>
        <p:spPr>
          <a:xfrm>
            <a:off x="3714776" y="593127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Θ(n) edges</a:t>
            </a:r>
          </a:p>
          <a:p>
            <a:endParaRPr lang="en-US" sz="2800" dirty="0" smtClean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0" name="Textfeld 79"/>
          <p:cNvSpPr txBox="1"/>
          <p:nvPr/>
        </p:nvSpPr>
        <p:spPr>
          <a:xfrm>
            <a:off x="3428641" y="48763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4" name="Textfeld 83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5" name="Textfeld 84"/>
          <p:cNvSpPr txBox="1"/>
          <p:nvPr/>
        </p:nvSpPr>
        <p:spPr>
          <a:xfrm>
            <a:off x="5313596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feld 76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3" name="Textfeld 82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feld 78"/>
          <p:cNvSpPr txBox="1"/>
          <p:nvPr/>
        </p:nvSpPr>
        <p:spPr>
          <a:xfrm>
            <a:off x="3297372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8" name="Textfeld 87"/>
          <p:cNvSpPr txBox="1"/>
          <p:nvPr/>
        </p:nvSpPr>
        <p:spPr>
          <a:xfrm>
            <a:off x="5174959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74" name="Textfeld 73"/>
          <p:cNvSpPr txBox="1"/>
          <p:nvPr/>
        </p:nvSpPr>
        <p:spPr>
          <a:xfrm>
            <a:off x="3429413" y="48763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75" name="Textfeld 74"/>
          <p:cNvSpPr txBox="1"/>
          <p:nvPr/>
        </p:nvSpPr>
        <p:spPr>
          <a:xfrm>
            <a:off x="4781428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6" name="Textfeld 75"/>
          <p:cNvSpPr txBox="1"/>
          <p:nvPr/>
        </p:nvSpPr>
        <p:spPr>
          <a:xfrm>
            <a:off x="5314368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1" name="Textfeld 80"/>
          <p:cNvSpPr txBox="1"/>
          <p:nvPr/>
        </p:nvSpPr>
        <p:spPr>
          <a:xfrm>
            <a:off x="5175731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2" name="Ellipse 81"/>
          <p:cNvSpPr/>
          <p:nvPr/>
        </p:nvSpPr>
        <p:spPr>
          <a:xfrm>
            <a:off x="611560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6" name="Ellipse 85"/>
          <p:cNvSpPr/>
          <p:nvPr/>
        </p:nvSpPr>
        <p:spPr>
          <a:xfrm>
            <a:off x="6887086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7" name="Textfeld 86"/>
          <p:cNvSpPr txBox="1"/>
          <p:nvPr/>
        </p:nvSpPr>
        <p:spPr>
          <a:xfrm>
            <a:off x="1115616" y="3144034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9" name="Textfeld 88"/>
          <p:cNvSpPr txBox="1"/>
          <p:nvPr/>
        </p:nvSpPr>
        <p:spPr>
          <a:xfrm>
            <a:off x="7365499" y="3096569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0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 L 0.28004 -0.066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0" y="-3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2217 0.017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00" y="9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3681 0.0368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0" y="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  <p:bldP spid="8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500000" y="262150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2" name="Rechteck 41"/>
          <p:cNvSpPr/>
          <p:nvPr/>
        </p:nvSpPr>
        <p:spPr>
          <a:xfrm>
            <a:off x="3714776" y="593127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Θ(n) edges</a:t>
            </a:r>
          </a:p>
          <a:p>
            <a:endParaRPr lang="en-US" sz="2800" dirty="0" smtClean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0" name="Textfeld 79"/>
          <p:cNvSpPr txBox="1"/>
          <p:nvPr/>
        </p:nvSpPr>
        <p:spPr>
          <a:xfrm>
            <a:off x="3428641" y="48763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4" name="Textfeld 83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5" name="Textfeld 84"/>
          <p:cNvSpPr txBox="1"/>
          <p:nvPr/>
        </p:nvSpPr>
        <p:spPr>
          <a:xfrm>
            <a:off x="5313596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feld 76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3" name="Textfeld 82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feld 78"/>
          <p:cNvSpPr txBox="1"/>
          <p:nvPr/>
        </p:nvSpPr>
        <p:spPr>
          <a:xfrm>
            <a:off x="3297372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8" name="Textfeld 87"/>
          <p:cNvSpPr txBox="1"/>
          <p:nvPr/>
        </p:nvSpPr>
        <p:spPr>
          <a:xfrm>
            <a:off x="5174959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75" name="Textfeld 74"/>
          <p:cNvSpPr txBox="1"/>
          <p:nvPr/>
        </p:nvSpPr>
        <p:spPr>
          <a:xfrm>
            <a:off x="4781428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6" name="Textfeld 75"/>
          <p:cNvSpPr txBox="1"/>
          <p:nvPr/>
        </p:nvSpPr>
        <p:spPr>
          <a:xfrm>
            <a:off x="5314368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1" name="Textfeld 80"/>
          <p:cNvSpPr txBox="1"/>
          <p:nvPr/>
        </p:nvSpPr>
        <p:spPr>
          <a:xfrm>
            <a:off x="5175731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2" name="Ellipse 81"/>
          <p:cNvSpPr/>
          <p:nvPr/>
        </p:nvSpPr>
        <p:spPr>
          <a:xfrm>
            <a:off x="611560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6" name="Ellipse 85"/>
          <p:cNvSpPr/>
          <p:nvPr/>
        </p:nvSpPr>
        <p:spPr>
          <a:xfrm>
            <a:off x="6887086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91" name="Textfeld 90"/>
          <p:cNvSpPr txBox="1"/>
          <p:nvPr/>
        </p:nvSpPr>
        <p:spPr>
          <a:xfrm>
            <a:off x="2267744" y="2113692"/>
            <a:ext cx="4761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Same as “A and B not disjoint?”</a:t>
            </a:r>
          </a:p>
        </p:txBody>
      </p:sp>
      <p:sp>
        <p:nvSpPr>
          <p:cNvPr id="90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94" name="Straight Connector 36"/>
          <p:cNvCxnSpPr/>
          <p:nvPr/>
        </p:nvCxnSpPr>
        <p:spPr>
          <a:xfrm flipH="1">
            <a:off x="5142008" y="1790984"/>
            <a:ext cx="504056" cy="432048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feld 86"/>
          <p:cNvSpPr txBox="1"/>
          <p:nvPr/>
        </p:nvSpPr>
        <p:spPr>
          <a:xfrm>
            <a:off x="1115616" y="3144034"/>
            <a:ext cx="4748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 </a:t>
            </a:r>
            <a:endParaRPr lang="de-CH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3" name="Textfeld 88"/>
          <p:cNvSpPr txBox="1"/>
          <p:nvPr/>
        </p:nvSpPr>
        <p:spPr>
          <a:xfrm>
            <a:off x="7365499" y="3096569"/>
            <a:ext cx="461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5" name="Textfeld 96"/>
          <p:cNvSpPr txBox="1"/>
          <p:nvPr/>
        </p:nvSpPr>
        <p:spPr>
          <a:xfrm>
            <a:off x="1115616" y="48691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96" name="Textfeld 97"/>
          <p:cNvSpPr txBox="1"/>
          <p:nvPr/>
        </p:nvSpPr>
        <p:spPr>
          <a:xfrm>
            <a:off x="7319190" y="40050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97" name="Textfeld 98"/>
          <p:cNvSpPr txBox="1"/>
          <p:nvPr/>
        </p:nvSpPr>
        <p:spPr>
          <a:xfrm>
            <a:off x="7319062" y="45091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98" name="Textfeld 99"/>
          <p:cNvSpPr txBox="1"/>
          <p:nvPr/>
        </p:nvSpPr>
        <p:spPr>
          <a:xfrm>
            <a:off x="7324633" y="515719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59891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336688" y="273115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490348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490348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497752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497752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3098786" y="544969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098786" y="482826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106190" y="421668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3106190" y="359524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241110" y="272227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466230" y="377526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466230" y="4396704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458826" y="500828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458826" y="562971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613548" y="3964460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924267" y="3653741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233757" y="3344251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544476" y="3033532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792485" y="3051043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481766" y="3361762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172276" y="3663848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797661" y="3038463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155511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148107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547073" y="4085985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539669" y="5318999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601150" y="2902292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41110" y="4703847"/>
            <a:ext cx="4455618" cy="13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500000" y="262150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2" name="Rechteck 41"/>
          <p:cNvSpPr/>
          <p:nvPr/>
        </p:nvSpPr>
        <p:spPr>
          <a:xfrm>
            <a:off x="3714776" y="593127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Θ(n) edges</a:t>
            </a:r>
          </a:p>
          <a:p>
            <a:endParaRPr lang="en-US" sz="2800" dirty="0" smtClean="0"/>
          </a:p>
        </p:txBody>
      </p:sp>
      <p:sp>
        <p:nvSpPr>
          <p:cNvPr id="78" name="Textfeld 77"/>
          <p:cNvSpPr txBox="1"/>
          <p:nvPr/>
        </p:nvSpPr>
        <p:spPr>
          <a:xfrm>
            <a:off x="3812278" y="44401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2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0" name="Textfeld 79"/>
          <p:cNvSpPr txBox="1"/>
          <p:nvPr/>
        </p:nvSpPr>
        <p:spPr>
          <a:xfrm>
            <a:off x="3428641" y="487638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4" name="Textfeld 83"/>
          <p:cNvSpPr txBox="1"/>
          <p:nvPr/>
        </p:nvSpPr>
        <p:spPr>
          <a:xfrm>
            <a:off x="4780656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85" name="Textfeld 84"/>
          <p:cNvSpPr txBox="1"/>
          <p:nvPr/>
        </p:nvSpPr>
        <p:spPr>
          <a:xfrm>
            <a:off x="5313596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43" name="Arc 42"/>
          <p:cNvSpPr/>
          <p:nvPr/>
        </p:nvSpPr>
        <p:spPr>
          <a:xfrm>
            <a:off x="3043060" y="3777487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195460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237334" y="3784636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feld 76"/>
          <p:cNvSpPr txBox="1"/>
          <p:nvPr/>
        </p:nvSpPr>
        <p:spPr>
          <a:xfrm>
            <a:off x="3436009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3" name="Textfeld 82"/>
          <p:cNvSpPr txBox="1"/>
          <p:nvPr/>
        </p:nvSpPr>
        <p:spPr>
          <a:xfrm>
            <a:off x="5180338" y="399737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1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5" name="Arc 44"/>
          <p:cNvSpPr/>
          <p:nvPr/>
        </p:nvSpPr>
        <p:spPr>
          <a:xfrm>
            <a:off x="3347860" y="4396212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feld 78"/>
          <p:cNvSpPr txBox="1"/>
          <p:nvPr/>
        </p:nvSpPr>
        <p:spPr>
          <a:xfrm>
            <a:off x="3297372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00B050"/>
                </a:solidFill>
              </a:rPr>
              <a:t>3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88" name="Textfeld 87"/>
          <p:cNvSpPr txBox="1"/>
          <p:nvPr/>
        </p:nvSpPr>
        <p:spPr>
          <a:xfrm>
            <a:off x="5174959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75" name="Textfeld 74"/>
          <p:cNvSpPr txBox="1"/>
          <p:nvPr/>
        </p:nvSpPr>
        <p:spPr>
          <a:xfrm>
            <a:off x="4781428" y="44378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76" name="Textfeld 75"/>
          <p:cNvSpPr txBox="1"/>
          <p:nvPr/>
        </p:nvSpPr>
        <p:spPr>
          <a:xfrm>
            <a:off x="5314368" y="443574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81" name="Textfeld 80"/>
          <p:cNvSpPr txBox="1"/>
          <p:nvPr/>
        </p:nvSpPr>
        <p:spPr>
          <a:xfrm>
            <a:off x="5175731" y="48806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82" name="Ellipse 81"/>
          <p:cNvSpPr/>
          <p:nvPr/>
        </p:nvSpPr>
        <p:spPr>
          <a:xfrm>
            <a:off x="611560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6" name="Ellipse 85"/>
          <p:cNvSpPr/>
          <p:nvPr/>
        </p:nvSpPr>
        <p:spPr>
          <a:xfrm>
            <a:off x="6887086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91" name="Textfeld 90"/>
          <p:cNvSpPr txBox="1"/>
          <p:nvPr/>
        </p:nvSpPr>
        <p:spPr>
          <a:xfrm>
            <a:off x="2267744" y="2113692"/>
            <a:ext cx="4761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Same as “A and B not disjoint?”</a:t>
            </a:r>
          </a:p>
        </p:txBody>
      </p:sp>
      <p:sp>
        <p:nvSpPr>
          <p:cNvPr id="90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cxnSp>
        <p:nvCxnSpPr>
          <p:cNvPr id="94" name="Straight Connector 36"/>
          <p:cNvCxnSpPr/>
          <p:nvPr/>
        </p:nvCxnSpPr>
        <p:spPr>
          <a:xfrm flipH="1">
            <a:off x="5142008" y="1790984"/>
            <a:ext cx="504056" cy="432048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feld 86"/>
          <p:cNvSpPr txBox="1"/>
          <p:nvPr/>
        </p:nvSpPr>
        <p:spPr>
          <a:xfrm>
            <a:off x="1115616" y="3144034"/>
            <a:ext cx="13564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 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⊆ [n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]</a:t>
            </a:r>
          </a:p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3" name="Textfeld 88"/>
          <p:cNvSpPr txBox="1"/>
          <p:nvPr/>
        </p:nvSpPr>
        <p:spPr>
          <a:xfrm>
            <a:off x="7365499" y="3096569"/>
            <a:ext cx="1343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 ⊆ [n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]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5" name="Textfeld 96"/>
          <p:cNvSpPr txBox="1"/>
          <p:nvPr/>
        </p:nvSpPr>
        <p:spPr>
          <a:xfrm>
            <a:off x="1115616" y="48691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96" name="Textfeld 97"/>
          <p:cNvSpPr txBox="1"/>
          <p:nvPr/>
        </p:nvSpPr>
        <p:spPr>
          <a:xfrm>
            <a:off x="7319190" y="40050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97" name="Textfeld 98"/>
          <p:cNvSpPr txBox="1"/>
          <p:nvPr/>
        </p:nvSpPr>
        <p:spPr>
          <a:xfrm>
            <a:off x="7319062" y="45091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98" name="Textfeld 99"/>
          <p:cNvSpPr txBox="1"/>
          <p:nvPr/>
        </p:nvSpPr>
        <p:spPr>
          <a:xfrm>
            <a:off x="7324633" y="515719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62727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Ellipse 81"/>
          <p:cNvSpPr/>
          <p:nvPr/>
        </p:nvSpPr>
        <p:spPr>
          <a:xfrm>
            <a:off x="611560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6" name="Ellipse 85"/>
          <p:cNvSpPr/>
          <p:nvPr/>
        </p:nvSpPr>
        <p:spPr>
          <a:xfrm>
            <a:off x="6887086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7" name="Textfeld 86"/>
          <p:cNvSpPr txBox="1"/>
          <p:nvPr/>
        </p:nvSpPr>
        <p:spPr>
          <a:xfrm>
            <a:off x="1115616" y="3144034"/>
            <a:ext cx="13564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 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⊆ [n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]</a:t>
            </a:r>
          </a:p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9" name="Textfeld 88"/>
          <p:cNvSpPr txBox="1"/>
          <p:nvPr/>
        </p:nvSpPr>
        <p:spPr>
          <a:xfrm>
            <a:off x="7365499" y="3096569"/>
            <a:ext cx="1343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 ⊆ [n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]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1" name="Picture 2" descr="http://sanicole.files.wordpress.com/2010/11/al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9512" y="1899108"/>
            <a:ext cx="1357322" cy="1385876"/>
          </a:xfrm>
          <a:prstGeom prst="rect">
            <a:avLst/>
          </a:prstGeom>
          <a:noFill/>
        </p:spPr>
      </p:pic>
      <p:pic>
        <p:nvPicPr>
          <p:cNvPr id="1026" name="Picture 2" descr="http://images.free-extras.com/pics/b/bugs_bunny-1034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6813" y="1916832"/>
            <a:ext cx="1361691" cy="1240896"/>
          </a:xfrm>
          <a:prstGeom prst="rect">
            <a:avLst/>
          </a:prstGeom>
          <a:noFill/>
        </p:spPr>
      </p:pic>
      <p:sp>
        <p:nvSpPr>
          <p:cNvPr id="93" name="Textfeld 92"/>
          <p:cNvSpPr txBox="1"/>
          <p:nvPr/>
        </p:nvSpPr>
        <p:spPr>
          <a:xfrm>
            <a:off x="2267744" y="2114853"/>
            <a:ext cx="47916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              “A and B not disjoint?”</a:t>
            </a:r>
          </a:p>
          <a:p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4" name="Straight Connector 72"/>
          <p:cNvCxnSpPr/>
          <p:nvPr/>
        </p:nvCxnSpPr>
        <p:spPr>
          <a:xfrm>
            <a:off x="1691680" y="2564904"/>
            <a:ext cx="5760640" cy="0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feld 96"/>
          <p:cNvSpPr txBox="1"/>
          <p:nvPr/>
        </p:nvSpPr>
        <p:spPr>
          <a:xfrm>
            <a:off x="1115616" y="48691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98" name="Textfeld 97"/>
          <p:cNvSpPr txBox="1"/>
          <p:nvPr/>
        </p:nvSpPr>
        <p:spPr>
          <a:xfrm>
            <a:off x="7319190" y="40050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99" name="Textfeld 98"/>
          <p:cNvSpPr txBox="1"/>
          <p:nvPr/>
        </p:nvSpPr>
        <p:spPr>
          <a:xfrm>
            <a:off x="7319062" y="45091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100" name="Textfeld 99"/>
          <p:cNvSpPr txBox="1"/>
          <p:nvPr/>
        </p:nvSpPr>
        <p:spPr>
          <a:xfrm>
            <a:off x="7324633" y="515719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16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feld 38"/>
          <p:cNvSpPr txBox="1"/>
          <p:nvPr/>
        </p:nvSpPr>
        <p:spPr>
          <a:xfrm>
            <a:off x="1357290" y="1334144"/>
            <a:ext cx="649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Pair of nodes not connected on both sides?</a:t>
            </a:r>
          </a:p>
        </p:txBody>
      </p:sp>
      <p:sp>
        <p:nvSpPr>
          <p:cNvPr id="42" name="Rechteck 41"/>
          <p:cNvSpPr/>
          <p:nvPr/>
        </p:nvSpPr>
        <p:spPr>
          <a:xfrm>
            <a:off x="2952328" y="593127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Θ(n) edges</a:t>
            </a:r>
          </a:p>
          <a:p>
            <a:endParaRPr lang="en-US" sz="2800" dirty="0" smtClean="0"/>
          </a:p>
        </p:txBody>
      </p:sp>
      <p:sp>
        <p:nvSpPr>
          <p:cNvPr id="82" name="Ellipse 81"/>
          <p:cNvSpPr/>
          <p:nvPr/>
        </p:nvSpPr>
        <p:spPr>
          <a:xfrm>
            <a:off x="611560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6" name="Ellipse 85"/>
          <p:cNvSpPr/>
          <p:nvPr/>
        </p:nvSpPr>
        <p:spPr>
          <a:xfrm>
            <a:off x="6887086" y="3599236"/>
            <a:ext cx="1357322" cy="28575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87" name="Textfeld 86"/>
          <p:cNvSpPr txBox="1"/>
          <p:nvPr/>
        </p:nvSpPr>
        <p:spPr>
          <a:xfrm>
            <a:off x="1115616" y="3144034"/>
            <a:ext cx="13564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 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⊆ [n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]</a:t>
            </a:r>
          </a:p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9" name="Textfeld 88"/>
          <p:cNvSpPr txBox="1"/>
          <p:nvPr/>
        </p:nvSpPr>
        <p:spPr>
          <a:xfrm>
            <a:off x="7365499" y="3096569"/>
            <a:ext cx="1343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 ⊆ [n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]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1" name="Picture 2" descr="http://sanicole.files.wordpress.com/2010/11/al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1899108"/>
            <a:ext cx="1357322" cy="1385876"/>
          </a:xfrm>
          <a:prstGeom prst="rect">
            <a:avLst/>
          </a:prstGeom>
          <a:noFill/>
        </p:spPr>
      </p:pic>
      <p:pic>
        <p:nvPicPr>
          <p:cNvPr id="1026" name="Picture 2" descr="http://images.free-extras.com/pics/b/bugs_bunny-1034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6813" y="1916832"/>
            <a:ext cx="1361691" cy="1240896"/>
          </a:xfrm>
          <a:prstGeom prst="rect">
            <a:avLst/>
          </a:prstGeom>
          <a:noFill/>
        </p:spPr>
      </p:pic>
      <p:sp>
        <p:nvSpPr>
          <p:cNvPr id="93" name="Textfeld 92"/>
          <p:cNvSpPr txBox="1"/>
          <p:nvPr/>
        </p:nvSpPr>
        <p:spPr>
          <a:xfrm>
            <a:off x="2052504" y="2100152"/>
            <a:ext cx="547182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                   “A and B not disjoint?”</a:t>
            </a:r>
          </a:p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Communication Complexity</a:t>
            </a:r>
          </a:p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     randomized: </a:t>
            </a:r>
            <a:r>
              <a:rPr lang="el-GR" sz="2800" dirty="0" smtClean="0">
                <a:solidFill>
                  <a:schemeClr val="accent1">
                    <a:lumMod val="50000"/>
                  </a:schemeClr>
                </a:solidFill>
              </a:rPr>
              <a:t>Ω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(n</a:t>
            </a:r>
            <a:r>
              <a:rPr lang="en-US" sz="2800" baseline="30000" dirty="0" smtClean="0">
                <a:solidFill>
                  <a:schemeClr val="accent1">
                    <a:lumMod val="50000"/>
                  </a:schemeClr>
                </a:solidFill>
              </a:rPr>
              <a:t> 2</a:t>
            </a:r>
            <a:r>
              <a:rPr lang="de-CH" sz="2800" dirty="0" smtClean="0">
                <a:solidFill>
                  <a:schemeClr val="accent1">
                    <a:lumMod val="50000"/>
                  </a:schemeClr>
                </a:solidFill>
              </a:rPr>
              <a:t>) </a:t>
            </a:r>
            <a:r>
              <a:rPr lang="de-CH" sz="2800" dirty="0" err="1" smtClean="0">
                <a:solidFill>
                  <a:schemeClr val="accent1">
                    <a:lumMod val="50000"/>
                  </a:schemeClr>
                </a:solidFill>
              </a:rPr>
              <a:t>bits</a:t>
            </a:r>
            <a:endParaRPr lang="de-CH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CH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                          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4" name="Straight Connector 72"/>
          <p:cNvCxnSpPr/>
          <p:nvPr/>
        </p:nvCxnSpPr>
        <p:spPr>
          <a:xfrm>
            <a:off x="1691680" y="2564904"/>
            <a:ext cx="5760640" cy="0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feld 96"/>
          <p:cNvSpPr txBox="1"/>
          <p:nvPr/>
        </p:nvSpPr>
        <p:spPr>
          <a:xfrm>
            <a:off x="1115616" y="486916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sp>
        <p:nvSpPr>
          <p:cNvPr id="98" name="Textfeld 97"/>
          <p:cNvSpPr txBox="1"/>
          <p:nvPr/>
        </p:nvSpPr>
        <p:spPr>
          <a:xfrm>
            <a:off x="7319190" y="400506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</a:t>
            </a:r>
            <a:endParaRPr lang="en-US" sz="2400" dirty="0"/>
          </a:p>
        </p:txBody>
      </p:sp>
      <p:sp>
        <p:nvSpPr>
          <p:cNvPr id="99" name="Textfeld 98"/>
          <p:cNvSpPr txBox="1"/>
          <p:nvPr/>
        </p:nvSpPr>
        <p:spPr>
          <a:xfrm>
            <a:off x="7319062" y="45091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</a:t>
            </a:r>
            <a:endParaRPr lang="en-US" sz="2400" dirty="0"/>
          </a:p>
        </p:txBody>
      </p:sp>
      <p:sp>
        <p:nvSpPr>
          <p:cNvPr id="100" name="Textfeld 99"/>
          <p:cNvSpPr txBox="1"/>
          <p:nvPr/>
        </p:nvSpPr>
        <p:spPr>
          <a:xfrm>
            <a:off x="7324633" y="515719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4</a:t>
            </a:r>
            <a:endParaRPr lang="en-US" sz="2400" dirty="0"/>
          </a:p>
        </p:txBody>
      </p:sp>
      <p:pic>
        <p:nvPicPr>
          <p:cNvPr id="1710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636912"/>
            <a:ext cx="473348" cy="729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uppieren 17"/>
          <p:cNvGrpSpPr/>
          <p:nvPr/>
        </p:nvGrpSpPr>
        <p:grpSpPr>
          <a:xfrm>
            <a:off x="2441400" y="3789040"/>
            <a:ext cx="2556776" cy="1928446"/>
            <a:chOff x="2241110" y="2621502"/>
            <a:chExt cx="4455618" cy="3240000"/>
          </a:xfrm>
        </p:grpSpPr>
        <p:sp>
          <p:nvSpPr>
            <p:cNvPr id="19" name="Oval 46"/>
            <p:cNvSpPr/>
            <p:nvPr/>
          </p:nvSpPr>
          <p:spPr>
            <a:xfrm>
              <a:off x="6336688" y="273115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47"/>
            <p:cNvSpPr/>
            <p:nvPr/>
          </p:nvSpPr>
          <p:spPr>
            <a:xfrm>
              <a:off x="5490348" y="5449698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48"/>
            <p:cNvSpPr/>
            <p:nvPr/>
          </p:nvSpPr>
          <p:spPr>
            <a:xfrm>
              <a:off x="5490348" y="482826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49"/>
            <p:cNvSpPr/>
            <p:nvPr/>
          </p:nvSpPr>
          <p:spPr>
            <a:xfrm>
              <a:off x="5497752" y="4216684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50"/>
            <p:cNvSpPr/>
            <p:nvPr/>
          </p:nvSpPr>
          <p:spPr>
            <a:xfrm>
              <a:off x="5497752" y="3595246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51"/>
            <p:cNvSpPr/>
            <p:nvPr/>
          </p:nvSpPr>
          <p:spPr>
            <a:xfrm>
              <a:off x="3098786" y="5449698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52"/>
            <p:cNvSpPr/>
            <p:nvPr/>
          </p:nvSpPr>
          <p:spPr>
            <a:xfrm>
              <a:off x="3098786" y="482826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53"/>
            <p:cNvSpPr/>
            <p:nvPr/>
          </p:nvSpPr>
          <p:spPr>
            <a:xfrm>
              <a:off x="3106190" y="4216684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54"/>
            <p:cNvSpPr/>
            <p:nvPr/>
          </p:nvSpPr>
          <p:spPr>
            <a:xfrm>
              <a:off x="3106190" y="3595246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55"/>
            <p:cNvSpPr/>
            <p:nvPr/>
          </p:nvSpPr>
          <p:spPr>
            <a:xfrm>
              <a:off x="2241110" y="272227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56"/>
            <p:cNvCxnSpPr>
              <a:stCxn id="27" idx="6"/>
              <a:endCxn id="23" idx="2"/>
            </p:cNvCxnSpPr>
            <p:nvPr/>
          </p:nvCxnSpPr>
          <p:spPr>
            <a:xfrm>
              <a:off x="3466230" y="3775266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57"/>
            <p:cNvCxnSpPr>
              <a:stCxn id="26" idx="6"/>
              <a:endCxn id="22" idx="2"/>
            </p:cNvCxnSpPr>
            <p:nvPr/>
          </p:nvCxnSpPr>
          <p:spPr>
            <a:xfrm>
              <a:off x="3466230" y="4396704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58"/>
            <p:cNvCxnSpPr>
              <a:stCxn id="25" idx="6"/>
              <a:endCxn id="21" idx="2"/>
            </p:cNvCxnSpPr>
            <p:nvPr/>
          </p:nvCxnSpPr>
          <p:spPr>
            <a:xfrm>
              <a:off x="3458826" y="5008280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59"/>
            <p:cNvCxnSpPr>
              <a:stCxn id="24" idx="6"/>
              <a:endCxn id="20" idx="2"/>
            </p:cNvCxnSpPr>
            <p:nvPr/>
          </p:nvCxnSpPr>
          <p:spPr>
            <a:xfrm>
              <a:off x="3458826" y="5629718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60"/>
            <p:cNvCxnSpPr>
              <a:stCxn id="24" idx="1"/>
              <a:endCxn id="28" idx="5"/>
            </p:cNvCxnSpPr>
            <p:nvPr/>
          </p:nvCxnSpPr>
          <p:spPr>
            <a:xfrm rot="16200000" flipV="1">
              <a:off x="1613548" y="3964460"/>
              <a:ext cx="2472840" cy="60309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61"/>
            <p:cNvCxnSpPr>
              <a:stCxn id="25" idx="1"/>
              <a:endCxn id="28" idx="5"/>
            </p:cNvCxnSpPr>
            <p:nvPr/>
          </p:nvCxnSpPr>
          <p:spPr>
            <a:xfrm rot="16200000" flipV="1">
              <a:off x="1924267" y="3653741"/>
              <a:ext cx="1851402" cy="60309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62"/>
            <p:cNvCxnSpPr>
              <a:stCxn id="26" idx="1"/>
              <a:endCxn id="28" idx="5"/>
            </p:cNvCxnSpPr>
            <p:nvPr/>
          </p:nvCxnSpPr>
          <p:spPr>
            <a:xfrm rot="16200000" flipV="1">
              <a:off x="2233757" y="3344251"/>
              <a:ext cx="1239826" cy="61049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63"/>
            <p:cNvCxnSpPr>
              <a:stCxn id="27" idx="1"/>
              <a:endCxn id="28" idx="5"/>
            </p:cNvCxnSpPr>
            <p:nvPr/>
          </p:nvCxnSpPr>
          <p:spPr>
            <a:xfrm rot="16200000" flipV="1">
              <a:off x="2544476" y="3033532"/>
              <a:ext cx="618388" cy="61049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64"/>
            <p:cNvCxnSpPr>
              <a:stCxn id="19" idx="3"/>
              <a:endCxn id="23" idx="7"/>
            </p:cNvCxnSpPr>
            <p:nvPr/>
          </p:nvCxnSpPr>
          <p:spPr>
            <a:xfrm rot="5400000">
              <a:off x="5792485" y="3051043"/>
              <a:ext cx="609510" cy="58435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65"/>
            <p:cNvCxnSpPr>
              <a:stCxn id="19" idx="3"/>
              <a:endCxn id="22" idx="7"/>
            </p:cNvCxnSpPr>
            <p:nvPr/>
          </p:nvCxnSpPr>
          <p:spPr>
            <a:xfrm rot="5400000">
              <a:off x="5481766" y="3361762"/>
              <a:ext cx="1230948" cy="58435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66"/>
            <p:cNvCxnSpPr>
              <a:stCxn id="19" idx="3"/>
              <a:endCxn id="21" idx="7"/>
            </p:cNvCxnSpPr>
            <p:nvPr/>
          </p:nvCxnSpPr>
          <p:spPr>
            <a:xfrm rot="5400000">
              <a:off x="5172276" y="3663848"/>
              <a:ext cx="1842524" cy="59175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67"/>
            <p:cNvCxnSpPr>
              <a:stCxn id="19" idx="3"/>
              <a:endCxn id="20" idx="7"/>
            </p:cNvCxnSpPr>
            <p:nvPr/>
          </p:nvCxnSpPr>
          <p:spPr>
            <a:xfrm flipH="1">
              <a:off x="5797661" y="3038463"/>
              <a:ext cx="591754" cy="24639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68"/>
            <p:cNvCxnSpPr>
              <a:stCxn id="26" idx="0"/>
              <a:endCxn id="27" idx="4"/>
            </p:cNvCxnSpPr>
            <p:nvPr/>
          </p:nvCxnSpPr>
          <p:spPr>
            <a:xfrm rot="5400000" flipH="1" flipV="1">
              <a:off x="3155511" y="4085985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69"/>
            <p:cNvCxnSpPr>
              <a:stCxn id="24" idx="0"/>
              <a:endCxn id="25" idx="4"/>
            </p:cNvCxnSpPr>
            <p:nvPr/>
          </p:nvCxnSpPr>
          <p:spPr>
            <a:xfrm rot="5400000" flipH="1" flipV="1">
              <a:off x="3148107" y="5318999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70"/>
            <p:cNvCxnSpPr>
              <a:stCxn id="22" idx="0"/>
              <a:endCxn id="23" idx="4"/>
            </p:cNvCxnSpPr>
            <p:nvPr/>
          </p:nvCxnSpPr>
          <p:spPr>
            <a:xfrm rot="5400000" flipH="1" flipV="1">
              <a:off x="5547073" y="4085985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71"/>
            <p:cNvCxnSpPr>
              <a:stCxn id="20" idx="0"/>
              <a:endCxn id="21" idx="4"/>
            </p:cNvCxnSpPr>
            <p:nvPr/>
          </p:nvCxnSpPr>
          <p:spPr>
            <a:xfrm rot="5400000" flipH="1" flipV="1">
              <a:off x="5539669" y="5318999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72"/>
            <p:cNvCxnSpPr>
              <a:stCxn id="28" idx="6"/>
              <a:endCxn id="19" idx="2"/>
            </p:cNvCxnSpPr>
            <p:nvPr/>
          </p:nvCxnSpPr>
          <p:spPr>
            <a:xfrm>
              <a:off x="2601150" y="2902292"/>
              <a:ext cx="3735538" cy="8878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5"/>
            <p:cNvCxnSpPr/>
            <p:nvPr/>
          </p:nvCxnSpPr>
          <p:spPr>
            <a:xfrm>
              <a:off x="2241110" y="4703847"/>
              <a:ext cx="4455618" cy="1356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36"/>
            <p:cNvCxnSpPr/>
            <p:nvPr/>
          </p:nvCxnSpPr>
          <p:spPr>
            <a:xfrm>
              <a:off x="4500000" y="2621502"/>
              <a:ext cx="0" cy="3240000"/>
            </a:xfrm>
            <a:prstGeom prst="line">
              <a:avLst/>
            </a:prstGeom>
            <a:ln w="635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Arc 42"/>
            <p:cNvSpPr/>
            <p:nvPr/>
          </p:nvSpPr>
          <p:spPr>
            <a:xfrm>
              <a:off x="3043060" y="3777487"/>
              <a:ext cx="836478" cy="1855432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Arc 43"/>
            <p:cNvSpPr/>
            <p:nvPr/>
          </p:nvSpPr>
          <p:spPr>
            <a:xfrm>
              <a:off x="3195460" y="3784636"/>
              <a:ext cx="540062" cy="1226847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Arc 45"/>
            <p:cNvSpPr/>
            <p:nvPr/>
          </p:nvSpPr>
          <p:spPr>
            <a:xfrm rot="10800000">
              <a:off x="5237334" y="3784636"/>
              <a:ext cx="540062" cy="1226847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Textfeld 57"/>
            <p:cNvSpPr txBox="1"/>
            <p:nvPr/>
          </p:nvSpPr>
          <p:spPr>
            <a:xfrm>
              <a:off x="3436009" y="3997372"/>
              <a:ext cx="321925" cy="7756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2400" dirty="0">
                <a:solidFill>
                  <a:srgbClr val="00B050"/>
                </a:solidFill>
              </a:endParaRPr>
            </a:p>
          </p:txBody>
        </p:sp>
        <p:sp>
          <p:nvSpPr>
            <p:cNvPr id="60" name="Arc 44"/>
            <p:cNvSpPr/>
            <p:nvPr/>
          </p:nvSpPr>
          <p:spPr>
            <a:xfrm>
              <a:off x="3347860" y="4396212"/>
              <a:ext cx="243646" cy="615271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Textfeld 60"/>
            <p:cNvSpPr txBox="1"/>
            <p:nvPr/>
          </p:nvSpPr>
          <p:spPr>
            <a:xfrm>
              <a:off x="3297372" y="4435744"/>
              <a:ext cx="321925" cy="7756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2400" dirty="0">
                <a:solidFill>
                  <a:srgbClr val="00B050"/>
                </a:solidFill>
              </a:endParaRPr>
            </a:p>
          </p:txBody>
        </p:sp>
      </p:grpSp>
      <p:sp>
        <p:nvSpPr>
          <p:cNvPr id="67" name="Rechteck 66"/>
          <p:cNvSpPr/>
          <p:nvPr/>
        </p:nvSpPr>
        <p:spPr>
          <a:xfrm>
            <a:off x="5220072" y="4725144"/>
            <a:ext cx="16129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800" b="1" dirty="0" smtClean="0"/>
              <a:t>Ω</a:t>
            </a:r>
            <a:r>
              <a:rPr lang="de-CH" sz="2800" b="1" dirty="0" smtClean="0"/>
              <a:t>(n) time</a:t>
            </a:r>
            <a:endParaRPr lang="en-US" sz="2800" b="1" dirty="0"/>
          </a:p>
        </p:txBody>
      </p:sp>
      <p:cxnSp>
        <p:nvCxnSpPr>
          <p:cNvPr id="68" name="Straight Connector 72"/>
          <p:cNvCxnSpPr>
            <a:stCxn id="67" idx="0"/>
          </p:cNvCxnSpPr>
          <p:nvPr/>
        </p:nvCxnSpPr>
        <p:spPr>
          <a:xfrm flipV="1">
            <a:off x="6026543" y="3212976"/>
            <a:ext cx="345657" cy="1512168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2"/>
          <p:cNvCxnSpPr/>
          <p:nvPr/>
        </p:nvCxnSpPr>
        <p:spPr>
          <a:xfrm flipH="1">
            <a:off x="4644008" y="5229200"/>
            <a:ext cx="1008112" cy="1008112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itle 2"/>
          <p:cNvSpPr txBox="1">
            <a:spLocks/>
          </p:cNvSpPr>
          <p:nvPr/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Networks cannot compute their </a:t>
            </a:r>
          </a:p>
          <a:p>
            <a:r>
              <a:rPr lang="en-US" sz="3200" dirty="0" smtClean="0"/>
              <a:t>diameter in </a:t>
            </a:r>
            <a:r>
              <a:rPr lang="en-US" sz="3200" dirty="0" err="1" smtClean="0"/>
              <a:t>sublinear</a:t>
            </a:r>
            <a:r>
              <a:rPr lang="en-US" sz="3200" dirty="0" smtClean="0"/>
              <a:t> time!</a:t>
            </a:r>
            <a:endParaRPr lang="en-US" sz="3200" dirty="0"/>
          </a:p>
        </p:txBody>
      </p:sp>
      <p:sp>
        <p:nvSpPr>
          <p:cNvPr id="62" name="Rechteck 61"/>
          <p:cNvSpPr/>
          <p:nvPr/>
        </p:nvSpPr>
        <p:spPr>
          <a:xfrm>
            <a:off x="2370170" y="2098501"/>
            <a:ext cx="1625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Same as   </a:t>
            </a:r>
            <a:endParaRPr lang="en-US" sz="2800" dirty="0"/>
          </a:p>
        </p:txBody>
      </p:sp>
      <p:cxnSp>
        <p:nvCxnSpPr>
          <p:cNvPr id="65" name="Straight Connector 36"/>
          <p:cNvCxnSpPr/>
          <p:nvPr/>
        </p:nvCxnSpPr>
        <p:spPr>
          <a:xfrm flipH="1">
            <a:off x="5142008" y="1790984"/>
            <a:ext cx="504056" cy="432048"/>
          </a:xfrm>
          <a:prstGeom prst="line">
            <a:avLst/>
          </a:prstGeom>
          <a:ln w="635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112746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2" grpId="0"/>
      <p:bldP spid="67" grpId="0"/>
      <p:bldP spid="6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/>
          <a:lstStyle/>
          <a:p>
            <a:r>
              <a:rPr lang="en-US" dirty="0" smtClean="0"/>
              <a:t>Diameter Approximation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50"/>
          <p:cNvSpPr/>
          <p:nvPr/>
        </p:nvSpPr>
        <p:spPr>
          <a:xfrm>
            <a:off x="2707915" y="19927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50"/>
          <p:cNvSpPr/>
          <p:nvPr/>
        </p:nvSpPr>
        <p:spPr>
          <a:xfrm>
            <a:off x="2747942" y="313649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sp>
        <p:nvSpPr>
          <p:cNvPr id="77" name="Rechteck 122"/>
          <p:cNvSpPr/>
          <p:nvPr/>
        </p:nvSpPr>
        <p:spPr>
          <a:xfrm>
            <a:off x="6444208" y="2636912"/>
            <a:ext cx="2774157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53199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rc 42"/>
          <p:cNvSpPr/>
          <p:nvPr/>
        </p:nvSpPr>
        <p:spPr>
          <a:xfrm>
            <a:off x="2925678" y="2476869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078078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119952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230478" y="309559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50"/>
          <p:cNvSpPr/>
          <p:nvPr/>
        </p:nvSpPr>
        <p:spPr>
          <a:xfrm>
            <a:off x="3635635" y="2787212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50"/>
          <p:cNvSpPr/>
          <p:nvPr/>
        </p:nvSpPr>
        <p:spPr>
          <a:xfrm>
            <a:off x="3729159" y="335251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50"/>
          <p:cNvSpPr/>
          <p:nvPr/>
        </p:nvSpPr>
        <p:spPr>
          <a:xfrm>
            <a:off x="3645420" y="391238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50"/>
          <p:cNvSpPr/>
          <p:nvPr/>
        </p:nvSpPr>
        <p:spPr>
          <a:xfrm>
            <a:off x="352389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50"/>
          <p:cNvSpPr/>
          <p:nvPr/>
        </p:nvSpPr>
        <p:spPr>
          <a:xfrm>
            <a:off x="3585143" y="3111740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50"/>
          <p:cNvSpPr/>
          <p:nvPr/>
        </p:nvSpPr>
        <p:spPr>
          <a:xfrm>
            <a:off x="3531353" y="3440663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50"/>
          <p:cNvSpPr/>
          <p:nvPr/>
        </p:nvSpPr>
        <p:spPr>
          <a:xfrm>
            <a:off x="3392716" y="313649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50"/>
          <p:cNvSpPr/>
          <p:nvPr/>
        </p:nvSpPr>
        <p:spPr>
          <a:xfrm>
            <a:off x="3437829" y="3291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50"/>
          <p:cNvSpPr/>
          <p:nvPr/>
        </p:nvSpPr>
        <p:spPr>
          <a:xfrm>
            <a:off x="3424990" y="349653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50"/>
          <p:cNvSpPr/>
          <p:nvPr/>
        </p:nvSpPr>
        <p:spPr>
          <a:xfrm>
            <a:off x="514034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50"/>
          <p:cNvSpPr/>
          <p:nvPr/>
        </p:nvSpPr>
        <p:spPr>
          <a:xfrm>
            <a:off x="5089851" y="3120357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50"/>
          <p:cNvSpPr/>
          <p:nvPr/>
        </p:nvSpPr>
        <p:spPr>
          <a:xfrm>
            <a:off x="5190835" y="3536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50"/>
          <p:cNvSpPr/>
          <p:nvPr/>
        </p:nvSpPr>
        <p:spPr>
          <a:xfrm>
            <a:off x="2707915" y="19927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50"/>
          <p:cNvSpPr/>
          <p:nvPr/>
        </p:nvSpPr>
        <p:spPr>
          <a:xfrm>
            <a:off x="2747942" y="313649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12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sp>
        <p:nvSpPr>
          <p:cNvPr id="127" name="Rechteck 122"/>
          <p:cNvSpPr/>
          <p:nvPr/>
        </p:nvSpPr>
        <p:spPr>
          <a:xfrm>
            <a:off x="6444208" y="2636912"/>
            <a:ext cx="2774157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50683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rc 42"/>
          <p:cNvSpPr/>
          <p:nvPr/>
        </p:nvSpPr>
        <p:spPr>
          <a:xfrm>
            <a:off x="2925678" y="2476869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078078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119952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230478" y="309559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50"/>
          <p:cNvSpPr/>
          <p:nvPr/>
        </p:nvSpPr>
        <p:spPr>
          <a:xfrm>
            <a:off x="3635635" y="2787212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50"/>
          <p:cNvSpPr/>
          <p:nvPr/>
        </p:nvSpPr>
        <p:spPr>
          <a:xfrm>
            <a:off x="3729159" y="335251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50"/>
          <p:cNvSpPr/>
          <p:nvPr/>
        </p:nvSpPr>
        <p:spPr>
          <a:xfrm>
            <a:off x="3645420" y="391238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50"/>
          <p:cNvSpPr/>
          <p:nvPr/>
        </p:nvSpPr>
        <p:spPr>
          <a:xfrm>
            <a:off x="352389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50"/>
          <p:cNvSpPr/>
          <p:nvPr/>
        </p:nvSpPr>
        <p:spPr>
          <a:xfrm>
            <a:off x="3585143" y="3111740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50"/>
          <p:cNvSpPr/>
          <p:nvPr/>
        </p:nvSpPr>
        <p:spPr>
          <a:xfrm>
            <a:off x="3531353" y="3440663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50"/>
          <p:cNvSpPr/>
          <p:nvPr/>
        </p:nvSpPr>
        <p:spPr>
          <a:xfrm>
            <a:off x="3392716" y="313649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50"/>
          <p:cNvSpPr/>
          <p:nvPr/>
        </p:nvSpPr>
        <p:spPr>
          <a:xfrm>
            <a:off x="3437829" y="3291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50"/>
          <p:cNvSpPr/>
          <p:nvPr/>
        </p:nvSpPr>
        <p:spPr>
          <a:xfrm>
            <a:off x="3424990" y="349653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50"/>
          <p:cNvSpPr/>
          <p:nvPr/>
        </p:nvSpPr>
        <p:spPr>
          <a:xfrm>
            <a:off x="514034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50"/>
          <p:cNvSpPr/>
          <p:nvPr/>
        </p:nvSpPr>
        <p:spPr>
          <a:xfrm>
            <a:off x="5089851" y="3120357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50"/>
          <p:cNvSpPr/>
          <p:nvPr/>
        </p:nvSpPr>
        <p:spPr>
          <a:xfrm>
            <a:off x="5190835" y="3536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50"/>
          <p:cNvSpPr/>
          <p:nvPr/>
        </p:nvSpPr>
        <p:spPr>
          <a:xfrm>
            <a:off x="2707915" y="19927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50"/>
          <p:cNvSpPr/>
          <p:nvPr/>
        </p:nvSpPr>
        <p:spPr>
          <a:xfrm>
            <a:off x="2747942" y="313649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12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cxnSp>
        <p:nvCxnSpPr>
          <p:cNvPr id="83" name="Straight Connector 82"/>
          <p:cNvCxnSpPr/>
          <p:nvPr/>
        </p:nvCxnSpPr>
        <p:spPr>
          <a:xfrm>
            <a:off x="3403261" y="3125949"/>
            <a:ext cx="2022432" cy="100385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4369320" y="306896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smtClean="0">
                <a:solidFill>
                  <a:srgbClr val="FF0000"/>
                </a:solidFill>
              </a:rPr>
              <a:t>9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6" name="Rechteck 122"/>
          <p:cNvSpPr/>
          <p:nvPr/>
        </p:nvSpPr>
        <p:spPr>
          <a:xfrm>
            <a:off x="6444208" y="2636912"/>
            <a:ext cx="2774157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28670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12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sp>
        <p:nvSpPr>
          <p:cNvPr id="127" name="Rechteck 122"/>
          <p:cNvSpPr/>
          <p:nvPr/>
        </p:nvSpPr>
        <p:spPr>
          <a:xfrm>
            <a:off x="6444208" y="2636912"/>
            <a:ext cx="269240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</p:txBody>
      </p:sp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rc 42"/>
          <p:cNvSpPr/>
          <p:nvPr/>
        </p:nvSpPr>
        <p:spPr>
          <a:xfrm>
            <a:off x="2925678" y="2476869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078078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230478" y="309559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50"/>
          <p:cNvSpPr/>
          <p:nvPr/>
        </p:nvSpPr>
        <p:spPr>
          <a:xfrm>
            <a:off x="3635635" y="2787212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50"/>
          <p:cNvSpPr/>
          <p:nvPr/>
        </p:nvSpPr>
        <p:spPr>
          <a:xfrm>
            <a:off x="3729159" y="335251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50"/>
          <p:cNvSpPr/>
          <p:nvPr/>
        </p:nvSpPr>
        <p:spPr>
          <a:xfrm>
            <a:off x="3645420" y="391238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50"/>
          <p:cNvSpPr/>
          <p:nvPr/>
        </p:nvSpPr>
        <p:spPr>
          <a:xfrm>
            <a:off x="352389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50"/>
          <p:cNvSpPr/>
          <p:nvPr/>
        </p:nvSpPr>
        <p:spPr>
          <a:xfrm>
            <a:off x="3585143" y="3111740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50"/>
          <p:cNvSpPr/>
          <p:nvPr/>
        </p:nvSpPr>
        <p:spPr>
          <a:xfrm>
            <a:off x="3531353" y="3440663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50"/>
          <p:cNvSpPr/>
          <p:nvPr/>
        </p:nvSpPr>
        <p:spPr>
          <a:xfrm>
            <a:off x="3392716" y="313649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50"/>
          <p:cNvSpPr/>
          <p:nvPr/>
        </p:nvSpPr>
        <p:spPr>
          <a:xfrm>
            <a:off x="3437829" y="3291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50"/>
          <p:cNvSpPr/>
          <p:nvPr/>
        </p:nvSpPr>
        <p:spPr>
          <a:xfrm>
            <a:off x="3424990" y="349653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50"/>
          <p:cNvSpPr/>
          <p:nvPr/>
        </p:nvSpPr>
        <p:spPr>
          <a:xfrm>
            <a:off x="2712808" y="198884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50"/>
          <p:cNvSpPr/>
          <p:nvPr/>
        </p:nvSpPr>
        <p:spPr>
          <a:xfrm>
            <a:off x="2742304" y="314096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Arc 99"/>
          <p:cNvSpPr/>
          <p:nvPr/>
        </p:nvSpPr>
        <p:spPr>
          <a:xfrm rot="10800000">
            <a:off x="5119952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50"/>
          <p:cNvSpPr/>
          <p:nvPr/>
        </p:nvSpPr>
        <p:spPr>
          <a:xfrm>
            <a:off x="514034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50"/>
          <p:cNvSpPr/>
          <p:nvPr/>
        </p:nvSpPr>
        <p:spPr>
          <a:xfrm>
            <a:off x="5089851" y="3120357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50"/>
          <p:cNvSpPr/>
          <p:nvPr/>
        </p:nvSpPr>
        <p:spPr>
          <a:xfrm>
            <a:off x="5190835" y="3536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79215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139 L 2.77778E-7 0.090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0.00017 0.095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47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-0.00052 0.0986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49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00069 0.0979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9" grpId="0" animBg="1"/>
      <p:bldP spid="130" grpId="0" animBg="1"/>
      <p:bldP spid="13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12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sp>
        <p:nvSpPr>
          <p:cNvPr id="127" name="Rechteck 122"/>
          <p:cNvSpPr/>
          <p:nvPr/>
        </p:nvSpPr>
        <p:spPr>
          <a:xfrm>
            <a:off x="6444208" y="2636912"/>
            <a:ext cx="269240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</p:txBody>
      </p:sp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rc 42"/>
          <p:cNvSpPr/>
          <p:nvPr/>
        </p:nvSpPr>
        <p:spPr>
          <a:xfrm>
            <a:off x="2925678" y="2476869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078078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230478" y="309559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50"/>
          <p:cNvSpPr/>
          <p:nvPr/>
        </p:nvSpPr>
        <p:spPr>
          <a:xfrm>
            <a:off x="3635635" y="2787212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50"/>
          <p:cNvSpPr/>
          <p:nvPr/>
        </p:nvSpPr>
        <p:spPr>
          <a:xfrm>
            <a:off x="3729159" y="335251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50"/>
          <p:cNvSpPr/>
          <p:nvPr/>
        </p:nvSpPr>
        <p:spPr>
          <a:xfrm>
            <a:off x="3645420" y="391238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50"/>
          <p:cNvSpPr/>
          <p:nvPr/>
        </p:nvSpPr>
        <p:spPr>
          <a:xfrm>
            <a:off x="352389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50"/>
          <p:cNvSpPr/>
          <p:nvPr/>
        </p:nvSpPr>
        <p:spPr>
          <a:xfrm>
            <a:off x="3585143" y="3111740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50"/>
          <p:cNvSpPr/>
          <p:nvPr/>
        </p:nvSpPr>
        <p:spPr>
          <a:xfrm>
            <a:off x="3531353" y="3440663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50"/>
          <p:cNvSpPr/>
          <p:nvPr/>
        </p:nvSpPr>
        <p:spPr>
          <a:xfrm>
            <a:off x="3392716" y="313649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50"/>
          <p:cNvSpPr/>
          <p:nvPr/>
        </p:nvSpPr>
        <p:spPr>
          <a:xfrm>
            <a:off x="3437829" y="3291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50"/>
          <p:cNvSpPr/>
          <p:nvPr/>
        </p:nvSpPr>
        <p:spPr>
          <a:xfrm>
            <a:off x="3424990" y="349653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50"/>
          <p:cNvSpPr/>
          <p:nvPr/>
        </p:nvSpPr>
        <p:spPr>
          <a:xfrm>
            <a:off x="2712808" y="198884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50"/>
          <p:cNvSpPr/>
          <p:nvPr/>
        </p:nvSpPr>
        <p:spPr>
          <a:xfrm>
            <a:off x="2742304" y="314096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Arc 99"/>
          <p:cNvSpPr/>
          <p:nvPr/>
        </p:nvSpPr>
        <p:spPr>
          <a:xfrm rot="10800000">
            <a:off x="5119952" y="3123509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50"/>
          <p:cNvSpPr/>
          <p:nvPr/>
        </p:nvSpPr>
        <p:spPr>
          <a:xfrm>
            <a:off x="5140343" y="3343937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50"/>
          <p:cNvSpPr/>
          <p:nvPr/>
        </p:nvSpPr>
        <p:spPr>
          <a:xfrm>
            <a:off x="5089851" y="375984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50"/>
          <p:cNvSpPr/>
          <p:nvPr/>
        </p:nvSpPr>
        <p:spPr>
          <a:xfrm>
            <a:off x="5190835" y="4175759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4" name="Straight Connector 83"/>
          <p:cNvCxnSpPr/>
          <p:nvPr/>
        </p:nvCxnSpPr>
        <p:spPr>
          <a:xfrm>
            <a:off x="3403261" y="3125949"/>
            <a:ext cx="2022432" cy="100385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4369320" y="306896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>
                <a:solidFill>
                  <a:srgbClr val="FF0000"/>
                </a:solidFill>
              </a:rPr>
              <a:t>5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83680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12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sp>
        <p:nvSpPr>
          <p:cNvPr id="127" name="Rechteck 122"/>
          <p:cNvSpPr/>
          <p:nvPr/>
        </p:nvSpPr>
        <p:spPr>
          <a:xfrm>
            <a:off x="6444208" y="2636912"/>
            <a:ext cx="2746073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  <a:p>
            <a:r>
              <a:rPr lang="de-CH" sz="2800" dirty="0" smtClean="0"/>
              <a:t>D = 7  </a:t>
            </a:r>
            <a:r>
              <a:rPr lang="de-CH" sz="2800" dirty="0" err="1" smtClean="0"/>
              <a:t>good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  <a:p>
            <a:r>
              <a:rPr lang="de-CH" sz="2800" dirty="0" smtClean="0"/>
              <a:t>-------------</a:t>
            </a:r>
          </a:p>
          <a:p>
            <a:r>
              <a:rPr lang="de-CH" sz="2800" dirty="0" err="1" smtClean="0"/>
              <a:t>Factor</a:t>
            </a:r>
            <a:r>
              <a:rPr lang="de-CH" sz="2800" dirty="0" smtClean="0"/>
              <a:t>: 3/2</a:t>
            </a:r>
          </a:p>
        </p:txBody>
      </p:sp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rc 42"/>
          <p:cNvSpPr/>
          <p:nvPr/>
        </p:nvSpPr>
        <p:spPr>
          <a:xfrm>
            <a:off x="2925678" y="2476869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078078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119952" y="3138257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230478" y="309559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50"/>
          <p:cNvSpPr/>
          <p:nvPr/>
        </p:nvSpPr>
        <p:spPr>
          <a:xfrm>
            <a:off x="3635635" y="2787212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50"/>
          <p:cNvSpPr/>
          <p:nvPr/>
        </p:nvSpPr>
        <p:spPr>
          <a:xfrm>
            <a:off x="3729159" y="335251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50"/>
          <p:cNvSpPr/>
          <p:nvPr/>
        </p:nvSpPr>
        <p:spPr>
          <a:xfrm>
            <a:off x="3645420" y="391238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50"/>
          <p:cNvSpPr/>
          <p:nvPr/>
        </p:nvSpPr>
        <p:spPr>
          <a:xfrm>
            <a:off x="352389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50"/>
          <p:cNvSpPr/>
          <p:nvPr/>
        </p:nvSpPr>
        <p:spPr>
          <a:xfrm>
            <a:off x="3585143" y="3111740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50"/>
          <p:cNvSpPr/>
          <p:nvPr/>
        </p:nvSpPr>
        <p:spPr>
          <a:xfrm>
            <a:off x="3531353" y="3440663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50"/>
          <p:cNvSpPr/>
          <p:nvPr/>
        </p:nvSpPr>
        <p:spPr>
          <a:xfrm>
            <a:off x="3392716" y="313649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50"/>
          <p:cNvSpPr/>
          <p:nvPr/>
        </p:nvSpPr>
        <p:spPr>
          <a:xfrm>
            <a:off x="3437829" y="3291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50"/>
          <p:cNvSpPr/>
          <p:nvPr/>
        </p:nvSpPr>
        <p:spPr>
          <a:xfrm>
            <a:off x="3424990" y="349653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50"/>
          <p:cNvSpPr/>
          <p:nvPr/>
        </p:nvSpPr>
        <p:spPr>
          <a:xfrm>
            <a:off x="5140343" y="3358685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50"/>
          <p:cNvSpPr/>
          <p:nvPr/>
        </p:nvSpPr>
        <p:spPr>
          <a:xfrm>
            <a:off x="5089851" y="377459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50"/>
          <p:cNvSpPr/>
          <p:nvPr/>
        </p:nvSpPr>
        <p:spPr>
          <a:xfrm>
            <a:off x="5190835" y="4190507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TextBox 122"/>
          <p:cNvSpPr txBox="1"/>
          <p:nvPr/>
        </p:nvSpPr>
        <p:spPr>
          <a:xfrm>
            <a:off x="3995936" y="501491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>
                <a:solidFill>
                  <a:srgbClr val="FF0000"/>
                </a:solidFill>
              </a:rPr>
              <a:t>7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6" name="Oval 50"/>
          <p:cNvSpPr/>
          <p:nvPr/>
        </p:nvSpPr>
        <p:spPr>
          <a:xfrm>
            <a:off x="2712808" y="198884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2197510" y="2444764"/>
            <a:ext cx="3440813" cy="3000460"/>
          </a:xfrm>
          <a:custGeom>
            <a:avLst/>
            <a:gdLst>
              <a:gd name="connsiteX0" fmla="*/ 453798 w 3422041"/>
              <a:gd name="connsiteY0" fmla="*/ 0 h 1927367"/>
              <a:gd name="connsiteX1" fmla="*/ 217823 w 3422041"/>
              <a:gd name="connsiteY1" fmla="*/ 1887794 h 1927367"/>
              <a:gd name="connsiteX2" fmla="*/ 3182249 w 3422041"/>
              <a:gd name="connsiteY2" fmla="*/ 1268362 h 1927367"/>
              <a:gd name="connsiteX3" fmla="*/ 3226494 w 3422041"/>
              <a:gd name="connsiteY3" fmla="*/ 1091381 h 192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2041" h="1927367">
                <a:moveTo>
                  <a:pt x="453798" y="0"/>
                </a:moveTo>
                <a:cubicBezTo>
                  <a:pt x="108439" y="838200"/>
                  <a:pt x="-236919" y="1676400"/>
                  <a:pt x="217823" y="1887794"/>
                </a:cubicBezTo>
                <a:cubicBezTo>
                  <a:pt x="672565" y="2099188"/>
                  <a:pt x="2680804" y="1401098"/>
                  <a:pt x="3182249" y="1268362"/>
                </a:cubicBezTo>
                <a:cubicBezTo>
                  <a:pt x="3683694" y="1135627"/>
                  <a:pt x="3246158" y="1138084"/>
                  <a:pt x="3226494" y="1091381"/>
                </a:cubicBezTo>
              </a:path>
            </a:pathLst>
          </a:cu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50"/>
          <p:cNvSpPr/>
          <p:nvPr/>
        </p:nvSpPr>
        <p:spPr>
          <a:xfrm>
            <a:off x="2627784" y="2204864"/>
            <a:ext cx="167181" cy="154774"/>
          </a:xfrm>
          <a:prstGeom prst="ellipse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50"/>
          <p:cNvSpPr/>
          <p:nvPr/>
        </p:nvSpPr>
        <p:spPr>
          <a:xfrm>
            <a:off x="2742304" y="314096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0" name="Straight Connector 99"/>
          <p:cNvCxnSpPr/>
          <p:nvPr/>
        </p:nvCxnSpPr>
        <p:spPr>
          <a:xfrm>
            <a:off x="3403261" y="3125949"/>
            <a:ext cx="2022432" cy="100385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4369320" y="306896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>
                <a:solidFill>
                  <a:srgbClr val="FF0000"/>
                </a:solidFill>
              </a:rPr>
              <a:t>5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608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2"/>
          <p:cNvSpPr txBox="1">
            <a:spLocks/>
          </p:cNvSpPr>
          <p:nvPr/>
        </p:nvSpPr>
        <p:spPr bwMode="auto">
          <a:xfrm>
            <a:off x="457200" y="274167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3/2-</a:t>
            </a:r>
            <a:r>
              <a:rPr lang="el-GR" sz="3200" dirty="0" smtClean="0"/>
              <a:t>ε</a:t>
            </a:r>
            <a:r>
              <a:rPr lang="de-CH" sz="3200" dirty="0" smtClean="0"/>
              <a:t> </a:t>
            </a:r>
            <a:r>
              <a:rPr lang="en-US" sz="3200" dirty="0" smtClean="0"/>
              <a:t>approximating the diameter takes </a:t>
            </a:r>
            <a:r>
              <a:rPr lang="en-US" sz="3200" dirty="0" smtClean="0">
                <a:latin typeface="Symbol" pitchFamily="18" charset="2"/>
              </a:rPr>
              <a:t>W</a:t>
            </a:r>
            <a:r>
              <a:rPr lang="en-US" sz="3200" dirty="0" smtClean="0"/>
              <a:t>(n</a:t>
            </a:r>
            <a:r>
              <a:rPr lang="en-US" sz="3200" baseline="30000" dirty="0" smtClean="0"/>
              <a:t>1/2</a:t>
            </a:r>
            <a:r>
              <a:rPr lang="en-US" sz="3200" dirty="0" smtClean="0"/>
              <a:t>) </a:t>
            </a:r>
            <a:endParaRPr lang="en-US" sz="3200" dirty="0"/>
          </a:p>
        </p:txBody>
      </p:sp>
      <p:sp>
        <p:nvSpPr>
          <p:cNvPr id="125" name="Rechteck 122"/>
          <p:cNvSpPr/>
          <p:nvPr/>
        </p:nvSpPr>
        <p:spPr>
          <a:xfrm>
            <a:off x="395536" y="2204864"/>
            <a:ext cx="15047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3600" b="1" dirty="0" err="1" smtClean="0">
                <a:solidFill>
                  <a:srgbClr val="C00000"/>
                </a:solidFill>
              </a:rPr>
              <a:t>Extend</a:t>
            </a:r>
            <a:endParaRPr lang="de-CH" sz="2800" b="1" dirty="0" smtClean="0">
              <a:solidFill>
                <a:srgbClr val="C00000"/>
              </a:solidFill>
            </a:endParaRPr>
          </a:p>
          <a:p>
            <a:r>
              <a:rPr lang="de-CH" sz="2800" dirty="0" smtClean="0"/>
              <a:t>2 vs. 3</a:t>
            </a:r>
            <a:endParaRPr lang="en-US" sz="2800" dirty="0"/>
          </a:p>
        </p:txBody>
      </p:sp>
      <p:sp>
        <p:nvSpPr>
          <p:cNvPr id="127" name="Rechteck 122"/>
          <p:cNvSpPr/>
          <p:nvPr/>
        </p:nvSpPr>
        <p:spPr>
          <a:xfrm>
            <a:off x="6444208" y="2636912"/>
            <a:ext cx="2746073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de-CH" sz="2800" dirty="0" smtClean="0"/>
          </a:p>
          <a:p>
            <a:endParaRPr lang="en-US" sz="2800" dirty="0" smtClean="0">
              <a:latin typeface="Symbol" pitchFamily="18" charset="2"/>
            </a:endParaRPr>
          </a:p>
          <a:p>
            <a:endParaRPr lang="de-CH" sz="2800" dirty="0" smtClean="0"/>
          </a:p>
          <a:p>
            <a:r>
              <a:rPr lang="de-CH" sz="2800" dirty="0" smtClean="0"/>
              <a:t>D = 9  </a:t>
            </a:r>
            <a:r>
              <a:rPr lang="de-CH" sz="2800" dirty="0" err="1" smtClean="0"/>
              <a:t>base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  <a:p>
            <a:r>
              <a:rPr lang="de-CH" sz="2800" dirty="0" smtClean="0"/>
              <a:t>D = 7  </a:t>
            </a:r>
            <a:r>
              <a:rPr lang="de-CH" sz="2800" dirty="0" err="1" smtClean="0"/>
              <a:t>good</a:t>
            </a:r>
            <a:r>
              <a:rPr lang="de-CH" sz="2800" dirty="0" smtClean="0"/>
              <a:t> </a:t>
            </a:r>
            <a:r>
              <a:rPr lang="de-CH" sz="2800" dirty="0" err="1" smtClean="0"/>
              <a:t>graph</a:t>
            </a:r>
            <a:endParaRPr lang="de-CH" sz="2800" dirty="0" smtClean="0"/>
          </a:p>
          <a:p>
            <a:r>
              <a:rPr lang="de-CH" sz="2800" dirty="0" smtClean="0"/>
              <a:t>-------------</a:t>
            </a:r>
          </a:p>
          <a:p>
            <a:r>
              <a:rPr lang="de-CH" sz="2800" dirty="0" err="1" smtClean="0"/>
              <a:t>Factor</a:t>
            </a:r>
            <a:r>
              <a:rPr lang="de-CH" sz="2800" dirty="0" smtClean="0"/>
              <a:t>: 3/2 </a:t>
            </a:r>
            <a:r>
              <a:rPr lang="de-CH" sz="2800" dirty="0" smtClean="0">
                <a:solidFill>
                  <a:srgbClr val="FF0000"/>
                </a:solidFill>
              </a:rPr>
              <a:t>-</a:t>
            </a:r>
            <a:r>
              <a:rPr lang="el-GR" sz="2800" dirty="0" smtClean="0">
                <a:solidFill>
                  <a:srgbClr val="FF0000"/>
                </a:solidFill>
              </a:rPr>
              <a:t>ε</a:t>
            </a:r>
            <a:endParaRPr lang="de-CH" sz="2800" dirty="0" smtClean="0">
              <a:solidFill>
                <a:srgbClr val="FF0000"/>
              </a:solidFill>
            </a:endParaRPr>
          </a:p>
        </p:txBody>
      </p:sp>
      <p:sp>
        <p:nvSpPr>
          <p:cNvPr id="47" name="Oval 46"/>
          <p:cNvSpPr/>
          <p:nvPr/>
        </p:nvSpPr>
        <p:spPr>
          <a:xfrm>
            <a:off x="6219306" y="143053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372966" y="414908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/>
          <p:cNvSpPr/>
          <p:nvPr/>
        </p:nvSpPr>
        <p:spPr>
          <a:xfrm>
            <a:off x="5372966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380370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380370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2981404" y="4149080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2981404" y="3527642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2988808" y="2916066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988808" y="2294628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123728" y="1421654"/>
            <a:ext cx="360040" cy="3600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6"/>
            <a:endCxn id="51" idx="2"/>
          </p:cNvCxnSpPr>
          <p:nvPr/>
        </p:nvCxnSpPr>
        <p:spPr>
          <a:xfrm>
            <a:off x="3348848" y="2474648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54" idx="6"/>
            <a:endCxn id="50" idx="2"/>
          </p:cNvCxnSpPr>
          <p:nvPr/>
        </p:nvCxnSpPr>
        <p:spPr>
          <a:xfrm>
            <a:off x="3348848" y="3096086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53" idx="6"/>
            <a:endCxn id="49" idx="2"/>
          </p:cNvCxnSpPr>
          <p:nvPr/>
        </p:nvCxnSpPr>
        <p:spPr>
          <a:xfrm>
            <a:off x="3341444" y="3707662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52" idx="6"/>
            <a:endCxn id="48" idx="2"/>
          </p:cNvCxnSpPr>
          <p:nvPr/>
        </p:nvCxnSpPr>
        <p:spPr>
          <a:xfrm>
            <a:off x="3341444" y="4329100"/>
            <a:ext cx="2031522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2" idx="1"/>
            <a:endCxn id="56" idx="5"/>
          </p:cNvCxnSpPr>
          <p:nvPr/>
        </p:nvCxnSpPr>
        <p:spPr>
          <a:xfrm rot="16200000" flipV="1">
            <a:off x="1496166" y="2663842"/>
            <a:ext cx="2472840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stCxn id="53" idx="1"/>
            <a:endCxn id="56" idx="5"/>
          </p:cNvCxnSpPr>
          <p:nvPr/>
        </p:nvCxnSpPr>
        <p:spPr>
          <a:xfrm rot="16200000" flipV="1">
            <a:off x="1806885" y="2353123"/>
            <a:ext cx="1851402" cy="60309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4" idx="1"/>
            <a:endCxn id="56" idx="5"/>
          </p:cNvCxnSpPr>
          <p:nvPr/>
        </p:nvCxnSpPr>
        <p:spPr>
          <a:xfrm rot="16200000" flipV="1">
            <a:off x="2116375" y="2043633"/>
            <a:ext cx="1239826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55" idx="1"/>
            <a:endCxn id="56" idx="5"/>
          </p:cNvCxnSpPr>
          <p:nvPr/>
        </p:nvCxnSpPr>
        <p:spPr>
          <a:xfrm rot="16200000" flipV="1">
            <a:off x="2427094" y="1732914"/>
            <a:ext cx="618388" cy="61049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47" idx="3"/>
            <a:endCxn id="51" idx="7"/>
          </p:cNvCxnSpPr>
          <p:nvPr/>
        </p:nvCxnSpPr>
        <p:spPr>
          <a:xfrm rot="5400000">
            <a:off x="5675103" y="1750425"/>
            <a:ext cx="609510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7" idx="3"/>
            <a:endCxn id="50" idx="7"/>
          </p:cNvCxnSpPr>
          <p:nvPr/>
        </p:nvCxnSpPr>
        <p:spPr>
          <a:xfrm rot="5400000">
            <a:off x="5364384" y="2061144"/>
            <a:ext cx="1230948" cy="58435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47" idx="3"/>
            <a:endCxn id="49" idx="7"/>
          </p:cNvCxnSpPr>
          <p:nvPr/>
        </p:nvCxnSpPr>
        <p:spPr>
          <a:xfrm rot="5400000">
            <a:off x="5054894" y="2363230"/>
            <a:ext cx="1842524" cy="59175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47" idx="3"/>
            <a:endCxn id="48" idx="7"/>
          </p:cNvCxnSpPr>
          <p:nvPr/>
        </p:nvCxnSpPr>
        <p:spPr>
          <a:xfrm flipH="1">
            <a:off x="5680279" y="1737845"/>
            <a:ext cx="591754" cy="246396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54" idx="0"/>
            <a:endCxn id="55" idx="4"/>
          </p:cNvCxnSpPr>
          <p:nvPr/>
        </p:nvCxnSpPr>
        <p:spPr>
          <a:xfrm rot="5400000" flipH="1" flipV="1">
            <a:off x="3038129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0"/>
            <a:endCxn id="53" idx="4"/>
          </p:cNvCxnSpPr>
          <p:nvPr/>
        </p:nvCxnSpPr>
        <p:spPr>
          <a:xfrm rot="5400000" flipH="1" flipV="1">
            <a:off x="3030725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50" idx="0"/>
            <a:endCxn id="51" idx="4"/>
          </p:cNvCxnSpPr>
          <p:nvPr/>
        </p:nvCxnSpPr>
        <p:spPr>
          <a:xfrm rot="5400000" flipH="1" flipV="1">
            <a:off x="5429691" y="2785367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48" idx="0"/>
            <a:endCxn id="49" idx="4"/>
          </p:cNvCxnSpPr>
          <p:nvPr/>
        </p:nvCxnSpPr>
        <p:spPr>
          <a:xfrm rot="5400000" flipH="1" flipV="1">
            <a:off x="5422287" y="4018381"/>
            <a:ext cx="26139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56" idx="6"/>
            <a:endCxn id="47" idx="2"/>
          </p:cNvCxnSpPr>
          <p:nvPr/>
        </p:nvCxnSpPr>
        <p:spPr>
          <a:xfrm>
            <a:off x="2483768" y="1601674"/>
            <a:ext cx="3735538" cy="887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Arc 42"/>
          <p:cNvSpPr/>
          <p:nvPr/>
        </p:nvSpPr>
        <p:spPr>
          <a:xfrm>
            <a:off x="2925678" y="2476869"/>
            <a:ext cx="836478" cy="1855432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>
            <a:off x="3078078" y="2484018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c 45"/>
          <p:cNvSpPr/>
          <p:nvPr/>
        </p:nvSpPr>
        <p:spPr>
          <a:xfrm rot="10800000">
            <a:off x="5119952" y="3138257"/>
            <a:ext cx="540062" cy="1226847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c 44"/>
          <p:cNvSpPr/>
          <p:nvPr/>
        </p:nvSpPr>
        <p:spPr>
          <a:xfrm>
            <a:off x="3230478" y="3095594"/>
            <a:ext cx="243646" cy="615271"/>
          </a:xfrm>
          <a:prstGeom prst="arc">
            <a:avLst>
              <a:gd name="adj1" fmla="val 16200000"/>
              <a:gd name="adj2" fmla="val 5323800"/>
            </a:avLst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50"/>
          <p:cNvSpPr/>
          <p:nvPr/>
        </p:nvSpPr>
        <p:spPr>
          <a:xfrm>
            <a:off x="3635635" y="2787212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50"/>
          <p:cNvSpPr/>
          <p:nvPr/>
        </p:nvSpPr>
        <p:spPr>
          <a:xfrm>
            <a:off x="3729159" y="335251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50"/>
          <p:cNvSpPr/>
          <p:nvPr/>
        </p:nvSpPr>
        <p:spPr>
          <a:xfrm>
            <a:off x="3645420" y="391238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50"/>
          <p:cNvSpPr/>
          <p:nvPr/>
        </p:nvSpPr>
        <p:spPr>
          <a:xfrm>
            <a:off x="3523893" y="270444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50"/>
          <p:cNvSpPr/>
          <p:nvPr/>
        </p:nvSpPr>
        <p:spPr>
          <a:xfrm>
            <a:off x="3585143" y="3111740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50"/>
          <p:cNvSpPr/>
          <p:nvPr/>
        </p:nvSpPr>
        <p:spPr>
          <a:xfrm>
            <a:off x="3531353" y="3440663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50"/>
          <p:cNvSpPr/>
          <p:nvPr/>
        </p:nvSpPr>
        <p:spPr>
          <a:xfrm>
            <a:off x="3392716" y="313649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50"/>
          <p:cNvSpPr/>
          <p:nvPr/>
        </p:nvSpPr>
        <p:spPr>
          <a:xfrm>
            <a:off x="3437829" y="3291268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50"/>
          <p:cNvSpPr/>
          <p:nvPr/>
        </p:nvSpPr>
        <p:spPr>
          <a:xfrm>
            <a:off x="3424990" y="3496534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50"/>
          <p:cNvSpPr/>
          <p:nvPr/>
        </p:nvSpPr>
        <p:spPr>
          <a:xfrm>
            <a:off x="5140343" y="3358685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50"/>
          <p:cNvSpPr/>
          <p:nvPr/>
        </p:nvSpPr>
        <p:spPr>
          <a:xfrm>
            <a:off x="5089851" y="3774596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50"/>
          <p:cNvSpPr/>
          <p:nvPr/>
        </p:nvSpPr>
        <p:spPr>
          <a:xfrm>
            <a:off x="5190835" y="4190507"/>
            <a:ext cx="72008" cy="7200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50"/>
          <p:cNvSpPr/>
          <p:nvPr/>
        </p:nvSpPr>
        <p:spPr>
          <a:xfrm>
            <a:off x="5729246" y="222728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50"/>
          <p:cNvSpPr/>
          <p:nvPr/>
        </p:nvSpPr>
        <p:spPr>
          <a:xfrm>
            <a:off x="5881646" y="207459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50"/>
          <p:cNvSpPr/>
          <p:nvPr/>
        </p:nvSpPr>
        <p:spPr>
          <a:xfrm>
            <a:off x="6026879" y="191235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50"/>
          <p:cNvSpPr/>
          <p:nvPr/>
        </p:nvSpPr>
        <p:spPr>
          <a:xfrm>
            <a:off x="5881646" y="2445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50"/>
          <p:cNvSpPr/>
          <p:nvPr/>
        </p:nvSpPr>
        <p:spPr>
          <a:xfrm>
            <a:off x="5996979" y="220039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50"/>
          <p:cNvSpPr/>
          <p:nvPr/>
        </p:nvSpPr>
        <p:spPr>
          <a:xfrm>
            <a:off x="5747171" y="2738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50"/>
          <p:cNvSpPr/>
          <p:nvPr/>
        </p:nvSpPr>
        <p:spPr>
          <a:xfrm>
            <a:off x="5768687" y="315263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50"/>
          <p:cNvSpPr/>
          <p:nvPr/>
        </p:nvSpPr>
        <p:spPr>
          <a:xfrm>
            <a:off x="5881646" y="2805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50"/>
          <p:cNvSpPr/>
          <p:nvPr/>
        </p:nvSpPr>
        <p:spPr>
          <a:xfrm>
            <a:off x="6011899" y="23904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50"/>
          <p:cNvSpPr/>
          <p:nvPr/>
        </p:nvSpPr>
        <p:spPr>
          <a:xfrm>
            <a:off x="5812012" y="349653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50"/>
          <p:cNvSpPr/>
          <p:nvPr/>
        </p:nvSpPr>
        <p:spPr>
          <a:xfrm>
            <a:off x="5940815" y="2952744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50"/>
          <p:cNvSpPr/>
          <p:nvPr/>
        </p:nvSpPr>
        <p:spPr>
          <a:xfrm>
            <a:off x="6028036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50"/>
          <p:cNvSpPr/>
          <p:nvPr/>
        </p:nvSpPr>
        <p:spPr>
          <a:xfrm>
            <a:off x="2555515" y="184035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50"/>
          <p:cNvSpPr/>
          <p:nvPr/>
        </p:nvSpPr>
        <p:spPr>
          <a:xfrm>
            <a:off x="2849557" y="215052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50"/>
          <p:cNvSpPr/>
          <p:nvPr/>
        </p:nvSpPr>
        <p:spPr>
          <a:xfrm>
            <a:off x="2573733" y="2026812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50"/>
          <p:cNvSpPr/>
          <p:nvPr/>
        </p:nvSpPr>
        <p:spPr>
          <a:xfrm>
            <a:off x="2677429" y="225418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50"/>
          <p:cNvSpPr/>
          <p:nvPr/>
        </p:nvSpPr>
        <p:spPr>
          <a:xfrm>
            <a:off x="2795767" y="249380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50"/>
          <p:cNvSpPr/>
          <p:nvPr/>
        </p:nvSpPr>
        <p:spPr>
          <a:xfrm>
            <a:off x="2830708" y="3016075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50"/>
          <p:cNvSpPr/>
          <p:nvPr/>
        </p:nvSpPr>
        <p:spPr>
          <a:xfrm>
            <a:off x="2726426" y="270444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50"/>
          <p:cNvSpPr/>
          <p:nvPr/>
        </p:nvSpPr>
        <p:spPr>
          <a:xfrm>
            <a:off x="2616765" y="2360543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50"/>
          <p:cNvSpPr/>
          <p:nvPr/>
        </p:nvSpPr>
        <p:spPr>
          <a:xfrm>
            <a:off x="2844178" y="351267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50"/>
          <p:cNvSpPr/>
          <p:nvPr/>
        </p:nvSpPr>
        <p:spPr>
          <a:xfrm>
            <a:off x="2600628" y="256043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50"/>
          <p:cNvSpPr/>
          <p:nvPr/>
        </p:nvSpPr>
        <p:spPr>
          <a:xfrm>
            <a:off x="3131053" y="267547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50"/>
          <p:cNvSpPr/>
          <p:nvPr/>
        </p:nvSpPr>
        <p:spPr>
          <a:xfrm>
            <a:off x="3132841" y="283862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50"/>
          <p:cNvSpPr/>
          <p:nvPr/>
        </p:nvSpPr>
        <p:spPr>
          <a:xfrm>
            <a:off x="3132841" y="2765696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50"/>
          <p:cNvSpPr/>
          <p:nvPr/>
        </p:nvSpPr>
        <p:spPr>
          <a:xfrm>
            <a:off x="3132841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50"/>
          <p:cNvSpPr/>
          <p:nvPr/>
        </p:nvSpPr>
        <p:spPr>
          <a:xfrm>
            <a:off x="3134629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50"/>
          <p:cNvSpPr/>
          <p:nvPr/>
        </p:nvSpPr>
        <p:spPr>
          <a:xfrm>
            <a:off x="3134629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50"/>
          <p:cNvSpPr/>
          <p:nvPr/>
        </p:nvSpPr>
        <p:spPr>
          <a:xfrm>
            <a:off x="5535031" y="267009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50"/>
          <p:cNvSpPr/>
          <p:nvPr/>
        </p:nvSpPr>
        <p:spPr>
          <a:xfrm>
            <a:off x="5536819" y="283324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50"/>
          <p:cNvSpPr/>
          <p:nvPr/>
        </p:nvSpPr>
        <p:spPr>
          <a:xfrm>
            <a:off x="5536819" y="276031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50"/>
          <p:cNvSpPr/>
          <p:nvPr/>
        </p:nvSpPr>
        <p:spPr>
          <a:xfrm>
            <a:off x="5524273" y="3904061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50"/>
          <p:cNvSpPr/>
          <p:nvPr/>
        </p:nvSpPr>
        <p:spPr>
          <a:xfrm>
            <a:off x="5526061" y="4067219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50"/>
          <p:cNvSpPr/>
          <p:nvPr/>
        </p:nvSpPr>
        <p:spPr>
          <a:xfrm>
            <a:off x="5526061" y="3994287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50"/>
          <p:cNvSpPr/>
          <p:nvPr/>
        </p:nvSpPr>
        <p:spPr>
          <a:xfrm>
            <a:off x="2712808" y="1988840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50"/>
          <p:cNvSpPr/>
          <p:nvPr/>
        </p:nvSpPr>
        <p:spPr>
          <a:xfrm>
            <a:off x="2627784" y="2204864"/>
            <a:ext cx="167181" cy="154774"/>
          </a:xfrm>
          <a:prstGeom prst="ellipse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50"/>
          <p:cNvSpPr/>
          <p:nvPr/>
        </p:nvSpPr>
        <p:spPr>
          <a:xfrm>
            <a:off x="2742304" y="3140968"/>
            <a:ext cx="72008" cy="7200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TextBox 99"/>
          <p:cNvSpPr txBox="1"/>
          <p:nvPr/>
        </p:nvSpPr>
        <p:spPr>
          <a:xfrm>
            <a:off x="3995936" y="501491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>
                <a:solidFill>
                  <a:srgbClr val="FF0000"/>
                </a:solidFill>
              </a:rPr>
              <a:t>7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9" name="Freeform 108"/>
          <p:cNvSpPr/>
          <p:nvPr/>
        </p:nvSpPr>
        <p:spPr>
          <a:xfrm>
            <a:off x="2197510" y="2444764"/>
            <a:ext cx="3440813" cy="3000460"/>
          </a:xfrm>
          <a:custGeom>
            <a:avLst/>
            <a:gdLst>
              <a:gd name="connsiteX0" fmla="*/ 453798 w 3422041"/>
              <a:gd name="connsiteY0" fmla="*/ 0 h 1927367"/>
              <a:gd name="connsiteX1" fmla="*/ 217823 w 3422041"/>
              <a:gd name="connsiteY1" fmla="*/ 1887794 h 1927367"/>
              <a:gd name="connsiteX2" fmla="*/ 3182249 w 3422041"/>
              <a:gd name="connsiteY2" fmla="*/ 1268362 h 1927367"/>
              <a:gd name="connsiteX3" fmla="*/ 3226494 w 3422041"/>
              <a:gd name="connsiteY3" fmla="*/ 1091381 h 1927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2041" h="1927367">
                <a:moveTo>
                  <a:pt x="453798" y="0"/>
                </a:moveTo>
                <a:cubicBezTo>
                  <a:pt x="108439" y="838200"/>
                  <a:pt x="-236919" y="1676400"/>
                  <a:pt x="217823" y="1887794"/>
                </a:cubicBezTo>
                <a:cubicBezTo>
                  <a:pt x="672565" y="2099188"/>
                  <a:pt x="2680804" y="1401098"/>
                  <a:pt x="3182249" y="1268362"/>
                </a:cubicBezTo>
                <a:cubicBezTo>
                  <a:pt x="3683694" y="1135627"/>
                  <a:pt x="3246158" y="1138084"/>
                  <a:pt x="3226494" y="1091381"/>
                </a:cubicBezTo>
              </a:path>
            </a:pathLst>
          </a:cu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64505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Technique is general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47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359404" y="4810168"/>
            <a:ext cx="2304256" cy="136815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r>
              <a:rPr lang="de-CH" sz="4400" dirty="0" smtClean="0">
                <a:solidFill>
                  <a:schemeClr val="tx1"/>
                </a:solidFill>
              </a:rPr>
              <a:t>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990" y="648452"/>
            <a:ext cx="8938498" cy="403244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236296" y="4606545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itel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Technique is general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40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359404" y="4810168"/>
            <a:ext cx="2304256" cy="136815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r>
              <a:rPr lang="de-CH" sz="4400" dirty="0" smtClean="0">
                <a:solidFill>
                  <a:schemeClr val="tx1"/>
                </a:solidFill>
              </a:rPr>
              <a:t>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990" y="648452"/>
            <a:ext cx="8938498" cy="403244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236296" y="3356992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Titel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Technique is general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53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359404" y="4810168"/>
            <a:ext cx="2304256" cy="136815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r>
              <a:rPr lang="de-CH" sz="4400" dirty="0" smtClean="0">
                <a:solidFill>
                  <a:schemeClr val="tx1"/>
                </a:solidFill>
              </a:rPr>
              <a:t>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990" y="648452"/>
            <a:ext cx="8938498" cy="403244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236296" y="3356992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el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Technique is general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14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5990" y="648452"/>
            <a:ext cx="8938498" cy="403244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236296" y="3356992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el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Technique is general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6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5990" y="648452"/>
            <a:ext cx="8938498" cy="16284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444208" y="2204864"/>
            <a:ext cx="2520280" cy="28803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555776" y="4082692"/>
            <a:ext cx="3824808" cy="2964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itel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Technique is general</a:t>
            </a:r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3493612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15616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07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5990" y="648452"/>
            <a:ext cx="8938498" cy="16284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164288" y="836712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555776" y="4082692"/>
            <a:ext cx="3824808" cy="2964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93612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15616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156176" y="2765437"/>
            <a:ext cx="28803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6711552" y="2348880"/>
            <a:ext cx="21089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400" dirty="0"/>
              <a:t>f</a:t>
            </a:r>
            <a:r>
              <a:rPr lang="de-CH" sz="2400" dirty="0" smtClean="0"/>
              <a:t>’(</a:t>
            </a:r>
            <a:r>
              <a:rPr lang="de-CH" sz="2400" dirty="0" err="1" smtClean="0"/>
              <a:t>G</a:t>
            </a:r>
            <a:r>
              <a:rPr lang="de-CH" sz="1400" dirty="0" err="1" smtClean="0"/>
              <a:t>a</a:t>
            </a:r>
            <a:r>
              <a:rPr lang="de-CH" sz="2400" dirty="0" err="1" smtClean="0"/>
              <a:t>,G</a:t>
            </a:r>
            <a:r>
              <a:rPr lang="de-CH" sz="1400" dirty="0" err="1" smtClean="0"/>
              <a:t>b</a:t>
            </a:r>
            <a:r>
              <a:rPr lang="de-CH" sz="2400" dirty="0" smtClean="0"/>
              <a:t>)</a:t>
            </a:r>
            <a:endParaRPr lang="en-US" sz="24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77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20688" y="-315416"/>
            <a:ext cx="8229600" cy="1143000"/>
          </a:xfrm>
        </p:spPr>
        <p:txBody>
          <a:bodyPr>
            <a:normAutofit/>
          </a:bodyPr>
          <a:lstStyle/>
          <a:p>
            <a:r>
              <a:rPr lang="de-CH" sz="3600" dirty="0" smtClean="0"/>
              <a:t>Alice 		Bob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5990" y="648452"/>
            <a:ext cx="8938498" cy="16284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164288" y="836712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555776" y="4082692"/>
            <a:ext cx="3824808" cy="2964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611304" y="44624"/>
            <a:ext cx="0" cy="3240000"/>
          </a:xfrm>
          <a:prstGeom prst="line">
            <a:avLst/>
          </a:prstGeom>
          <a:ln w="635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493612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15616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156176" y="2765437"/>
            <a:ext cx="28803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6711552" y="2348880"/>
            <a:ext cx="21089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400" dirty="0"/>
              <a:t>f</a:t>
            </a:r>
            <a:r>
              <a:rPr lang="de-CH" sz="2400" dirty="0" smtClean="0"/>
              <a:t>’(</a:t>
            </a:r>
            <a:r>
              <a:rPr lang="de-CH" sz="2400" dirty="0" err="1" smtClean="0"/>
              <a:t>G</a:t>
            </a:r>
            <a:r>
              <a:rPr lang="de-CH" sz="1400" dirty="0" err="1" smtClean="0"/>
              <a:t>a</a:t>
            </a:r>
            <a:r>
              <a:rPr lang="de-CH" sz="2400" dirty="0" err="1" smtClean="0"/>
              <a:t>,G</a:t>
            </a:r>
            <a:r>
              <a:rPr lang="de-CH" sz="1400" dirty="0" err="1" smtClean="0"/>
              <a:t>b</a:t>
            </a:r>
            <a:r>
              <a:rPr lang="de-CH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9740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20688" y="-315416"/>
            <a:ext cx="8229600" cy="1143000"/>
          </a:xfrm>
        </p:spPr>
        <p:txBody>
          <a:bodyPr>
            <a:normAutofit/>
          </a:bodyPr>
          <a:lstStyle/>
          <a:p>
            <a:r>
              <a:rPr lang="de-CH" sz="3600" dirty="0" smtClean="0"/>
              <a:t>Alice 		Bob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7164288" y="836712"/>
            <a:ext cx="1376536" cy="177539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555776" y="4082692"/>
            <a:ext cx="3824808" cy="2964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611304" y="44624"/>
            <a:ext cx="0" cy="3240000"/>
          </a:xfrm>
          <a:prstGeom prst="line">
            <a:avLst/>
          </a:prstGeom>
          <a:ln w="635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493612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15616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707904" y="1340768"/>
            <a:ext cx="10801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79512" y="1432560"/>
            <a:ext cx="1070168" cy="3972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156176" y="2765437"/>
            <a:ext cx="28803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711552" y="2348880"/>
            <a:ext cx="21089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400" dirty="0"/>
              <a:t>f</a:t>
            </a:r>
            <a:r>
              <a:rPr lang="de-CH" sz="2400" dirty="0" smtClean="0"/>
              <a:t>’(</a:t>
            </a:r>
            <a:r>
              <a:rPr lang="de-CH" sz="2400" dirty="0" err="1" smtClean="0"/>
              <a:t>G</a:t>
            </a:r>
            <a:r>
              <a:rPr lang="de-CH" sz="1400" dirty="0" err="1" smtClean="0"/>
              <a:t>a</a:t>
            </a:r>
            <a:r>
              <a:rPr lang="de-CH" sz="2400" dirty="0" err="1" smtClean="0"/>
              <a:t>,G</a:t>
            </a:r>
            <a:r>
              <a:rPr lang="de-CH" sz="1400" dirty="0" err="1" smtClean="0"/>
              <a:t>b</a:t>
            </a:r>
            <a:r>
              <a:rPr lang="de-CH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7468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20688" y="-315416"/>
            <a:ext cx="8229600" cy="1143000"/>
          </a:xfrm>
        </p:spPr>
        <p:txBody>
          <a:bodyPr>
            <a:normAutofit/>
          </a:bodyPr>
          <a:lstStyle/>
          <a:p>
            <a:r>
              <a:rPr lang="de-CH" sz="3600" dirty="0" smtClean="0"/>
              <a:t>Alice 		Bob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555776" y="4082692"/>
            <a:ext cx="3824808" cy="2964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611304" y="44624"/>
            <a:ext cx="0" cy="3240000"/>
          </a:xfrm>
          <a:prstGeom prst="line">
            <a:avLst/>
          </a:prstGeom>
          <a:ln w="635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493612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115616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707904" y="1283756"/>
            <a:ext cx="10801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79512" y="1375548"/>
            <a:ext cx="1070168" cy="3972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156176" y="2765437"/>
            <a:ext cx="28803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711552" y="2348880"/>
            <a:ext cx="21089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400" dirty="0"/>
              <a:t>f</a:t>
            </a:r>
            <a:r>
              <a:rPr lang="de-CH" sz="2400" dirty="0" smtClean="0"/>
              <a:t>’(</a:t>
            </a:r>
            <a:r>
              <a:rPr lang="de-CH" sz="2400" dirty="0" err="1" smtClean="0"/>
              <a:t>G</a:t>
            </a:r>
            <a:r>
              <a:rPr lang="de-CH" sz="1400" dirty="0" err="1" smtClean="0"/>
              <a:t>a</a:t>
            </a:r>
            <a:r>
              <a:rPr lang="de-CH" sz="2400" dirty="0" err="1" smtClean="0"/>
              <a:t>,G</a:t>
            </a:r>
            <a:r>
              <a:rPr lang="de-CH" sz="1400" dirty="0" err="1" smtClean="0"/>
              <a:t>b</a:t>
            </a:r>
            <a:r>
              <a:rPr lang="de-CH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9275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20688" y="-315416"/>
            <a:ext cx="8229600" cy="1143000"/>
          </a:xfrm>
        </p:spPr>
        <p:txBody>
          <a:bodyPr>
            <a:normAutofit/>
          </a:bodyPr>
          <a:lstStyle/>
          <a:p>
            <a:r>
              <a:rPr lang="de-CH" sz="3600" dirty="0" smtClean="0"/>
              <a:t>Alice 		Bob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61618"/>
            <a:ext cx="9144000" cy="537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Straight Connector 10"/>
          <p:cNvCxnSpPr/>
          <p:nvPr/>
        </p:nvCxnSpPr>
        <p:spPr>
          <a:xfrm>
            <a:off x="2267744" y="4265332"/>
            <a:ext cx="0" cy="3240000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405262" y="4077072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555776" y="4082692"/>
            <a:ext cx="3824808" cy="29641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611304" y="44624"/>
            <a:ext cx="0" cy="3240000"/>
          </a:xfrm>
          <a:prstGeom prst="line">
            <a:avLst/>
          </a:prstGeom>
          <a:ln w="635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995936" y="4869160"/>
            <a:ext cx="295318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dirty="0" smtClean="0"/>
              <a:t>	      Time(g</a:t>
            </a:r>
            <a:r>
              <a:rPr lang="de-CH" sz="2800" dirty="0"/>
              <a:t>)   </a:t>
            </a:r>
          </a:p>
          <a:p>
            <a:r>
              <a:rPr lang="de-CH" sz="2800" dirty="0" smtClean="0"/>
              <a:t>Time(f) ≥ -----------</a:t>
            </a:r>
          </a:p>
          <a:p>
            <a:r>
              <a:rPr lang="de-CH" sz="2800" dirty="0"/>
              <a:t>	 </a:t>
            </a:r>
            <a:r>
              <a:rPr lang="de-CH" sz="2800" dirty="0" smtClean="0"/>
              <a:t>       |</a:t>
            </a:r>
            <a:r>
              <a:rPr lang="de-CH" sz="2800" dirty="0" err="1" smtClean="0"/>
              <a:t>cut</a:t>
            </a:r>
            <a:r>
              <a:rPr lang="de-CH" sz="2800" dirty="0" smtClean="0"/>
              <a:t>|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493612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115616" y="3140968"/>
            <a:ext cx="436240" cy="36423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07904" y="1340768"/>
            <a:ext cx="10801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79512" y="1432560"/>
            <a:ext cx="1070168" cy="3972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156176" y="2765437"/>
            <a:ext cx="2880320" cy="4890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6711552" y="2348880"/>
            <a:ext cx="21089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400" dirty="0"/>
              <a:t>f</a:t>
            </a:r>
            <a:r>
              <a:rPr lang="de-CH" sz="2400" dirty="0" smtClean="0"/>
              <a:t>’(</a:t>
            </a:r>
            <a:r>
              <a:rPr lang="de-CH" sz="2400" dirty="0" err="1" smtClean="0"/>
              <a:t>G</a:t>
            </a:r>
            <a:r>
              <a:rPr lang="de-CH" sz="1400" dirty="0" err="1" smtClean="0"/>
              <a:t>a</a:t>
            </a:r>
            <a:r>
              <a:rPr lang="de-CH" sz="2400" dirty="0" err="1" smtClean="0"/>
              <a:t>,G</a:t>
            </a:r>
            <a:r>
              <a:rPr lang="de-CH" sz="1400" dirty="0" err="1" smtClean="0"/>
              <a:t>b</a:t>
            </a:r>
            <a:r>
              <a:rPr lang="de-CH" sz="2400" dirty="0" smtClean="0"/>
              <a:t>)</a:t>
            </a:r>
            <a:endParaRPr lang="en-US" sz="2400" dirty="0"/>
          </a:p>
        </p:txBody>
      </p:sp>
      <p:sp>
        <p:nvSpPr>
          <p:cNvPr id="19" name="Rounded Rectangle 18"/>
          <p:cNvSpPr/>
          <p:nvPr/>
        </p:nvSpPr>
        <p:spPr>
          <a:xfrm>
            <a:off x="7769848" y="5423968"/>
            <a:ext cx="260412" cy="12102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627784" y="5949280"/>
            <a:ext cx="360040" cy="2307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44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53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Summary</a:t>
            </a:r>
            <a:endParaRPr lang="en-US" b="1" dirty="0"/>
          </a:p>
        </p:txBody>
      </p:sp>
      <p:grpSp>
        <p:nvGrpSpPr>
          <p:cNvPr id="40" name="Gruppieren 39"/>
          <p:cNvGrpSpPr/>
          <p:nvPr/>
        </p:nvGrpSpPr>
        <p:grpSpPr>
          <a:xfrm>
            <a:off x="179512" y="1052736"/>
            <a:ext cx="2366281" cy="1641503"/>
            <a:chOff x="2241110" y="2621502"/>
            <a:chExt cx="4455618" cy="3240000"/>
          </a:xfrm>
        </p:grpSpPr>
        <p:sp>
          <p:nvSpPr>
            <p:cNvPr id="6" name="Arc 42"/>
            <p:cNvSpPr/>
            <p:nvPr/>
          </p:nvSpPr>
          <p:spPr>
            <a:xfrm>
              <a:off x="3043060" y="3777487"/>
              <a:ext cx="836478" cy="1855432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Arc 43"/>
            <p:cNvSpPr/>
            <p:nvPr/>
          </p:nvSpPr>
          <p:spPr>
            <a:xfrm>
              <a:off x="3195460" y="3784636"/>
              <a:ext cx="540062" cy="1226847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Arc 44"/>
            <p:cNvSpPr/>
            <p:nvPr/>
          </p:nvSpPr>
          <p:spPr>
            <a:xfrm>
              <a:off x="3347860" y="4396212"/>
              <a:ext cx="243646" cy="615271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Arc 45"/>
            <p:cNvSpPr/>
            <p:nvPr/>
          </p:nvSpPr>
          <p:spPr>
            <a:xfrm rot="10800000">
              <a:off x="5237334" y="3784636"/>
              <a:ext cx="540062" cy="1226847"/>
            </a:xfrm>
            <a:prstGeom prst="arc">
              <a:avLst>
                <a:gd name="adj1" fmla="val 16200000"/>
                <a:gd name="adj2" fmla="val 5323800"/>
              </a:avLst>
            </a:prstGeom>
            <a:ln w="635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46"/>
            <p:cNvSpPr/>
            <p:nvPr/>
          </p:nvSpPr>
          <p:spPr>
            <a:xfrm>
              <a:off x="6336688" y="273115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47"/>
            <p:cNvSpPr/>
            <p:nvPr/>
          </p:nvSpPr>
          <p:spPr>
            <a:xfrm>
              <a:off x="5490348" y="5449698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48"/>
            <p:cNvSpPr/>
            <p:nvPr/>
          </p:nvSpPr>
          <p:spPr>
            <a:xfrm>
              <a:off x="5490348" y="482826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49"/>
            <p:cNvSpPr/>
            <p:nvPr/>
          </p:nvSpPr>
          <p:spPr>
            <a:xfrm>
              <a:off x="5497752" y="4216684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50"/>
            <p:cNvSpPr/>
            <p:nvPr/>
          </p:nvSpPr>
          <p:spPr>
            <a:xfrm>
              <a:off x="5497752" y="3595246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51"/>
            <p:cNvSpPr/>
            <p:nvPr/>
          </p:nvSpPr>
          <p:spPr>
            <a:xfrm>
              <a:off x="3098786" y="5449698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52"/>
            <p:cNvSpPr/>
            <p:nvPr/>
          </p:nvSpPr>
          <p:spPr>
            <a:xfrm>
              <a:off x="3098786" y="482826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53"/>
            <p:cNvSpPr/>
            <p:nvPr/>
          </p:nvSpPr>
          <p:spPr>
            <a:xfrm>
              <a:off x="3106190" y="4216684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54"/>
            <p:cNvSpPr/>
            <p:nvPr/>
          </p:nvSpPr>
          <p:spPr>
            <a:xfrm>
              <a:off x="3106190" y="3595246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55"/>
            <p:cNvSpPr/>
            <p:nvPr/>
          </p:nvSpPr>
          <p:spPr>
            <a:xfrm>
              <a:off x="2241110" y="272227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56"/>
            <p:cNvCxnSpPr>
              <a:stCxn id="18" idx="6"/>
              <a:endCxn id="14" idx="2"/>
            </p:cNvCxnSpPr>
            <p:nvPr/>
          </p:nvCxnSpPr>
          <p:spPr>
            <a:xfrm>
              <a:off x="3466230" y="3775266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57"/>
            <p:cNvCxnSpPr>
              <a:stCxn id="17" idx="6"/>
              <a:endCxn id="13" idx="2"/>
            </p:cNvCxnSpPr>
            <p:nvPr/>
          </p:nvCxnSpPr>
          <p:spPr>
            <a:xfrm>
              <a:off x="3466230" y="4396704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8"/>
            <p:cNvCxnSpPr>
              <a:stCxn id="16" idx="6"/>
              <a:endCxn id="12" idx="2"/>
            </p:cNvCxnSpPr>
            <p:nvPr/>
          </p:nvCxnSpPr>
          <p:spPr>
            <a:xfrm>
              <a:off x="3458826" y="5008280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59"/>
            <p:cNvCxnSpPr>
              <a:stCxn id="15" idx="6"/>
              <a:endCxn id="11" idx="2"/>
            </p:cNvCxnSpPr>
            <p:nvPr/>
          </p:nvCxnSpPr>
          <p:spPr>
            <a:xfrm>
              <a:off x="3458826" y="5629718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0"/>
            <p:cNvCxnSpPr>
              <a:stCxn id="15" idx="1"/>
              <a:endCxn id="19" idx="5"/>
            </p:cNvCxnSpPr>
            <p:nvPr/>
          </p:nvCxnSpPr>
          <p:spPr>
            <a:xfrm rot="16200000" flipV="1">
              <a:off x="1613548" y="3964460"/>
              <a:ext cx="2472840" cy="60309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61"/>
            <p:cNvCxnSpPr>
              <a:stCxn id="16" idx="1"/>
              <a:endCxn id="19" idx="5"/>
            </p:cNvCxnSpPr>
            <p:nvPr/>
          </p:nvCxnSpPr>
          <p:spPr>
            <a:xfrm rot="16200000" flipV="1">
              <a:off x="1924267" y="3653741"/>
              <a:ext cx="1851402" cy="60309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62"/>
            <p:cNvCxnSpPr>
              <a:stCxn id="17" idx="1"/>
              <a:endCxn id="19" idx="5"/>
            </p:cNvCxnSpPr>
            <p:nvPr/>
          </p:nvCxnSpPr>
          <p:spPr>
            <a:xfrm rot="16200000" flipV="1">
              <a:off x="2233757" y="3344251"/>
              <a:ext cx="1239826" cy="61049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63"/>
            <p:cNvCxnSpPr>
              <a:stCxn id="18" idx="1"/>
              <a:endCxn id="19" idx="5"/>
            </p:cNvCxnSpPr>
            <p:nvPr/>
          </p:nvCxnSpPr>
          <p:spPr>
            <a:xfrm rot="16200000" flipV="1">
              <a:off x="2544476" y="3033532"/>
              <a:ext cx="618388" cy="61049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64"/>
            <p:cNvCxnSpPr>
              <a:stCxn id="10" idx="3"/>
              <a:endCxn id="14" idx="7"/>
            </p:cNvCxnSpPr>
            <p:nvPr/>
          </p:nvCxnSpPr>
          <p:spPr>
            <a:xfrm rot="5400000">
              <a:off x="5792485" y="3051043"/>
              <a:ext cx="609510" cy="58435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65"/>
            <p:cNvCxnSpPr>
              <a:stCxn id="10" idx="3"/>
              <a:endCxn id="13" idx="7"/>
            </p:cNvCxnSpPr>
            <p:nvPr/>
          </p:nvCxnSpPr>
          <p:spPr>
            <a:xfrm rot="5400000">
              <a:off x="5481766" y="3361762"/>
              <a:ext cx="1230948" cy="58435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66"/>
            <p:cNvCxnSpPr>
              <a:stCxn id="10" idx="3"/>
              <a:endCxn id="12" idx="7"/>
            </p:cNvCxnSpPr>
            <p:nvPr/>
          </p:nvCxnSpPr>
          <p:spPr>
            <a:xfrm rot="5400000">
              <a:off x="5172276" y="3663848"/>
              <a:ext cx="1842524" cy="59175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67"/>
            <p:cNvCxnSpPr>
              <a:stCxn id="10" idx="3"/>
              <a:endCxn id="11" idx="7"/>
            </p:cNvCxnSpPr>
            <p:nvPr/>
          </p:nvCxnSpPr>
          <p:spPr>
            <a:xfrm flipH="1">
              <a:off x="5797661" y="3038463"/>
              <a:ext cx="591754" cy="24639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68"/>
            <p:cNvCxnSpPr>
              <a:stCxn id="17" idx="0"/>
              <a:endCxn id="18" idx="4"/>
            </p:cNvCxnSpPr>
            <p:nvPr/>
          </p:nvCxnSpPr>
          <p:spPr>
            <a:xfrm rot="5400000" flipH="1" flipV="1">
              <a:off x="3155511" y="4085985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69"/>
            <p:cNvCxnSpPr>
              <a:stCxn id="15" idx="0"/>
              <a:endCxn id="16" idx="4"/>
            </p:cNvCxnSpPr>
            <p:nvPr/>
          </p:nvCxnSpPr>
          <p:spPr>
            <a:xfrm rot="5400000" flipH="1" flipV="1">
              <a:off x="3148107" y="5318999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70"/>
            <p:cNvCxnSpPr>
              <a:stCxn id="13" idx="0"/>
              <a:endCxn id="14" idx="4"/>
            </p:cNvCxnSpPr>
            <p:nvPr/>
          </p:nvCxnSpPr>
          <p:spPr>
            <a:xfrm rot="5400000" flipH="1" flipV="1">
              <a:off x="5547073" y="4085985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71"/>
            <p:cNvCxnSpPr>
              <a:stCxn id="11" idx="0"/>
              <a:endCxn id="12" idx="4"/>
            </p:cNvCxnSpPr>
            <p:nvPr/>
          </p:nvCxnSpPr>
          <p:spPr>
            <a:xfrm rot="5400000" flipH="1" flipV="1">
              <a:off x="5539669" y="5318999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72"/>
            <p:cNvCxnSpPr>
              <a:stCxn id="19" idx="6"/>
              <a:endCxn id="10" idx="2"/>
            </p:cNvCxnSpPr>
            <p:nvPr/>
          </p:nvCxnSpPr>
          <p:spPr>
            <a:xfrm>
              <a:off x="2601150" y="2902292"/>
              <a:ext cx="3735538" cy="8878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5"/>
            <p:cNvCxnSpPr/>
            <p:nvPr/>
          </p:nvCxnSpPr>
          <p:spPr>
            <a:xfrm>
              <a:off x="2241110" y="4703847"/>
              <a:ext cx="4455618" cy="1356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6"/>
            <p:cNvCxnSpPr/>
            <p:nvPr/>
          </p:nvCxnSpPr>
          <p:spPr>
            <a:xfrm>
              <a:off x="4500000" y="2621502"/>
              <a:ext cx="0" cy="3240000"/>
            </a:xfrm>
            <a:prstGeom prst="line">
              <a:avLst/>
            </a:prstGeom>
            <a:ln w="635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feld 40"/>
          <p:cNvSpPr txBox="1"/>
          <p:nvPr/>
        </p:nvSpPr>
        <p:spPr>
          <a:xfrm>
            <a:off x="179512" y="2708920"/>
            <a:ext cx="2269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Diameter </a:t>
            </a:r>
            <a:r>
              <a:rPr lang="el-GR" sz="2800" dirty="0" smtClean="0"/>
              <a:t>Ω</a:t>
            </a:r>
            <a:r>
              <a:rPr lang="de-CH" sz="2800" dirty="0" smtClean="0"/>
              <a:t>(n)</a:t>
            </a:r>
            <a:endParaRPr lang="en-US" sz="2800" dirty="0"/>
          </a:p>
        </p:txBody>
      </p:sp>
      <p:grpSp>
        <p:nvGrpSpPr>
          <p:cNvPr id="39" name="Group 38"/>
          <p:cNvGrpSpPr/>
          <p:nvPr/>
        </p:nvGrpSpPr>
        <p:grpSpPr>
          <a:xfrm>
            <a:off x="6507583" y="1084266"/>
            <a:ext cx="2240881" cy="1912686"/>
            <a:chOff x="2123728" y="1421654"/>
            <a:chExt cx="4455618" cy="4023570"/>
          </a:xfrm>
        </p:grpSpPr>
        <p:sp>
          <p:nvSpPr>
            <p:cNvPr id="42" name="Oval 41"/>
            <p:cNvSpPr/>
            <p:nvPr/>
          </p:nvSpPr>
          <p:spPr>
            <a:xfrm>
              <a:off x="6219306" y="143053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/>
            <p:cNvSpPr/>
            <p:nvPr/>
          </p:nvSpPr>
          <p:spPr>
            <a:xfrm>
              <a:off x="5372966" y="4149080"/>
              <a:ext cx="360040" cy="360040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/>
            <p:cNvSpPr/>
            <p:nvPr/>
          </p:nvSpPr>
          <p:spPr>
            <a:xfrm>
              <a:off x="5372966" y="352764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/>
            <p:cNvSpPr/>
            <p:nvPr/>
          </p:nvSpPr>
          <p:spPr>
            <a:xfrm>
              <a:off x="5380370" y="2916066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5380370" y="2294628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/>
            <p:cNvSpPr/>
            <p:nvPr/>
          </p:nvSpPr>
          <p:spPr>
            <a:xfrm>
              <a:off x="2981404" y="4149080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Oval 47"/>
            <p:cNvSpPr/>
            <p:nvPr/>
          </p:nvSpPr>
          <p:spPr>
            <a:xfrm>
              <a:off x="2981404" y="3527642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/>
            <p:cNvSpPr/>
            <p:nvPr/>
          </p:nvSpPr>
          <p:spPr>
            <a:xfrm>
              <a:off x="2988808" y="2916066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/>
            <p:cNvSpPr/>
            <p:nvPr/>
          </p:nvSpPr>
          <p:spPr>
            <a:xfrm>
              <a:off x="2988808" y="2294628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/>
            <p:cNvSpPr/>
            <p:nvPr/>
          </p:nvSpPr>
          <p:spPr>
            <a:xfrm>
              <a:off x="2123728" y="1421654"/>
              <a:ext cx="360040" cy="36004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2" name="Straight Connector 51"/>
            <p:cNvCxnSpPr>
              <a:stCxn id="50" idx="6"/>
              <a:endCxn id="46" idx="2"/>
            </p:cNvCxnSpPr>
            <p:nvPr/>
          </p:nvCxnSpPr>
          <p:spPr>
            <a:xfrm>
              <a:off x="3348848" y="2474648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49" idx="6"/>
              <a:endCxn id="45" idx="2"/>
            </p:cNvCxnSpPr>
            <p:nvPr/>
          </p:nvCxnSpPr>
          <p:spPr>
            <a:xfrm>
              <a:off x="3348848" y="3096086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48" idx="6"/>
              <a:endCxn id="44" idx="2"/>
            </p:cNvCxnSpPr>
            <p:nvPr/>
          </p:nvCxnSpPr>
          <p:spPr>
            <a:xfrm>
              <a:off x="3341444" y="3707662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47" idx="6"/>
              <a:endCxn id="43" idx="2"/>
            </p:cNvCxnSpPr>
            <p:nvPr/>
          </p:nvCxnSpPr>
          <p:spPr>
            <a:xfrm>
              <a:off x="3341444" y="4329100"/>
              <a:ext cx="2031522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47" idx="1"/>
              <a:endCxn id="51" idx="5"/>
            </p:cNvCxnSpPr>
            <p:nvPr/>
          </p:nvCxnSpPr>
          <p:spPr>
            <a:xfrm rot="16200000" flipV="1">
              <a:off x="1496166" y="2663842"/>
              <a:ext cx="2472840" cy="60309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48" idx="1"/>
              <a:endCxn id="51" idx="5"/>
            </p:cNvCxnSpPr>
            <p:nvPr/>
          </p:nvCxnSpPr>
          <p:spPr>
            <a:xfrm rot="16200000" flipV="1">
              <a:off x="1806885" y="2353123"/>
              <a:ext cx="1851402" cy="60309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49" idx="1"/>
              <a:endCxn id="51" idx="5"/>
            </p:cNvCxnSpPr>
            <p:nvPr/>
          </p:nvCxnSpPr>
          <p:spPr>
            <a:xfrm rot="16200000" flipV="1">
              <a:off x="2116375" y="2043633"/>
              <a:ext cx="1239826" cy="61049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50" idx="1"/>
              <a:endCxn id="51" idx="5"/>
            </p:cNvCxnSpPr>
            <p:nvPr/>
          </p:nvCxnSpPr>
          <p:spPr>
            <a:xfrm rot="16200000" flipV="1">
              <a:off x="2427094" y="1732914"/>
              <a:ext cx="618388" cy="61049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42" idx="3"/>
              <a:endCxn id="46" idx="7"/>
            </p:cNvCxnSpPr>
            <p:nvPr/>
          </p:nvCxnSpPr>
          <p:spPr>
            <a:xfrm rot="5400000">
              <a:off x="5675103" y="1750425"/>
              <a:ext cx="609510" cy="58435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42" idx="3"/>
              <a:endCxn id="45" idx="7"/>
            </p:cNvCxnSpPr>
            <p:nvPr/>
          </p:nvCxnSpPr>
          <p:spPr>
            <a:xfrm rot="5400000">
              <a:off x="5364384" y="2061144"/>
              <a:ext cx="1230948" cy="58435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42" idx="3"/>
              <a:endCxn id="44" idx="7"/>
            </p:cNvCxnSpPr>
            <p:nvPr/>
          </p:nvCxnSpPr>
          <p:spPr>
            <a:xfrm rot="5400000">
              <a:off x="5054894" y="2363230"/>
              <a:ext cx="1842524" cy="591754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42" idx="3"/>
              <a:endCxn id="43" idx="7"/>
            </p:cNvCxnSpPr>
            <p:nvPr/>
          </p:nvCxnSpPr>
          <p:spPr>
            <a:xfrm flipH="1">
              <a:off x="5680279" y="1737845"/>
              <a:ext cx="591754" cy="24639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49" idx="0"/>
              <a:endCxn id="50" idx="4"/>
            </p:cNvCxnSpPr>
            <p:nvPr/>
          </p:nvCxnSpPr>
          <p:spPr>
            <a:xfrm rot="5400000" flipH="1" flipV="1">
              <a:off x="3038129" y="2785367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47" idx="0"/>
              <a:endCxn id="48" idx="4"/>
            </p:cNvCxnSpPr>
            <p:nvPr/>
          </p:nvCxnSpPr>
          <p:spPr>
            <a:xfrm rot="5400000" flipH="1" flipV="1">
              <a:off x="3030725" y="4018381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45" idx="0"/>
              <a:endCxn id="46" idx="4"/>
            </p:cNvCxnSpPr>
            <p:nvPr/>
          </p:nvCxnSpPr>
          <p:spPr>
            <a:xfrm rot="5400000" flipH="1" flipV="1">
              <a:off x="5429691" y="2785367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43" idx="0"/>
              <a:endCxn id="44" idx="4"/>
            </p:cNvCxnSpPr>
            <p:nvPr/>
          </p:nvCxnSpPr>
          <p:spPr>
            <a:xfrm rot="5400000" flipH="1" flipV="1">
              <a:off x="5422287" y="4018381"/>
              <a:ext cx="261398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51" idx="6"/>
              <a:endCxn id="42" idx="2"/>
            </p:cNvCxnSpPr>
            <p:nvPr/>
          </p:nvCxnSpPr>
          <p:spPr>
            <a:xfrm>
              <a:off x="2483768" y="1601674"/>
              <a:ext cx="3735538" cy="8878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Arc 68"/>
            <p:cNvSpPr/>
            <p:nvPr/>
          </p:nvSpPr>
          <p:spPr>
            <a:xfrm>
              <a:off x="2925678" y="2476869"/>
              <a:ext cx="836478" cy="1855432"/>
            </a:xfrm>
            <a:prstGeom prst="arc">
              <a:avLst>
                <a:gd name="adj1" fmla="val 16200000"/>
                <a:gd name="adj2" fmla="val 5323800"/>
              </a:avLst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Arc 69"/>
            <p:cNvSpPr/>
            <p:nvPr/>
          </p:nvSpPr>
          <p:spPr>
            <a:xfrm>
              <a:off x="3078078" y="2484018"/>
              <a:ext cx="540062" cy="1226847"/>
            </a:xfrm>
            <a:prstGeom prst="arc">
              <a:avLst>
                <a:gd name="adj1" fmla="val 16200000"/>
                <a:gd name="adj2" fmla="val 5323800"/>
              </a:avLst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Arc 70"/>
            <p:cNvSpPr/>
            <p:nvPr/>
          </p:nvSpPr>
          <p:spPr>
            <a:xfrm rot="10800000">
              <a:off x="5119952" y="3138257"/>
              <a:ext cx="540062" cy="1226847"/>
            </a:xfrm>
            <a:prstGeom prst="arc">
              <a:avLst>
                <a:gd name="adj1" fmla="val 16200000"/>
                <a:gd name="adj2" fmla="val 5323800"/>
              </a:avLst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Arc 71"/>
            <p:cNvSpPr/>
            <p:nvPr/>
          </p:nvSpPr>
          <p:spPr>
            <a:xfrm>
              <a:off x="3230478" y="3095594"/>
              <a:ext cx="243646" cy="615271"/>
            </a:xfrm>
            <a:prstGeom prst="arc">
              <a:avLst>
                <a:gd name="adj1" fmla="val 16200000"/>
                <a:gd name="adj2" fmla="val 5323800"/>
              </a:avLst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50"/>
            <p:cNvSpPr/>
            <p:nvPr/>
          </p:nvSpPr>
          <p:spPr>
            <a:xfrm>
              <a:off x="3635635" y="2787212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50"/>
            <p:cNvSpPr/>
            <p:nvPr/>
          </p:nvSpPr>
          <p:spPr>
            <a:xfrm>
              <a:off x="3729159" y="3352518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50"/>
            <p:cNvSpPr/>
            <p:nvPr/>
          </p:nvSpPr>
          <p:spPr>
            <a:xfrm>
              <a:off x="3645420" y="3912384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50"/>
            <p:cNvSpPr/>
            <p:nvPr/>
          </p:nvSpPr>
          <p:spPr>
            <a:xfrm>
              <a:off x="3523893" y="2704446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50"/>
            <p:cNvSpPr/>
            <p:nvPr/>
          </p:nvSpPr>
          <p:spPr>
            <a:xfrm>
              <a:off x="3585143" y="3111740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50"/>
            <p:cNvSpPr/>
            <p:nvPr/>
          </p:nvSpPr>
          <p:spPr>
            <a:xfrm>
              <a:off x="3531353" y="3440663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50"/>
            <p:cNvSpPr/>
            <p:nvPr/>
          </p:nvSpPr>
          <p:spPr>
            <a:xfrm>
              <a:off x="3392716" y="3136494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50"/>
            <p:cNvSpPr/>
            <p:nvPr/>
          </p:nvSpPr>
          <p:spPr>
            <a:xfrm>
              <a:off x="3437829" y="3291268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50"/>
            <p:cNvSpPr/>
            <p:nvPr/>
          </p:nvSpPr>
          <p:spPr>
            <a:xfrm>
              <a:off x="3424990" y="3496534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50"/>
            <p:cNvSpPr/>
            <p:nvPr/>
          </p:nvSpPr>
          <p:spPr>
            <a:xfrm>
              <a:off x="5140343" y="3358685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50"/>
            <p:cNvSpPr/>
            <p:nvPr/>
          </p:nvSpPr>
          <p:spPr>
            <a:xfrm>
              <a:off x="5089851" y="3774596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50"/>
            <p:cNvSpPr/>
            <p:nvPr/>
          </p:nvSpPr>
          <p:spPr>
            <a:xfrm>
              <a:off x="5190835" y="4190507"/>
              <a:ext cx="72008" cy="72008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50"/>
            <p:cNvSpPr/>
            <p:nvPr/>
          </p:nvSpPr>
          <p:spPr>
            <a:xfrm>
              <a:off x="5729246" y="2227285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Oval 50"/>
            <p:cNvSpPr/>
            <p:nvPr/>
          </p:nvSpPr>
          <p:spPr>
            <a:xfrm>
              <a:off x="5881646" y="2074592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50"/>
            <p:cNvSpPr/>
            <p:nvPr/>
          </p:nvSpPr>
          <p:spPr>
            <a:xfrm>
              <a:off x="6026879" y="1912358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50"/>
            <p:cNvSpPr/>
            <p:nvPr/>
          </p:nvSpPr>
          <p:spPr>
            <a:xfrm>
              <a:off x="5881646" y="244539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Oval 50"/>
            <p:cNvSpPr/>
            <p:nvPr/>
          </p:nvSpPr>
          <p:spPr>
            <a:xfrm>
              <a:off x="5996979" y="220039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Oval 50"/>
            <p:cNvSpPr/>
            <p:nvPr/>
          </p:nvSpPr>
          <p:spPr>
            <a:xfrm>
              <a:off x="5747171" y="273880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50"/>
            <p:cNvSpPr/>
            <p:nvPr/>
          </p:nvSpPr>
          <p:spPr>
            <a:xfrm>
              <a:off x="5768687" y="315263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50"/>
            <p:cNvSpPr/>
            <p:nvPr/>
          </p:nvSpPr>
          <p:spPr>
            <a:xfrm>
              <a:off x="5881646" y="280543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Oval 50"/>
            <p:cNvSpPr/>
            <p:nvPr/>
          </p:nvSpPr>
          <p:spPr>
            <a:xfrm>
              <a:off x="6011899" y="2390443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Oval 50"/>
            <p:cNvSpPr/>
            <p:nvPr/>
          </p:nvSpPr>
          <p:spPr>
            <a:xfrm>
              <a:off x="5812012" y="3496534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50"/>
            <p:cNvSpPr/>
            <p:nvPr/>
          </p:nvSpPr>
          <p:spPr>
            <a:xfrm>
              <a:off x="5940815" y="2952744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50"/>
            <p:cNvSpPr/>
            <p:nvPr/>
          </p:nvSpPr>
          <p:spPr>
            <a:xfrm>
              <a:off x="6028036" y="256043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Oval 50"/>
            <p:cNvSpPr/>
            <p:nvPr/>
          </p:nvSpPr>
          <p:spPr>
            <a:xfrm>
              <a:off x="2555515" y="184035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Oval 50"/>
            <p:cNvSpPr/>
            <p:nvPr/>
          </p:nvSpPr>
          <p:spPr>
            <a:xfrm>
              <a:off x="2849557" y="2150529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Oval 50"/>
            <p:cNvSpPr/>
            <p:nvPr/>
          </p:nvSpPr>
          <p:spPr>
            <a:xfrm>
              <a:off x="2573733" y="2026812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Oval 50"/>
            <p:cNvSpPr/>
            <p:nvPr/>
          </p:nvSpPr>
          <p:spPr>
            <a:xfrm>
              <a:off x="2677429" y="225418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Oval 50"/>
            <p:cNvSpPr/>
            <p:nvPr/>
          </p:nvSpPr>
          <p:spPr>
            <a:xfrm>
              <a:off x="2795767" y="249380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Oval 50"/>
            <p:cNvSpPr/>
            <p:nvPr/>
          </p:nvSpPr>
          <p:spPr>
            <a:xfrm>
              <a:off x="2830708" y="3016075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Oval 50"/>
            <p:cNvSpPr/>
            <p:nvPr/>
          </p:nvSpPr>
          <p:spPr>
            <a:xfrm>
              <a:off x="2726426" y="2704446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Oval 50"/>
            <p:cNvSpPr/>
            <p:nvPr/>
          </p:nvSpPr>
          <p:spPr>
            <a:xfrm>
              <a:off x="2616765" y="2360543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Oval 50"/>
            <p:cNvSpPr/>
            <p:nvPr/>
          </p:nvSpPr>
          <p:spPr>
            <a:xfrm>
              <a:off x="2844178" y="351267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Oval 50"/>
            <p:cNvSpPr/>
            <p:nvPr/>
          </p:nvSpPr>
          <p:spPr>
            <a:xfrm>
              <a:off x="2600628" y="256043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7" name="Oval 50"/>
            <p:cNvSpPr/>
            <p:nvPr/>
          </p:nvSpPr>
          <p:spPr>
            <a:xfrm>
              <a:off x="3131053" y="267547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Oval 50"/>
            <p:cNvSpPr/>
            <p:nvPr/>
          </p:nvSpPr>
          <p:spPr>
            <a:xfrm>
              <a:off x="3132841" y="2838628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Oval 50"/>
            <p:cNvSpPr/>
            <p:nvPr/>
          </p:nvSpPr>
          <p:spPr>
            <a:xfrm>
              <a:off x="3132841" y="2765696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Oval 50"/>
            <p:cNvSpPr/>
            <p:nvPr/>
          </p:nvSpPr>
          <p:spPr>
            <a:xfrm>
              <a:off x="3132841" y="390406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1" name="Oval 50"/>
            <p:cNvSpPr/>
            <p:nvPr/>
          </p:nvSpPr>
          <p:spPr>
            <a:xfrm>
              <a:off x="3134629" y="4067219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Oval 50"/>
            <p:cNvSpPr/>
            <p:nvPr/>
          </p:nvSpPr>
          <p:spPr>
            <a:xfrm>
              <a:off x="3134629" y="3994287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Oval 50"/>
            <p:cNvSpPr/>
            <p:nvPr/>
          </p:nvSpPr>
          <p:spPr>
            <a:xfrm>
              <a:off x="5535031" y="267009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Oval 50"/>
            <p:cNvSpPr/>
            <p:nvPr/>
          </p:nvSpPr>
          <p:spPr>
            <a:xfrm>
              <a:off x="5536819" y="2833249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Oval 50"/>
            <p:cNvSpPr/>
            <p:nvPr/>
          </p:nvSpPr>
          <p:spPr>
            <a:xfrm>
              <a:off x="5536819" y="2760317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Oval 50"/>
            <p:cNvSpPr/>
            <p:nvPr/>
          </p:nvSpPr>
          <p:spPr>
            <a:xfrm>
              <a:off x="5524273" y="3904061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Oval 50"/>
            <p:cNvSpPr/>
            <p:nvPr/>
          </p:nvSpPr>
          <p:spPr>
            <a:xfrm>
              <a:off x="5526061" y="4067219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Oval 50"/>
            <p:cNvSpPr/>
            <p:nvPr/>
          </p:nvSpPr>
          <p:spPr>
            <a:xfrm>
              <a:off x="5526061" y="3994287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4067944" y="4798893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3600" b="1" dirty="0">
                  <a:solidFill>
                    <a:srgbClr val="00B050"/>
                  </a:solidFill>
                </a:rPr>
                <a:t>7</a:t>
              </a:r>
              <a:endParaRPr lang="en-US" b="1" dirty="0">
                <a:solidFill>
                  <a:srgbClr val="00B050"/>
                </a:solidFill>
              </a:endParaRPr>
            </a:p>
          </p:txBody>
        </p:sp>
        <p:sp>
          <p:nvSpPr>
            <p:cNvPr id="120" name="Oval 50"/>
            <p:cNvSpPr/>
            <p:nvPr/>
          </p:nvSpPr>
          <p:spPr>
            <a:xfrm>
              <a:off x="2712808" y="1988840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2285956" y="2684164"/>
              <a:ext cx="3352367" cy="2617044"/>
            </a:xfrm>
            <a:custGeom>
              <a:avLst/>
              <a:gdLst>
                <a:gd name="connsiteX0" fmla="*/ 453798 w 3422041"/>
                <a:gd name="connsiteY0" fmla="*/ 0 h 1927367"/>
                <a:gd name="connsiteX1" fmla="*/ 217823 w 3422041"/>
                <a:gd name="connsiteY1" fmla="*/ 1887794 h 1927367"/>
                <a:gd name="connsiteX2" fmla="*/ 3182249 w 3422041"/>
                <a:gd name="connsiteY2" fmla="*/ 1268362 h 1927367"/>
                <a:gd name="connsiteX3" fmla="*/ 3226494 w 3422041"/>
                <a:gd name="connsiteY3" fmla="*/ 1091381 h 192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22041" h="1927367">
                  <a:moveTo>
                    <a:pt x="453798" y="0"/>
                  </a:moveTo>
                  <a:cubicBezTo>
                    <a:pt x="108439" y="838200"/>
                    <a:pt x="-236919" y="1676400"/>
                    <a:pt x="217823" y="1887794"/>
                  </a:cubicBezTo>
                  <a:cubicBezTo>
                    <a:pt x="672565" y="2099188"/>
                    <a:pt x="2680804" y="1401098"/>
                    <a:pt x="3182249" y="1268362"/>
                  </a:cubicBezTo>
                  <a:cubicBezTo>
                    <a:pt x="3683694" y="1135627"/>
                    <a:pt x="3246158" y="1138084"/>
                    <a:pt x="3226494" y="1091381"/>
                  </a:cubicBezTo>
                </a:path>
              </a:pathLst>
            </a:custGeom>
            <a:noFill/>
            <a:ln w="3810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2" name="Oval 50"/>
            <p:cNvSpPr/>
            <p:nvPr/>
          </p:nvSpPr>
          <p:spPr>
            <a:xfrm>
              <a:off x="2699792" y="2636912"/>
              <a:ext cx="167181" cy="154774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" name="Oval 50"/>
            <p:cNvSpPr/>
            <p:nvPr/>
          </p:nvSpPr>
          <p:spPr>
            <a:xfrm>
              <a:off x="2742304" y="3140968"/>
              <a:ext cx="72008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4" name="Textfeld 40"/>
          <p:cNvSpPr txBox="1"/>
          <p:nvPr/>
        </p:nvSpPr>
        <p:spPr>
          <a:xfrm>
            <a:off x="5631335" y="3265820"/>
            <a:ext cx="35123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3/2-eps </a:t>
            </a:r>
            <a:r>
              <a:rPr lang="en-US" sz="2800" dirty="0"/>
              <a:t>a</a:t>
            </a:r>
            <a:r>
              <a:rPr lang="en-US" sz="2800" dirty="0" smtClean="0"/>
              <a:t>pproximation</a:t>
            </a:r>
          </a:p>
          <a:p>
            <a:r>
              <a:rPr lang="en-US" sz="2800" dirty="0" smtClean="0"/>
              <a:t> takes </a:t>
            </a:r>
            <a:r>
              <a:rPr lang="el-GR" sz="2800" dirty="0" smtClean="0"/>
              <a:t>Ω</a:t>
            </a:r>
            <a:r>
              <a:rPr lang="de-CH" sz="2800" dirty="0"/>
              <a:t>(n</a:t>
            </a:r>
            <a:r>
              <a:rPr lang="en-US" sz="2800" baseline="30000" dirty="0"/>
              <a:t>1/2</a:t>
            </a:r>
            <a:r>
              <a:rPr lang="de-CH" sz="2800" dirty="0" smtClean="0"/>
              <a:t>)</a:t>
            </a:r>
            <a:endParaRPr lang="en-US" sz="2800" dirty="0"/>
          </a:p>
        </p:txBody>
      </p:sp>
      <p:pic>
        <p:nvPicPr>
          <p:cNvPr id="1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31" y="3861048"/>
            <a:ext cx="3305773" cy="213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7" name="Straight Connector 126"/>
          <p:cNvCxnSpPr/>
          <p:nvPr/>
        </p:nvCxnSpPr>
        <p:spPr>
          <a:xfrm>
            <a:off x="1221974" y="5174135"/>
            <a:ext cx="0" cy="869639"/>
          </a:xfrm>
          <a:prstGeom prst="line">
            <a:avLst/>
          </a:pr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/>
          <p:cNvSpPr txBox="1"/>
          <p:nvPr/>
        </p:nvSpPr>
        <p:spPr>
          <a:xfrm>
            <a:off x="529655" y="4869160"/>
            <a:ext cx="259743" cy="232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</a:rPr>
              <a:t>cut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9" name="Textfeld 40"/>
          <p:cNvSpPr txBox="1"/>
          <p:nvPr/>
        </p:nvSpPr>
        <p:spPr>
          <a:xfrm>
            <a:off x="3779912" y="5283205"/>
            <a:ext cx="2810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dirty="0" err="1" smtClean="0"/>
              <a:t>general</a:t>
            </a:r>
            <a:r>
              <a:rPr lang="de-CH" sz="2800" dirty="0" smtClean="0"/>
              <a:t> </a:t>
            </a:r>
            <a:r>
              <a:rPr lang="de-CH" sz="2800" dirty="0" err="1" smtClean="0"/>
              <a:t>technique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24" grpId="0"/>
      <p:bldP spid="128" grpId="0"/>
      <p:bldP spid="12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4876800"/>
          </a:xfrm>
        </p:spPr>
        <p:txBody>
          <a:bodyPr>
            <a:normAutofit/>
          </a:bodyPr>
          <a:lstStyle/>
          <a:p>
            <a:r>
              <a:rPr lang="en-US" sz="7300" b="1" dirty="0" smtClean="0">
                <a:solidFill>
                  <a:srgbClr val="0070C0"/>
                </a:solidFill>
              </a:rPr>
              <a:t>Thanks!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.6|1.5|12.3|5.6|4.4|13.9|2.4|1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8|1.8"/>
</p:tagLst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1368</Words>
  <Application>Microsoft Office PowerPoint</Application>
  <PresentationFormat>On-screen Show (4:3)</PresentationFormat>
  <Paragraphs>557</Paragraphs>
  <Slides>69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Larissa-Design</vt:lpstr>
      <vt:lpstr>PowerPoint Presentation</vt:lpstr>
      <vt:lpstr>Distributed network   Graph G of n nodes</vt:lpstr>
      <vt:lpstr>Distributed network   Graph G of n nodes</vt:lpstr>
      <vt:lpstr>Distributed network   Graph G of n nodes</vt:lpstr>
      <vt:lpstr>Distributed network   Graph G of n nodes</vt:lpstr>
      <vt:lpstr>Distributed network   Graph G of n nodes</vt:lpstr>
      <vt:lpstr>Distributed network   Graph G of n nodes</vt:lpstr>
      <vt:lpstr>Distributed network   Graph G of n nodes</vt:lpstr>
      <vt:lpstr>Distributed algorithms: a simple example</vt:lpstr>
      <vt:lpstr>Count the nodes!</vt:lpstr>
      <vt:lpstr>Count the nodes!</vt:lpstr>
      <vt:lpstr>Count the nodes!</vt:lpstr>
      <vt:lpstr>Count the nodes!</vt:lpstr>
      <vt:lpstr>Count the nodes!</vt:lpstr>
      <vt:lpstr>Diameter of a network</vt:lpstr>
      <vt:lpstr>Diameter of a network</vt:lpstr>
      <vt:lpstr>Diameter of a network</vt:lpstr>
      <vt:lpstr>Diameter of a network</vt:lpstr>
      <vt:lpstr>Fundamental graph-problems </vt:lpstr>
      <vt:lpstr>Fundamental graph-problems </vt:lpstr>
      <vt:lpstr>Fundamental graph-problems </vt:lpstr>
      <vt:lpstr>Fundamental graph-problems </vt:lpstr>
      <vt:lpstr>Fundamental problems </vt:lpstr>
      <vt:lpstr>Fundamental problems </vt:lpstr>
      <vt:lpstr> Networks cannot compute their  diameter in sublinear time!</vt:lpstr>
      <vt:lpstr>Diameter of a network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Diameter Approximation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Technique is general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Alice   Bob</vt:lpstr>
      <vt:lpstr>Alice   Bob</vt:lpstr>
      <vt:lpstr>Alice   Bob</vt:lpstr>
      <vt:lpstr>Alice   Bob</vt:lpstr>
      <vt:lpstr>Summary</vt:lpstr>
      <vt:lpstr>Thanks!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Stephan Holzer</dc:creator>
  <cp:lastModifiedBy>sh</cp:lastModifiedBy>
  <cp:revision>423</cp:revision>
  <dcterms:created xsi:type="dcterms:W3CDTF">2011-11-09T10:10:52Z</dcterms:created>
  <dcterms:modified xsi:type="dcterms:W3CDTF">2013-10-01T16:35:06Z</dcterms:modified>
</cp:coreProperties>
</file>