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wmf" ContentType="image/x-wmf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trictFirstAndLastChars="0" saveSubsetFonts="1">
  <p:sldMasterIdLst>
    <p:sldMasterId id="2147483649" r:id="rId1"/>
    <p:sldMasterId id="2147483676" r:id="rId2"/>
  </p:sldMasterIdLst>
  <p:notesMasterIdLst>
    <p:notesMasterId r:id="rId27"/>
  </p:notesMasterIdLst>
  <p:sldIdLst>
    <p:sldId id="256" r:id="rId3"/>
    <p:sldId id="263" r:id="rId4"/>
    <p:sldId id="264" r:id="rId5"/>
    <p:sldId id="265" r:id="rId6"/>
    <p:sldId id="266" r:id="rId7"/>
    <p:sldId id="268" r:id="rId8"/>
    <p:sldId id="267" r:id="rId9"/>
    <p:sldId id="269" r:id="rId10"/>
    <p:sldId id="286" r:id="rId11"/>
    <p:sldId id="272" r:id="rId12"/>
    <p:sldId id="262" r:id="rId13"/>
    <p:sldId id="288" r:id="rId14"/>
    <p:sldId id="271" r:id="rId15"/>
    <p:sldId id="289" r:id="rId16"/>
    <p:sldId id="294" r:id="rId17"/>
    <p:sldId id="290" r:id="rId18"/>
    <p:sldId id="292" r:id="rId19"/>
    <p:sldId id="283" r:id="rId20"/>
    <p:sldId id="282" r:id="rId21"/>
    <p:sldId id="291" r:id="rId22"/>
    <p:sldId id="276" r:id="rId23"/>
    <p:sldId id="278" r:id="rId24"/>
    <p:sldId id="274" r:id="rId25"/>
    <p:sldId id="280" r:id="rId26"/>
  </p:sldIdLst>
  <p:sldSz cx="10080625" cy="7559675"/>
  <p:notesSz cx="7099300" cy="10234613"/>
  <p:custDataLst>
    <p:tags r:id="rId28"/>
  </p:custDataLst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6" autoAdjust="0"/>
    <p:restoredTop sz="75396" autoAdjust="0"/>
  </p:normalViewPr>
  <p:slideViewPr>
    <p:cSldViewPr snapToGrid="0" snapToObjects="1">
      <p:cViewPr varScale="1">
        <p:scale>
          <a:sx n="94" d="100"/>
          <a:sy n="94" d="100"/>
        </p:scale>
        <p:origin x="-1770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9" d="100"/>
          <a:sy n="59" d="100"/>
        </p:scale>
        <p:origin x="-1752" y="-72"/>
      </p:cViewPr>
      <p:guideLst>
        <p:guide orient="horz" pos="2757"/>
        <p:guide pos="202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77787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09632" y="4861252"/>
            <a:ext cx="5678546" cy="460443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019259" y="0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722502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endParaRPr lang="de-CH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019259" y="9722502"/>
            <a:ext cx="3078550" cy="5105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488" algn="l"/>
                <a:tab pos="1374976" algn="l"/>
                <a:tab pos="2062463" algn="l"/>
                <a:tab pos="2749951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ea typeface="DejaVuSans" charset="0"/>
                <a:cs typeface="DejaVuSans" charset="0"/>
              </a:defRPr>
            </a:lvl1pPr>
          </a:lstStyle>
          <a:p>
            <a:fld id="{AA8E3D90-CD71-46EB-BC93-986FB5CD5D2E}" type="slidenum">
              <a:rPr lang="de-CH"/>
              <a:pPr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5254918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B066CC-1854-4D20-948F-E1CBF10E13C6}" type="slidenum">
              <a:rPr lang="de-CH"/>
              <a:pPr/>
              <a:t>1</a:t>
            </a:fld>
            <a:endParaRPr lang="de-CH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92188" y="777875"/>
            <a:ext cx="5114925" cy="38369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09632" y="4861252"/>
            <a:ext cx="5680036" cy="460595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627266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123065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174762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7148402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74203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7620823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4926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215408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9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4014243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marL="0" marR="0" lvl="0" indent="0" algn="l" defTabSz="449263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604006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272181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3594057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6210175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17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38008768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fld id="{AA8E3D90-CD71-46EB-BC93-986FB5CD5D2E}" type="slidenum">
              <a:rPr lang="de-CH" smtClean="0"/>
              <a:pPr/>
              <a:t>20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27794533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992188" y="777875"/>
            <a:ext cx="5114925" cy="383698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09961" y="4861354"/>
            <a:ext cx="5679346" cy="4519160"/>
          </a:xfrm>
        </p:spPr>
        <p:txBody>
          <a:bodyPr/>
          <a:lstStyle/>
          <a:p>
            <a:pPr lvl="0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68280" y="587364"/>
            <a:ext cx="9140829" cy="1620837"/>
          </a:xfrm>
        </p:spPr>
        <p:txBody>
          <a:bodyPr/>
          <a:lstStyle>
            <a:lvl1pPr algn="r">
              <a:defRPr sz="4000" b="0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7056501" y="3279771"/>
            <a:ext cx="2770157" cy="1931988"/>
          </a:xfrm>
        </p:spPr>
        <p:txBody>
          <a:bodyPr/>
          <a:lstStyle>
            <a:lvl1pPr marL="0" indent="0" algn="l">
              <a:spcAft>
                <a:spcPts val="0"/>
              </a:spcAft>
              <a:buNone/>
              <a:defRPr sz="2400">
                <a:latin typeface="Calibri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en-US" dirty="0"/>
          </a:p>
        </p:txBody>
      </p:sp>
      <p:sp>
        <p:nvSpPr>
          <p:cNvPr id="64" name="Rechteck 63"/>
          <p:cNvSpPr/>
          <p:nvPr userDrawn="1"/>
        </p:nvSpPr>
        <p:spPr bwMode="auto">
          <a:xfrm>
            <a:off x="2754296" y="6780233"/>
            <a:ext cx="928694" cy="14287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71" name="Rechteck 70"/>
          <p:cNvSpPr/>
          <p:nvPr userDrawn="1"/>
        </p:nvSpPr>
        <p:spPr bwMode="auto">
          <a:xfrm>
            <a:off x="0" y="6780233"/>
            <a:ext cx="253966" cy="14287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>
                  <a:lumMod val="25000"/>
                </a:schemeClr>
              </a:buClr>
              <a:buFont typeface="Wingdings" pitchFamily="2" charset="2"/>
              <a:buChar char="§"/>
              <a:defRPr/>
            </a:lvl1pPr>
            <a:lvl2pPr marL="504000" indent="0">
              <a:buFontTx/>
              <a:buNone/>
              <a:defRPr/>
            </a:lvl2pPr>
            <a:lvl3pPr>
              <a:buFont typeface="Arial" pitchFamily="34" charset="0"/>
              <a:buChar char="–"/>
              <a:defRPr/>
            </a:lvl3pPr>
          </a:lstStyle>
          <a:p>
            <a:pPr lvl="0"/>
            <a:r>
              <a:rPr lang="en-US" noProof="0" smtClean="0"/>
              <a:t>Textmasterformate durch Klicken bearbeiten</a:t>
            </a:r>
          </a:p>
          <a:p>
            <a:pPr lvl="1"/>
            <a:r>
              <a:rPr lang="en-US" noProof="0" smtClean="0"/>
              <a:t>Zweite Ebene</a:t>
            </a:r>
          </a:p>
          <a:p>
            <a:pPr lvl="2"/>
            <a:r>
              <a:rPr lang="en-US" noProof="0" smtClean="0"/>
              <a:t>Dritte Ebene</a:t>
            </a:r>
          </a:p>
          <a:p>
            <a:pPr lvl="3"/>
            <a:r>
              <a:rPr lang="en-US" noProof="0" smtClean="0"/>
              <a:t>Vierte Ebene</a:t>
            </a:r>
          </a:p>
          <a:p>
            <a:pPr lvl="4"/>
            <a:r>
              <a:rPr lang="en-US" noProof="0" smtClean="0"/>
              <a:t>Fünfte Ebene</a:t>
            </a:r>
            <a:endParaRPr lang="en-US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CH" smtClean="0"/>
              <a:t>Philipp Sommer, ETH Zurich @ HotMobile‘11</a:t>
            </a:r>
            <a:endParaRPr lang="de-CH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F604168-52AB-46B7-9B68-85EF9695E071}" type="slidenum">
              <a:rPr lang="de-CH"/>
              <a:pPr/>
              <a:t>‹#›</a:t>
            </a:fld>
            <a:endParaRPr lang="de-CH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Titelmasterformat durch Klicken bearbeiten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xmlns="" val="2154307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</p:spPr>
        <p:txBody>
          <a:bodyPr/>
          <a:lstStyle/>
          <a:p>
            <a:pPr lvl="0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de-CH" smtClean="0"/>
              <a:t>Philipp Sommer, ETH Zurich @ HotMobile‘11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13985B4-ACB1-45FC-8B1F-C42AB144EFD0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860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203"/>
          <a:stretch/>
        </p:blipFill>
        <p:spPr>
          <a:xfrm>
            <a:off x="-1" y="1"/>
            <a:ext cx="10080625" cy="6756400"/>
          </a:xfrm>
          <a:prstGeom prst="rect">
            <a:avLst/>
          </a:prstGeom>
        </p:spPr>
      </p:pic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301625"/>
            <a:ext cx="9898063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the title text format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smtClean="0"/>
              <a:t>Click to edit the outline text format</a:t>
            </a:r>
          </a:p>
          <a:p>
            <a:pPr lvl="1"/>
            <a:r>
              <a:rPr lang="en-GB" dirty="0" smtClean="0"/>
              <a:t>Second Outline Level</a:t>
            </a:r>
          </a:p>
          <a:p>
            <a:pPr lvl="2"/>
            <a:r>
              <a:rPr lang="en-GB" dirty="0" smtClean="0"/>
              <a:t>Third Outline Level</a:t>
            </a:r>
          </a:p>
          <a:p>
            <a:pPr lvl="3"/>
            <a:r>
              <a:rPr lang="en-GB" dirty="0" smtClean="0"/>
              <a:t>Fourth Outline Level</a:t>
            </a:r>
          </a:p>
          <a:p>
            <a:pPr lvl="4"/>
            <a:r>
              <a:rPr lang="en-GB" dirty="0" smtClean="0"/>
              <a:t>Fifth Outline Level</a:t>
            </a:r>
          </a:p>
          <a:p>
            <a:pPr lvl="4"/>
            <a:r>
              <a:rPr lang="en-GB" dirty="0" smtClean="0"/>
              <a:t>Sixth Outline Level</a:t>
            </a:r>
          </a:p>
          <a:p>
            <a:pPr lvl="4"/>
            <a:r>
              <a:rPr lang="en-GB" dirty="0" smtClean="0"/>
              <a:t>Seventh Outline Level</a:t>
            </a:r>
          </a:p>
          <a:p>
            <a:pPr lvl="4"/>
            <a:r>
              <a:rPr lang="en-GB" dirty="0" smtClean="0"/>
              <a:t>Eighth Outline Level</a:t>
            </a:r>
          </a:p>
          <a:p>
            <a:pPr lvl="4"/>
            <a:r>
              <a:rPr lang="en-GB" dirty="0" smtClean="0"/>
              <a:t>Ninth Outline Level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2267" y="6811041"/>
            <a:ext cx="2027762" cy="745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528" y="6848378"/>
            <a:ext cx="2617256" cy="66099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719118"/>
            <a:ext cx="9069387" cy="417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the title text format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373188"/>
            <a:ext cx="9069387" cy="5465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293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the outline text format</a:t>
            </a:r>
          </a:p>
          <a:p>
            <a:pPr lvl="1"/>
            <a:r>
              <a:rPr lang="en-US" noProof="0" dirty="0" smtClean="0"/>
              <a:t>Second Outline Level</a:t>
            </a:r>
          </a:p>
          <a:p>
            <a:pPr lvl="2"/>
            <a:r>
              <a:rPr lang="en-US" noProof="0" dirty="0" smtClean="0"/>
              <a:t>Third Outline Level</a:t>
            </a:r>
          </a:p>
          <a:p>
            <a:pPr lvl="3"/>
            <a:r>
              <a:rPr lang="en-US" noProof="0" dirty="0" smtClean="0"/>
              <a:t>Fourth Outline Level</a:t>
            </a:r>
          </a:p>
          <a:p>
            <a:pPr lvl="4"/>
            <a:r>
              <a:rPr lang="en-US" noProof="0" dirty="0" smtClean="0"/>
              <a:t>Fifth Outline Level</a:t>
            </a:r>
          </a:p>
          <a:p>
            <a:pPr lvl="4"/>
            <a:r>
              <a:rPr lang="en-US" noProof="0" dirty="0" smtClean="0"/>
              <a:t>Sixth Outline Level</a:t>
            </a:r>
          </a:p>
          <a:p>
            <a:pPr lvl="4"/>
            <a:r>
              <a:rPr lang="en-US" noProof="0" dirty="0" smtClean="0"/>
              <a:t>Seventh Outline Level</a:t>
            </a:r>
          </a:p>
          <a:p>
            <a:pPr lvl="4"/>
            <a:r>
              <a:rPr lang="en-US" noProof="0" dirty="0" smtClean="0"/>
              <a:t>Eighth Outline Level</a:t>
            </a:r>
          </a:p>
          <a:p>
            <a:pPr lvl="4"/>
            <a:r>
              <a:rPr lang="en-US" noProof="0" dirty="0" smtClean="0"/>
              <a:t>Ninth Outline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ftr"/>
          </p:nvPr>
        </p:nvSpPr>
        <p:spPr bwMode="auto">
          <a:xfrm>
            <a:off x="3060700" y="7199313"/>
            <a:ext cx="3957638" cy="206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 sz="1400">
                <a:solidFill>
                  <a:srgbClr val="000000"/>
                </a:solidFill>
                <a:latin typeface="+mn-lt"/>
                <a:ea typeface="Consolas" pitchFamily="49" charset="0"/>
                <a:cs typeface="Consolas" pitchFamily="49" charset="0"/>
              </a:defRPr>
            </a:lvl1pPr>
          </a:lstStyle>
          <a:p>
            <a:r>
              <a:rPr lang="de-CH" dirty="0" smtClean="0"/>
              <a:t>Philipp Sommer, ETH Zurich @ HotMobile‘11</a:t>
            </a:r>
            <a:endParaRPr lang="de-CH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7937551" y="7208861"/>
            <a:ext cx="674661" cy="19682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+mn-lt"/>
                <a:ea typeface="DejaVuSans" charset="0"/>
                <a:cs typeface="DejaVuSans" charset="0"/>
              </a:defRPr>
            </a:lvl1pPr>
          </a:lstStyle>
          <a:p>
            <a:fld id="{E091A772-5AB8-4E02-82EE-91AD466F6DEE}" type="slidenum">
              <a:rPr lang="de-CH" smtClean="0"/>
              <a:pPr/>
              <a:t>‹#›</a:t>
            </a:fld>
            <a:endParaRPr lang="de-CH" dirty="0"/>
          </a:p>
        </p:txBody>
      </p:sp>
      <p:pic>
        <p:nvPicPr>
          <p:cNvPr id="8" name="Grafi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4740"/>
          <a:stretch/>
        </p:blipFill>
        <p:spPr>
          <a:xfrm>
            <a:off x="-1" y="1"/>
            <a:ext cx="10080625" cy="46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9415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 b="1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Arial" charset="0"/>
          <a:ea typeface="msmincho" charset="0"/>
          <a:cs typeface="msmincho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313"/>
        </a:spcAft>
        <a:buClr>
          <a:schemeClr val="tx2"/>
        </a:buClr>
        <a:buSzPct val="100000"/>
        <a:buFont typeface="Wingdings" pitchFamily="2" charset="2"/>
        <a:buChar char="§"/>
        <a:defRPr sz="2600">
          <a:solidFill>
            <a:srgbClr val="000000"/>
          </a:solidFill>
          <a:latin typeface="Calibri" pitchFamily="34" charset="0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Calibri" pitchFamily="34" charset="0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Calibri" pitchFamily="34" charset="0"/>
        <a:buChar char="–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pitchFamily="34" charset="0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Calibri" pitchFamily="34" charset="0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5445496" y="4405143"/>
            <a:ext cx="4233278" cy="1209152"/>
          </a:xfrm>
        </p:spPr>
        <p:txBody>
          <a:bodyPr/>
          <a:lstStyle/>
          <a:p>
            <a:pPr algn="r"/>
            <a:endParaRPr lang="de-CH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de-CH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Michael von Känel</a:t>
            </a:r>
            <a:br>
              <a:rPr lang="de-CH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de-CH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Philipp Sommer</a:t>
            </a:r>
          </a:p>
          <a:p>
            <a:pPr algn="r"/>
            <a:r>
              <a:rPr lang="de-CH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Roger Wattenhofer</a:t>
            </a:r>
            <a:endParaRPr lang="de-CH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97" name="Rectangle 1"/>
          <p:cNvSpPr>
            <a:spLocks noGrp="1" noChangeArrowheads="1"/>
          </p:cNvSpPr>
          <p:nvPr>
            <p:ph type="ctrTitle"/>
          </p:nvPr>
        </p:nvSpPr>
        <p:spPr>
          <a:xfrm>
            <a:off x="0" y="413661"/>
            <a:ext cx="9678774" cy="1620837"/>
          </a:xfrm>
        </p:spPr>
        <p:txBody>
          <a:bodyPr/>
          <a:lstStyle/>
          <a:p>
            <a:r>
              <a:rPr lang="en-US" sz="4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Ikarus</a:t>
            </a:r>
            <a:r>
              <a:rPr lang="en-U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Large-scale Participatory Sensing at High Altitudes</a:t>
            </a:r>
            <a:endParaRPr lang="de-CH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281" y="2790825"/>
            <a:ext cx="3124200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Over 5 billion mobile phones worldwide  (</a:t>
            </a:r>
            <a:r>
              <a:rPr lang="de-CH" dirty="0" smtClean="0"/>
              <a:t>72.6% of world population) </a:t>
            </a:r>
          </a:p>
          <a:p>
            <a:r>
              <a:rPr lang="en-GB" dirty="0" smtClean="0"/>
              <a:t>Smartphones account for 19% of sales in 2010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de-CH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mtClean="0"/>
              <a:t>Mobile Phones</a:t>
            </a:r>
            <a:endParaRPr lang="de-C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3628" y="3774936"/>
            <a:ext cx="2593370" cy="2841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1374" y="3237475"/>
            <a:ext cx="1678748" cy="3215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255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Smartphones  have already many integrated sensors:</a:t>
            </a:r>
          </a:p>
          <a:p>
            <a:pPr lvl="1"/>
            <a:r>
              <a:rPr lang="en-US" dirty="0" smtClean="0"/>
              <a:t>Camera</a:t>
            </a:r>
          </a:p>
          <a:p>
            <a:pPr lvl="1"/>
            <a:r>
              <a:rPr lang="en-US" dirty="0"/>
              <a:t>Microphone</a:t>
            </a:r>
          </a:p>
          <a:p>
            <a:pPr lvl="1"/>
            <a:r>
              <a:rPr lang="en-US" dirty="0" smtClean="0"/>
              <a:t>GPS</a:t>
            </a:r>
          </a:p>
          <a:p>
            <a:pPr lvl="1"/>
            <a:r>
              <a:rPr lang="en-US" dirty="0" smtClean="0"/>
              <a:t>Compass</a:t>
            </a:r>
          </a:p>
          <a:p>
            <a:pPr lvl="1"/>
            <a:r>
              <a:rPr lang="en-US" dirty="0" smtClean="0"/>
              <a:t>Accelerometers</a:t>
            </a:r>
          </a:p>
          <a:p>
            <a:pPr lvl="1"/>
            <a:r>
              <a:rPr lang="en-US" dirty="0" smtClean="0"/>
              <a:t>Gyroscope</a:t>
            </a:r>
            <a:endParaRPr lang="en-US" dirty="0"/>
          </a:p>
          <a:p>
            <a:pPr lvl="1"/>
            <a:r>
              <a:rPr lang="en-US" dirty="0"/>
              <a:t>Proximity sensor</a:t>
            </a:r>
          </a:p>
          <a:p>
            <a:pPr lvl="1"/>
            <a:r>
              <a:rPr lang="de-CH" dirty="0" smtClean="0"/>
              <a:t>Near-field communication</a:t>
            </a: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Phones as a Platform for Mobile Sensing</a:t>
            </a:r>
            <a:endParaRPr lang="de-CH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2746" y="2798251"/>
            <a:ext cx="2593370" cy="2841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1017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People-centric Sensing Applications</a:t>
            </a:r>
            <a:endParaRPr lang="de-CH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 smtClean="0"/>
          </a:p>
          <a:p>
            <a:r>
              <a:rPr lang="de-CH" dirty="0" smtClean="0"/>
              <a:t>Sense </a:t>
            </a:r>
            <a:r>
              <a:rPr lang="de-CH" dirty="0"/>
              <a:t>your </a:t>
            </a:r>
            <a:r>
              <a:rPr lang="de-CH" dirty="0" smtClean="0"/>
              <a:t>environment:</a:t>
            </a:r>
            <a:endParaRPr lang="de-CH" dirty="0"/>
          </a:p>
          <a:p>
            <a:pPr lvl="1"/>
            <a:r>
              <a:rPr lang="de-CH" dirty="0" smtClean="0"/>
              <a:t>Air quality/pollution</a:t>
            </a:r>
          </a:p>
          <a:p>
            <a:pPr lvl="1"/>
            <a:r>
              <a:rPr lang="de-CH" dirty="0" smtClean="0"/>
              <a:t>Traffic congestion</a:t>
            </a:r>
          </a:p>
          <a:p>
            <a:pPr lvl="1"/>
            <a:endParaRPr lang="de-CH" dirty="0" smtClean="0"/>
          </a:p>
          <a:p>
            <a:r>
              <a:rPr lang="de-CH" dirty="0" smtClean="0"/>
              <a:t>Identify patterns in your behavior:</a:t>
            </a:r>
          </a:p>
          <a:p>
            <a:pPr lvl="1"/>
            <a:r>
              <a:rPr lang="de-CH" dirty="0" smtClean="0"/>
              <a:t>Heart rate/stress level</a:t>
            </a:r>
          </a:p>
          <a:p>
            <a:pPr lvl="1"/>
            <a:r>
              <a:rPr lang="de-CH" dirty="0" smtClean="0"/>
              <a:t>Personal fitness</a:t>
            </a:r>
          </a:p>
          <a:p>
            <a:pPr lvl="1"/>
            <a:endParaRPr lang="de-CH" dirty="0" smtClean="0"/>
          </a:p>
          <a:p>
            <a:pPr lvl="1"/>
            <a:endParaRPr lang="de-CH" dirty="0" smtClean="0"/>
          </a:p>
          <a:p>
            <a:pPr lvl="1"/>
            <a:endParaRPr lang="de-CH" dirty="0" smtClean="0"/>
          </a:p>
          <a:p>
            <a:pPr lvl="1"/>
            <a:endParaRPr lang="de-CH" dirty="0" smtClean="0"/>
          </a:p>
          <a:p>
            <a:endParaRPr lang="de-CH" dirty="0"/>
          </a:p>
        </p:txBody>
      </p:sp>
      <p:pic>
        <p:nvPicPr>
          <p:cNvPr id="8" name="Bildplatzhalter 6" descr="people.jpg"/>
          <p:cNvPicPr>
            <a:picLocks noChangeAspect="1"/>
          </p:cNvPicPr>
          <p:nvPr/>
        </p:nvPicPr>
        <p:blipFill>
          <a:blip r:embed="rId3" cstate="print"/>
          <a:srcRect l="25062" r="25062"/>
          <a:stretch>
            <a:fillRect/>
          </a:stretch>
        </p:blipFill>
        <p:spPr bwMode="auto">
          <a:xfrm>
            <a:off x="6090284" y="1508760"/>
            <a:ext cx="3482341" cy="522351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10951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3" descr="googe_map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62330" y="2815786"/>
            <a:ext cx="4415598" cy="3405888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 smtClean="0"/>
          </a:p>
          <a:p>
            <a:r>
              <a:rPr lang="de-CH" dirty="0" smtClean="0"/>
              <a:t>Collection and analysis of sensor measurements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From Sensor Networks to Participatory Sensing</a:t>
            </a:r>
            <a:endParaRPr lang="de-CH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959" b="36124"/>
          <a:stretch/>
        </p:blipFill>
        <p:spPr bwMode="auto">
          <a:xfrm>
            <a:off x="5800566" y="2953804"/>
            <a:ext cx="730250" cy="86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959" b="36124"/>
          <a:stretch/>
        </p:blipFill>
        <p:spPr bwMode="auto">
          <a:xfrm>
            <a:off x="5385929" y="5076927"/>
            <a:ext cx="730250" cy="86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959" b="36124"/>
          <a:stretch/>
        </p:blipFill>
        <p:spPr bwMode="auto">
          <a:xfrm>
            <a:off x="7787040" y="3214891"/>
            <a:ext cx="730250" cy="86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959" b="36124"/>
          <a:stretch/>
        </p:blipFill>
        <p:spPr bwMode="auto">
          <a:xfrm>
            <a:off x="8190454" y="3722358"/>
            <a:ext cx="730250" cy="86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Grafik 3" descr="googe_map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238" y="2815786"/>
            <a:ext cx="4415598" cy="3405888"/>
          </a:xfrm>
          <a:prstGeom prst="rect">
            <a:avLst/>
          </a:prstGeom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5959" b="36124"/>
          <a:stretch/>
        </p:blipFill>
        <p:spPr bwMode="auto">
          <a:xfrm>
            <a:off x="7018338" y="4917835"/>
            <a:ext cx="730250" cy="869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204" b="89796" l="3000" r="97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015" y="3189895"/>
            <a:ext cx="1476702" cy="126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204" b="89796" l="3000" r="97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7877" y="4443792"/>
            <a:ext cx="1476702" cy="126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204" b="89796" l="3000" r="97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8246" y="2953804"/>
            <a:ext cx="1476702" cy="126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204" b="89796" l="3000" r="97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5573" y="4518730"/>
            <a:ext cx="1476702" cy="126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87754" y="6272044"/>
            <a:ext cx="2364750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Participatory Sensing</a:t>
            </a:r>
            <a:endParaRPr lang="de-CH" dirty="0"/>
          </a:p>
        </p:txBody>
      </p:sp>
      <p:sp>
        <p:nvSpPr>
          <p:cNvPr id="27" name="TextBox 26"/>
          <p:cNvSpPr txBox="1"/>
          <p:nvPr/>
        </p:nvSpPr>
        <p:spPr>
          <a:xfrm>
            <a:off x="1162757" y="6271352"/>
            <a:ext cx="2775119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Wireless Sensor Network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xmlns="" val="173560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The Participatory Sensing Loop</a:t>
            </a:r>
            <a:endParaRPr lang="de-CH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How can participatory sensing be sucessful?</a:t>
            </a:r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 smtClean="0"/>
          </a:p>
          <a:p>
            <a:r>
              <a:rPr lang="de-CH" dirty="0" smtClean="0"/>
              <a:t>We identify three key challenges:</a:t>
            </a:r>
          </a:p>
          <a:p>
            <a:pPr marL="961200" lvl="1" indent="-457200">
              <a:buAutoNum type="arabicPeriod"/>
            </a:pPr>
            <a:r>
              <a:rPr lang="de-CH" dirty="0" smtClean="0"/>
              <a:t>Incentives for participation</a:t>
            </a:r>
          </a:p>
          <a:p>
            <a:pPr marL="961200" lvl="1" indent="-457200">
              <a:buAutoNum type="arabicPeriod"/>
            </a:pPr>
            <a:r>
              <a:rPr lang="de-CH" dirty="0" smtClean="0"/>
              <a:t>Ability to deal with faulty data</a:t>
            </a:r>
          </a:p>
          <a:p>
            <a:pPr marL="961200" lvl="1" indent="-457200">
              <a:buAutoNum type="arabicPeriod"/>
            </a:pPr>
            <a:r>
              <a:rPr lang="de-CH" dirty="0" smtClean="0"/>
              <a:t>Concise data representation</a:t>
            </a:r>
            <a:endParaRPr lang="de-CH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2961" y="2215825"/>
            <a:ext cx="8434704" cy="1939304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 bwMode="auto">
          <a:xfrm>
            <a:off x="701040" y="2072640"/>
            <a:ext cx="2359660" cy="2240280"/>
          </a:xfrm>
          <a:prstGeom prst="round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159" y="3792684"/>
            <a:ext cx="662361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4800" b="1" dirty="0" smtClean="0">
                <a:solidFill>
                  <a:srgbClr val="FF0000"/>
                </a:solidFill>
                <a:latin typeface="+mj-lt"/>
              </a:rPr>
              <a:t>1.</a:t>
            </a:r>
            <a:endParaRPr lang="de-CH" sz="4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>
            <a:off x="4358640" y="2215825"/>
            <a:ext cx="1615440" cy="618815"/>
          </a:xfrm>
          <a:prstGeom prst="round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96279" y="2299164"/>
            <a:ext cx="662361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4800" b="1" dirty="0">
                <a:solidFill>
                  <a:srgbClr val="FF0000"/>
                </a:solidFill>
                <a:latin typeface="+mj-lt"/>
              </a:rPr>
              <a:t>2</a:t>
            </a:r>
            <a:r>
              <a:rPr lang="de-CH" sz="4800" b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de-CH" sz="4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4541520" y="3398520"/>
            <a:ext cx="1432560" cy="518160"/>
          </a:xfrm>
          <a:prstGeom prst="round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79159" y="3375813"/>
            <a:ext cx="662361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4800" b="1" dirty="0" smtClean="0">
                <a:solidFill>
                  <a:srgbClr val="FF0000"/>
                </a:solidFill>
                <a:latin typeface="+mj-lt"/>
              </a:rPr>
              <a:t>3.</a:t>
            </a:r>
            <a:endParaRPr lang="de-CH" sz="48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764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Most former projects are only small scale</a:t>
            </a: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Related Work: Mobile Sensing Projects</a:t>
            </a:r>
            <a:endParaRPr lang="de-CH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375" y="2575774"/>
            <a:ext cx="1780278" cy="267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811423">
            <a:off x="354756" y="3478753"/>
            <a:ext cx="3110040" cy="1821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0700" y="2575774"/>
            <a:ext cx="450532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00000">
            <a:off x="3570738" y="2632878"/>
            <a:ext cx="3485248" cy="2579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5750" y="4760705"/>
            <a:ext cx="3251478" cy="243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6966862" y="4922883"/>
            <a:ext cx="3046860" cy="2097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755375" y="2225806"/>
            <a:ext cx="1172116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CenceMe</a:t>
            </a:r>
            <a:endParaRPr lang="de-CH" dirty="0"/>
          </a:p>
        </p:txBody>
      </p:sp>
      <p:sp>
        <p:nvSpPr>
          <p:cNvPr id="7" name="TextBox 6"/>
          <p:cNvSpPr txBox="1"/>
          <p:nvPr/>
        </p:nvSpPr>
        <p:spPr>
          <a:xfrm>
            <a:off x="3060700" y="2249922"/>
            <a:ext cx="1172116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Biketastic</a:t>
            </a:r>
            <a:endParaRPr lang="de-CH" dirty="0"/>
          </a:p>
        </p:txBody>
      </p:sp>
      <p:sp>
        <p:nvSpPr>
          <p:cNvPr id="8" name="TextBox 7"/>
          <p:cNvSpPr txBox="1"/>
          <p:nvPr/>
        </p:nvSpPr>
        <p:spPr>
          <a:xfrm>
            <a:off x="6611745" y="4389334"/>
            <a:ext cx="992579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BikeNet</a:t>
            </a:r>
            <a:endParaRPr lang="de-CH" dirty="0"/>
          </a:p>
        </p:txBody>
      </p:sp>
      <p:sp>
        <p:nvSpPr>
          <p:cNvPr id="9" name="TextBox 8"/>
          <p:cNvSpPr txBox="1"/>
          <p:nvPr/>
        </p:nvSpPr>
        <p:spPr>
          <a:xfrm>
            <a:off x="946948" y="4225666"/>
            <a:ext cx="1588705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smtClean="0">
                <a:latin typeface="+mn-lt"/>
              </a:rPr>
              <a:t>22 users</a:t>
            </a:r>
            <a:endParaRPr lang="de-CH" sz="3200" b="1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9009" y="3675387"/>
            <a:ext cx="1588705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smtClean="0">
                <a:latin typeface="+mn-lt"/>
              </a:rPr>
              <a:t>12 users</a:t>
            </a:r>
            <a:endParaRPr lang="de-CH" sz="3200" b="1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51656" y="5629644"/>
            <a:ext cx="1380314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3200" b="1" dirty="0" smtClean="0">
                <a:latin typeface="+mn-lt"/>
              </a:rPr>
              <a:t>5 users</a:t>
            </a:r>
            <a:endParaRPr lang="de-CH" sz="3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007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Goal:</a:t>
            </a:r>
            <a:endParaRPr lang="de-CH" dirty="0"/>
          </a:p>
          <a:p>
            <a:pPr lvl="1"/>
            <a:r>
              <a:rPr lang="en-US" dirty="0"/>
              <a:t>Use GPS flight records from </a:t>
            </a:r>
            <a:r>
              <a:rPr lang="en-US" dirty="0" err="1"/>
              <a:t>paraglider</a:t>
            </a:r>
            <a:r>
              <a:rPr lang="en-US" dirty="0"/>
              <a:t> pilots to generate maps of thermal active </a:t>
            </a:r>
            <a:r>
              <a:rPr lang="en-US" dirty="0" smtClean="0"/>
              <a:t>areas (hotspots)</a:t>
            </a:r>
            <a:endParaRPr lang="en-US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r>
              <a:rPr lang="de-CH" dirty="0" smtClean="0"/>
              <a:t>Data provided by 2,331 unique users in Switzerland (2003-2009)</a:t>
            </a:r>
          </a:p>
          <a:p>
            <a:r>
              <a:rPr lang="de-CH" dirty="0" smtClean="0"/>
              <a:t>30,000 flight tracks analyzed, several GByte of data processed</a:t>
            </a:r>
          </a:p>
          <a:p>
            <a:endParaRPr lang="de-CH" dirty="0" smtClean="0"/>
          </a:p>
          <a:p>
            <a:endParaRPr lang="de-CH" dirty="0" smtClean="0"/>
          </a:p>
          <a:p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The Ikarus System</a:t>
            </a:r>
            <a:endParaRPr lang="de-CH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318" t="28021" r="24682" b="18979"/>
          <a:stretch/>
        </p:blipFill>
        <p:spPr bwMode="auto">
          <a:xfrm>
            <a:off x="990600" y="2861532"/>
            <a:ext cx="2971802" cy="2316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ight Arrow 6"/>
          <p:cNvSpPr/>
          <p:nvPr/>
        </p:nvSpPr>
        <p:spPr bwMode="auto">
          <a:xfrm>
            <a:off x="4358640" y="3621571"/>
            <a:ext cx="1615440" cy="796179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6247909" y="2861532"/>
            <a:ext cx="3111355" cy="2316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574966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Recreational flying  sport</a:t>
            </a:r>
            <a:endParaRPr lang="de-CH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A </a:t>
            </a:r>
            <a:r>
              <a:rPr lang="de-CH" dirty="0"/>
              <a:t>S</a:t>
            </a:r>
            <a:r>
              <a:rPr lang="de-CH" dirty="0" smtClean="0"/>
              <a:t>hort Introduction to Paragliding</a:t>
            </a:r>
            <a:endParaRPr lang="de-C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" y="3825001"/>
            <a:ext cx="3394500" cy="2545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1040" y="3475033"/>
            <a:ext cx="1441420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Launching...</a:t>
            </a:r>
            <a:endParaRPr lang="de-CH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318" t="28021" r="24682" b="18979"/>
          <a:stretch/>
        </p:blipFill>
        <p:spPr bwMode="auto">
          <a:xfrm>
            <a:off x="3497264" y="2268996"/>
            <a:ext cx="3231514" cy="251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97264" y="1919028"/>
            <a:ext cx="323151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dirty="0" smtClean="0"/>
              <a:t>Flying...</a:t>
            </a:r>
            <a:endParaRPr lang="de-CH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21401" y="3825001"/>
            <a:ext cx="3451224" cy="258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861900" y="3467450"/>
            <a:ext cx="1710725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CH" dirty="0" smtClean="0"/>
              <a:t>... and Landing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xmlns="" val="164087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de-CH" smtClean="0"/>
              <a:t>A Short Introduction to Paragliding (2)</a:t>
            </a:r>
            <a:endParaRPr lang="en-US" dirty="0"/>
          </a:p>
        </p:txBody>
      </p:sp>
      <p:sp>
        <p:nvSpPr>
          <p:cNvPr id="3" name="Freeform 2"/>
          <p:cNvSpPr/>
          <p:nvPr/>
        </p:nvSpPr>
        <p:spPr>
          <a:xfrm>
            <a:off x="2340000" y="5040000"/>
            <a:ext cx="2340000" cy="1800000"/>
          </a:xfrm>
          <a:custGeom>
            <a:avLst>
              <a:gd name="f0" fmla="val 16652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val -2147483647"/>
              <a:gd name="f9" fmla="val 2147483647"/>
              <a:gd name="f10" fmla="+- 0 0 0"/>
              <a:gd name="f11" fmla="*/ f4 1 21600"/>
              <a:gd name="f12" fmla="*/ f5 1 21600"/>
              <a:gd name="f13" fmla="pin 0 f0 21600"/>
              <a:gd name="f14" fmla="*/ f10 f1 1"/>
              <a:gd name="f15" fmla="val f13"/>
              <a:gd name="f16" fmla="*/ f13 1 2"/>
              <a:gd name="f17" fmla="*/ f13 f11 1"/>
              <a:gd name="f18" fmla="*/ f6 f12 1"/>
              <a:gd name="f19" fmla="*/ 18000 f12 1"/>
              <a:gd name="f20" fmla="*/ 10800 f12 1"/>
              <a:gd name="f21" fmla="*/ 10800 f11 1"/>
              <a:gd name="f22" fmla="*/ 0 f12 1"/>
              <a:gd name="f23" fmla="*/ f14 1 f3"/>
              <a:gd name="f24" fmla="*/ 0 f11 1"/>
              <a:gd name="f25" fmla="*/ 21600 f12 1"/>
              <a:gd name="f26" fmla="*/ 21600 f11 1"/>
              <a:gd name="f27" fmla="+- f16 10800 0"/>
              <a:gd name="f28" fmla="+- 21600 0 f15"/>
              <a:gd name="f29" fmla="*/ f16 f11 1"/>
              <a:gd name="f30" fmla="+- f23 0 f2"/>
              <a:gd name="f31" fmla="*/ f28 1 2"/>
              <a:gd name="f32" fmla="*/ f27 f11 1"/>
              <a:gd name="f33" fmla="+- 21600 0 f31"/>
              <a:gd name="f34" fmla="*/ f33 f11 1"/>
            </a:gdLst>
            <a:ahLst>
              <a:ahXY gdRefX="f0" minX="f6" maxX="f7" gdRefY="" minY="0" maxY="0">
                <a:pos x="f17" y="f18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21" y="f22"/>
              </a:cxn>
              <a:cxn ang="f30">
                <a:pos x="f29" y="f20"/>
              </a:cxn>
              <a:cxn ang="f30">
                <a:pos x="f24" y="f25"/>
              </a:cxn>
              <a:cxn ang="f30">
                <a:pos x="f21" y="f25"/>
              </a:cxn>
              <a:cxn ang="f30">
                <a:pos x="f26" y="f25"/>
              </a:cxn>
              <a:cxn ang="f30">
                <a:pos x="f34" y="f20"/>
              </a:cxn>
            </a:cxnLst>
            <a:rect l="f29" t="f20" r="f32" b="f19"/>
            <a:pathLst>
              <a:path w="21600" h="21600">
                <a:moveTo>
                  <a:pt x="f15" y="f6"/>
                </a:moveTo>
                <a:lnTo>
                  <a:pt x="f7" y="f7"/>
                </a:lnTo>
                <a:lnTo>
                  <a:pt x="f6" y="f7"/>
                </a:lnTo>
                <a:close/>
              </a:path>
            </a:pathLst>
          </a:custGeom>
          <a:solidFill>
            <a:srgbClr val="C0C0C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 dirty="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520000" y="1800000"/>
            <a:ext cx="3960000" cy="4859640"/>
            <a:chOff x="2520000" y="1800000"/>
            <a:chExt cx="3960000" cy="4859640"/>
          </a:xfrm>
        </p:grpSpPr>
        <p:sp>
          <p:nvSpPr>
            <p:cNvPr id="5" name="Freeform 4"/>
            <p:cNvSpPr/>
            <p:nvPr/>
          </p:nvSpPr>
          <p:spPr>
            <a:xfrm>
              <a:off x="2520000" y="2520000"/>
              <a:ext cx="3599640" cy="4139640"/>
            </a:xfrm>
            <a:custGeom>
              <a:avLst/>
              <a:gdLst/>
              <a:ahLst/>
              <a:cxnLst>
                <a:cxn ang="3cd4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0000" h="11500">
                  <a:moveTo>
                    <a:pt x="0" y="11000"/>
                  </a:moveTo>
                  <a:lnTo>
                    <a:pt x="0" y="11500"/>
                  </a:lnTo>
                  <a:lnTo>
                    <a:pt x="4500" y="7000"/>
                  </a:lnTo>
                  <a:lnTo>
                    <a:pt x="10000" y="0"/>
                  </a:lnTo>
                  <a:lnTo>
                    <a:pt x="7000" y="0"/>
                  </a:lnTo>
                  <a:lnTo>
                    <a:pt x="3500" y="7000"/>
                  </a:lnTo>
                  <a:lnTo>
                    <a:pt x="500" y="1000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  <a:prstDash val="solid"/>
            </a:ln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  <p:sp>
          <p:nvSpPr>
            <p:cNvPr id="6" name="Freeform 5"/>
            <p:cNvSpPr/>
            <p:nvPr/>
          </p:nvSpPr>
          <p:spPr>
            <a:xfrm>
              <a:off x="4500000" y="1800000"/>
              <a:ext cx="1980000" cy="1080000"/>
            </a:xfrm>
            <a:custGeom>
              <a:avLst/>
              <a:gdLst>
                <a:gd name="f0" fmla="val 0"/>
                <a:gd name="f1" fmla="val 884"/>
                <a:gd name="f2" fmla="val 526"/>
                <a:gd name="f3" fmla="val 794"/>
                <a:gd name="f4" fmla="val 337"/>
                <a:gd name="f5" fmla="val 800"/>
                <a:gd name="f6" fmla="val 349"/>
                <a:gd name="f7" fmla="val 806"/>
                <a:gd name="f8" fmla="val 361"/>
                <a:gd name="f9" fmla="val 812"/>
                <a:gd name="f10" fmla="val 373"/>
                <a:gd name="f11" fmla="val 390"/>
                <a:gd name="f12" fmla="val 426"/>
                <a:gd name="f13" fmla="val 776"/>
                <a:gd name="f14" fmla="val 461"/>
                <a:gd name="f15" fmla="val 740"/>
                <a:gd name="f16" fmla="val 485"/>
                <a:gd name="f17" fmla="val 693"/>
                <a:gd name="f18" fmla="val 503"/>
                <a:gd name="f19" fmla="val 639"/>
                <a:gd name="f20" fmla="val 509"/>
                <a:gd name="f21" fmla="val 609"/>
                <a:gd name="f22" fmla="val 579"/>
                <a:gd name="f23" fmla="val 555"/>
                <a:gd name="f24" fmla="val 497"/>
                <a:gd name="f25" fmla="val 531"/>
                <a:gd name="f26" fmla="val 519"/>
                <a:gd name="f27" fmla="val 501"/>
                <a:gd name="f28" fmla="val 515"/>
                <a:gd name="f29" fmla="val 484"/>
                <a:gd name="f30" fmla="val 521"/>
                <a:gd name="f31" fmla="val 460"/>
                <a:gd name="f32" fmla="val 442"/>
                <a:gd name="f33" fmla="val 418"/>
                <a:gd name="f34" fmla="val 406"/>
                <a:gd name="f35" fmla="val 394"/>
                <a:gd name="f36" fmla="val 376"/>
                <a:gd name="f37" fmla="val 491"/>
                <a:gd name="f38" fmla="val 352"/>
                <a:gd name="f39" fmla="val 334"/>
                <a:gd name="f40" fmla="val 310"/>
                <a:gd name="f41" fmla="val 263"/>
                <a:gd name="f42" fmla="val 221"/>
                <a:gd name="f43" fmla="val 185"/>
                <a:gd name="f44" fmla="val 467"/>
                <a:gd name="f45" fmla="val 161"/>
                <a:gd name="f46" fmla="val 444"/>
                <a:gd name="f47" fmla="val 143"/>
                <a:gd name="f48" fmla="val 414"/>
                <a:gd name="f49" fmla="val 137"/>
                <a:gd name="f50" fmla="val 131"/>
                <a:gd name="f51" fmla="val 90"/>
                <a:gd name="f52" fmla="val 408"/>
                <a:gd name="f53" fmla="val 54"/>
                <a:gd name="f54" fmla="val 24"/>
                <a:gd name="f55" fmla="val 6"/>
                <a:gd name="f56" fmla="val 343"/>
                <a:gd name="f57" fmla="val 308"/>
                <a:gd name="f58" fmla="val 272"/>
                <a:gd name="f59" fmla="val 30"/>
                <a:gd name="f60" fmla="val 242"/>
                <a:gd name="f61" fmla="val 60"/>
                <a:gd name="f62" fmla="val 219"/>
                <a:gd name="f63" fmla="val 101"/>
                <a:gd name="f64" fmla="val 201"/>
                <a:gd name="f65" fmla="val 107"/>
                <a:gd name="f66" fmla="val 95"/>
                <a:gd name="f67" fmla="val 189"/>
                <a:gd name="f68" fmla="val 84"/>
                <a:gd name="f69" fmla="val 177"/>
                <a:gd name="f70" fmla="val 78"/>
                <a:gd name="f71" fmla="val 160"/>
                <a:gd name="f72" fmla="val 142"/>
                <a:gd name="f73" fmla="val 100"/>
                <a:gd name="f74" fmla="val 113"/>
                <a:gd name="f75" fmla="val 71"/>
                <a:gd name="f76" fmla="val 149"/>
                <a:gd name="f77" fmla="val 47"/>
                <a:gd name="f78" fmla="val 197"/>
                <a:gd name="f79" fmla="val 35"/>
                <a:gd name="f80" fmla="val 227"/>
                <a:gd name="f81" fmla="val 41"/>
                <a:gd name="f82" fmla="val 251"/>
                <a:gd name="f83" fmla="val 275"/>
                <a:gd name="f84" fmla="val 59"/>
                <a:gd name="f85" fmla="val 293"/>
                <a:gd name="f86" fmla="val 77"/>
                <a:gd name="f87" fmla="val 298"/>
                <a:gd name="f88" fmla="val 304"/>
                <a:gd name="f89" fmla="val 322"/>
                <a:gd name="f90" fmla="val 340"/>
                <a:gd name="f91" fmla="val 53"/>
                <a:gd name="f92" fmla="val 358"/>
                <a:gd name="f93" fmla="val 382"/>
                <a:gd name="f94" fmla="val 430"/>
                <a:gd name="f95" fmla="val 436"/>
                <a:gd name="f96" fmla="val 466"/>
                <a:gd name="f97" fmla="val 29"/>
                <a:gd name="f98" fmla="val 496"/>
                <a:gd name="f99" fmla="val 12"/>
                <a:gd name="f100" fmla="val 573"/>
                <a:gd name="f101" fmla="val 621"/>
                <a:gd name="f102" fmla="val 669"/>
                <a:gd name="f103" fmla="val 699"/>
                <a:gd name="f104" fmla="val 722"/>
                <a:gd name="f105" fmla="val 728"/>
                <a:gd name="f106" fmla="val 112"/>
                <a:gd name="f107" fmla="val 118"/>
                <a:gd name="f108" fmla="val 124"/>
                <a:gd name="f109" fmla="val 130"/>
                <a:gd name="f110" fmla="val 734"/>
                <a:gd name="f111" fmla="val 746"/>
                <a:gd name="f112" fmla="val 136"/>
                <a:gd name="f113" fmla="val 830"/>
                <a:gd name="f114" fmla="val 148"/>
                <a:gd name="f115" fmla="val 860"/>
                <a:gd name="f116" fmla="val 171"/>
                <a:gd name="f117" fmla="val 878"/>
                <a:gd name="f118" fmla="val 237"/>
                <a:gd name="f119" fmla="val 296"/>
                <a:gd name="f120" fmla="val 319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884" h="526">
                  <a:moveTo>
                    <a:pt x="f3" y="f4"/>
                  </a:move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9" y="f11"/>
                  </a:lnTo>
                  <a:lnTo>
                    <a:pt x="f5" y="f12"/>
                  </a:lnTo>
                  <a:lnTo>
                    <a:pt x="f13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lnTo>
                    <a:pt x="f21" y="f18"/>
                  </a:lnTo>
                  <a:lnTo>
                    <a:pt x="f22" y="f18"/>
                  </a:lnTo>
                  <a:lnTo>
                    <a:pt x="f23" y="f24"/>
                  </a:lnTo>
                  <a:lnTo>
                    <a:pt x="f25" y="f16"/>
                  </a:lnTo>
                  <a:lnTo>
                    <a:pt x="f26" y="f18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2"/>
                  </a:lnTo>
                  <a:lnTo>
                    <a:pt x="f32" y="f30"/>
                  </a:lnTo>
                  <a:lnTo>
                    <a:pt x="f33" y="f28"/>
                  </a:lnTo>
                  <a:lnTo>
                    <a:pt x="f34" y="f18"/>
                  </a:lnTo>
                  <a:lnTo>
                    <a:pt x="f35" y="f16"/>
                  </a:lnTo>
                  <a:lnTo>
                    <a:pt x="f36" y="f37"/>
                  </a:lnTo>
                  <a:lnTo>
                    <a:pt x="f38" y="f24"/>
                  </a:lnTo>
                  <a:lnTo>
                    <a:pt x="f39" y="f24"/>
                  </a:lnTo>
                  <a:lnTo>
                    <a:pt x="f40" y="f18"/>
                  </a:lnTo>
                  <a:lnTo>
                    <a:pt x="f41" y="f24"/>
                  </a:lnTo>
                  <a:lnTo>
                    <a:pt x="f42" y="f16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48"/>
                  </a:lnTo>
                  <a:lnTo>
                    <a:pt x="f49" y="f48"/>
                  </a:lnTo>
                  <a:lnTo>
                    <a:pt x="f49" y="f48"/>
                  </a:lnTo>
                  <a:lnTo>
                    <a:pt x="f50" y="f48"/>
                  </a:lnTo>
                  <a:lnTo>
                    <a:pt x="f51" y="f52"/>
                  </a:lnTo>
                  <a:lnTo>
                    <a:pt x="f53" y="f11"/>
                  </a:lnTo>
                  <a:lnTo>
                    <a:pt x="f54" y="f10"/>
                  </a:lnTo>
                  <a:lnTo>
                    <a:pt x="f55" y="f56"/>
                  </a:lnTo>
                  <a:lnTo>
                    <a:pt x="f0" y="f57"/>
                  </a:lnTo>
                  <a:lnTo>
                    <a:pt x="f55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3" y="f64"/>
                  </a:lnTo>
                  <a:lnTo>
                    <a:pt x="f63" y="f64"/>
                  </a:lnTo>
                  <a:lnTo>
                    <a:pt x="f65" y="f64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0" y="f72"/>
                  </a:lnTo>
                  <a:lnTo>
                    <a:pt x="f68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77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6"/>
                  </a:lnTo>
                  <a:lnTo>
                    <a:pt x="f87" y="f86"/>
                  </a:lnTo>
                  <a:lnTo>
                    <a:pt x="f88" y="f86"/>
                  </a:lnTo>
                  <a:lnTo>
                    <a:pt x="f88" y="f86"/>
                  </a:lnTo>
                  <a:lnTo>
                    <a:pt x="f88" y="f86"/>
                  </a:lnTo>
                  <a:lnTo>
                    <a:pt x="f40" y="f86"/>
                  </a:lnTo>
                  <a:lnTo>
                    <a:pt x="f40" y="f86"/>
                  </a:lnTo>
                  <a:lnTo>
                    <a:pt x="f89" y="f84"/>
                  </a:lnTo>
                  <a:lnTo>
                    <a:pt x="f90" y="f91"/>
                  </a:lnTo>
                  <a:lnTo>
                    <a:pt x="f92" y="f77"/>
                  </a:lnTo>
                  <a:lnTo>
                    <a:pt x="f93" y="f81"/>
                  </a:lnTo>
                  <a:lnTo>
                    <a:pt x="f35" y="f81"/>
                  </a:lnTo>
                  <a:lnTo>
                    <a:pt x="f34" y="f77"/>
                  </a:lnTo>
                  <a:lnTo>
                    <a:pt x="f33" y="f91"/>
                  </a:lnTo>
                  <a:lnTo>
                    <a:pt x="f94" y="f91"/>
                  </a:lnTo>
                  <a:lnTo>
                    <a:pt x="f95" y="f91"/>
                  </a:lnTo>
                  <a:lnTo>
                    <a:pt x="f95" y="f91"/>
                  </a:lnTo>
                  <a:lnTo>
                    <a:pt x="f95" y="f91"/>
                  </a:lnTo>
                  <a:lnTo>
                    <a:pt x="f95" y="f77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25" y="f55"/>
                  </a:lnTo>
                  <a:lnTo>
                    <a:pt x="f100" y="f0"/>
                  </a:lnTo>
                  <a:lnTo>
                    <a:pt x="f101" y="f55"/>
                  </a:lnTo>
                  <a:lnTo>
                    <a:pt x="f102" y="f54"/>
                  </a:lnTo>
                  <a:lnTo>
                    <a:pt x="f103" y="f77"/>
                  </a:lnTo>
                  <a:lnTo>
                    <a:pt x="f104" y="f86"/>
                  </a:lnTo>
                  <a:lnTo>
                    <a:pt x="f105" y="f106"/>
                  </a:lnTo>
                  <a:lnTo>
                    <a:pt x="f105" y="f107"/>
                  </a:lnTo>
                  <a:lnTo>
                    <a:pt x="f105" y="f107"/>
                  </a:lnTo>
                  <a:lnTo>
                    <a:pt x="f105" y="f108"/>
                  </a:lnTo>
                  <a:lnTo>
                    <a:pt x="f105" y="f109"/>
                  </a:lnTo>
                  <a:lnTo>
                    <a:pt x="f110" y="f109"/>
                  </a:lnTo>
                  <a:lnTo>
                    <a:pt x="f15" y="f109"/>
                  </a:lnTo>
                  <a:lnTo>
                    <a:pt x="f111" y="f109"/>
                  </a:lnTo>
                  <a:lnTo>
                    <a:pt x="f111" y="f109"/>
                  </a:lnTo>
                  <a:lnTo>
                    <a:pt x="f3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64"/>
                  </a:lnTo>
                  <a:lnTo>
                    <a:pt x="f1" y="f118"/>
                  </a:lnTo>
                  <a:lnTo>
                    <a:pt x="f117" y="f58"/>
                  </a:lnTo>
                  <a:lnTo>
                    <a:pt x="f115" y="f119"/>
                  </a:lnTo>
                  <a:lnTo>
                    <a:pt x="f113" y="f120"/>
                  </a:lnTo>
                  <a:lnTo>
                    <a:pt x="f3" y="f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anchor="ctr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440000" y="3240000"/>
            <a:ext cx="1800000" cy="2160000"/>
            <a:chOff x="1440000" y="3240000"/>
            <a:chExt cx="1800000" cy="2160000"/>
          </a:xfrm>
        </p:grpSpPr>
        <p:sp>
          <p:nvSpPr>
            <p:cNvPr id="9" name="Straight Connector 8"/>
            <p:cNvSpPr/>
            <p:nvPr/>
          </p:nvSpPr>
          <p:spPr>
            <a:xfrm>
              <a:off x="1800000" y="3240000"/>
              <a:ext cx="1440000" cy="1800000"/>
            </a:xfrm>
            <a:prstGeom prst="line">
              <a:avLst/>
            </a:prstGeom>
            <a:noFill/>
            <a:ln w="0">
              <a:solidFill>
                <a:srgbClr val="FFFF00"/>
              </a:solidFill>
              <a:prstDash val="solid"/>
              <a:tailEnd type="arrow"/>
            </a:ln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  <p:sp>
          <p:nvSpPr>
            <p:cNvPr id="10" name="Straight Connector 9"/>
            <p:cNvSpPr/>
            <p:nvPr/>
          </p:nvSpPr>
          <p:spPr>
            <a:xfrm>
              <a:off x="1620000" y="3420000"/>
              <a:ext cx="1440000" cy="1800000"/>
            </a:xfrm>
            <a:prstGeom prst="line">
              <a:avLst/>
            </a:prstGeom>
            <a:noFill/>
            <a:ln w="0">
              <a:solidFill>
                <a:srgbClr val="FFFF00"/>
              </a:solidFill>
              <a:prstDash val="solid"/>
              <a:tailEnd type="arrow"/>
            </a:ln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  <p:sp>
          <p:nvSpPr>
            <p:cNvPr id="11" name="Straight Connector 10"/>
            <p:cNvSpPr/>
            <p:nvPr/>
          </p:nvSpPr>
          <p:spPr>
            <a:xfrm>
              <a:off x="1440000" y="3600000"/>
              <a:ext cx="1440000" cy="1800000"/>
            </a:xfrm>
            <a:prstGeom prst="line">
              <a:avLst/>
            </a:prstGeom>
            <a:noFill/>
            <a:ln w="0">
              <a:solidFill>
                <a:srgbClr val="FFFF00"/>
              </a:solidFill>
              <a:prstDash val="solid"/>
              <a:tailEnd type="arrow"/>
            </a:ln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560000" y="2880000"/>
            <a:ext cx="1620000" cy="2880000"/>
            <a:chOff x="7560000" y="2880000"/>
            <a:chExt cx="1620000" cy="2880000"/>
          </a:xfrm>
        </p:grpSpPr>
        <p:sp>
          <p:nvSpPr>
            <p:cNvPr id="13" name="Freeform 12"/>
            <p:cNvSpPr/>
            <p:nvPr/>
          </p:nvSpPr>
          <p:spPr>
            <a:xfrm>
              <a:off x="7560360" y="5400000"/>
              <a:ext cx="1619640" cy="360000"/>
            </a:xfrm>
            <a:custGeom>
              <a:avLst>
                <a:gd name="f0" fmla="val -43977"/>
                <a:gd name="f1" fmla="val 0"/>
                <a:gd name="f2" fmla="val -20154"/>
                <a:gd name="f3" fmla="val -1200"/>
                <a:gd name="f4" fmla="val 11954"/>
                <a:gd name="f5" fmla="val 0"/>
                <a:gd name="f6" fmla="val 0"/>
                <a:gd name="f7" fmla="val 0"/>
              </a:avLst>
              <a:gdLst>
                <a:gd name="f8" fmla="val w"/>
                <a:gd name="f9" fmla="val h"/>
                <a:gd name="f10" fmla="val 0"/>
                <a:gd name="f11" fmla="val 21600"/>
                <a:gd name="f12" fmla="val -2147483647"/>
                <a:gd name="f13" fmla="val 2147483647"/>
                <a:gd name="f14" fmla="*/ f8 1 21600"/>
                <a:gd name="f15" fmla="*/ f9 1 21600"/>
                <a:gd name="f16" fmla="pin -2147483647 f0 2147483647"/>
                <a:gd name="f17" fmla="pin -2147483647 f2 2147483647"/>
                <a:gd name="f18" fmla="pin -2147483647 f3 2147483647"/>
                <a:gd name="f19" fmla="pin -2147483647 f4 2147483647"/>
                <a:gd name="f20" fmla="val f16"/>
                <a:gd name="f21" fmla="val f17"/>
                <a:gd name="f22" fmla="val f18"/>
                <a:gd name="f23" fmla="val f19"/>
                <a:gd name="f24" fmla="*/ f16 f14 1"/>
                <a:gd name="f25" fmla="*/ f17 f15 1"/>
                <a:gd name="f26" fmla="*/ f18 f14 1"/>
                <a:gd name="f27" fmla="*/ f19 f15 1"/>
              </a:gdLst>
              <a:ahLst>
                <a:ahXY gdRefX="f0" minX="f12" maxX="f13" gdRefY="f2" minY="f12" maxY="f13">
                  <a:pos x="f24" y="f25"/>
                </a:ahXY>
                <a:ahXY gdRefX="f3" minX="f12" maxX="f13" gdRefY="f4" minY="f12" maxY="f13">
                  <a:pos x="f26" y="f2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10" y="f10"/>
                  </a:moveTo>
                  <a:lnTo>
                    <a:pt x="f11" y="f10"/>
                  </a:lnTo>
                  <a:lnTo>
                    <a:pt x="f11" y="f11"/>
                  </a:lnTo>
                  <a:lnTo>
                    <a:pt x="f10" y="f11"/>
                  </a:lnTo>
                  <a:close/>
                </a:path>
                <a:path w="21600" h="21600">
                  <a:moveTo>
                    <a:pt x="f20" y="f21"/>
                  </a:moveTo>
                  <a:lnTo>
                    <a:pt x="f22" y="f23"/>
                  </a:lnTo>
                </a:path>
              </a:pathLst>
            </a:custGeom>
            <a:solidFill>
              <a:srgbClr val="C0C0C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none" lIns="90000" tIns="45000" rIns="90000" bIns="45000" anchor="ctr" anchorCtr="0" compatLnSpc="0"/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 dirty="0" smtClean="0">
                  <a:ln>
                    <a:noFill/>
                  </a:ln>
                  <a:latin typeface="Arial" pitchFamily="18"/>
                  <a:ea typeface="DejaVu Sans" pitchFamily="2"/>
                  <a:cs typeface="Tahoma" pitchFamily="2"/>
                </a:rPr>
                <a:t>Breakoff point</a:t>
              </a: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7560000" y="2880000"/>
              <a:ext cx="1620000" cy="360000"/>
            </a:xfrm>
            <a:custGeom>
              <a:avLst>
                <a:gd name="f0" fmla="val -19915"/>
                <a:gd name="f1" fmla="val 0"/>
                <a:gd name="f2" fmla="val 129"/>
                <a:gd name="f3" fmla="val -1199"/>
                <a:gd name="f4" fmla="val 11954"/>
                <a:gd name="f5" fmla="val 0"/>
                <a:gd name="f6" fmla="val 0"/>
                <a:gd name="f7" fmla="val 0"/>
              </a:avLst>
              <a:gdLst>
                <a:gd name="f8" fmla="val w"/>
                <a:gd name="f9" fmla="val h"/>
                <a:gd name="f10" fmla="val 0"/>
                <a:gd name="f11" fmla="val 21600"/>
                <a:gd name="f12" fmla="val -2147483647"/>
                <a:gd name="f13" fmla="val 2147483647"/>
                <a:gd name="f14" fmla="*/ f8 1 21600"/>
                <a:gd name="f15" fmla="*/ f9 1 21600"/>
                <a:gd name="f16" fmla="pin -2147483647 f0 2147483647"/>
                <a:gd name="f17" fmla="pin -2147483647 f2 2147483647"/>
                <a:gd name="f18" fmla="pin -2147483647 f3 2147483647"/>
                <a:gd name="f19" fmla="pin -2147483647 f4 2147483647"/>
                <a:gd name="f20" fmla="val f16"/>
                <a:gd name="f21" fmla="val f17"/>
                <a:gd name="f22" fmla="val f18"/>
                <a:gd name="f23" fmla="val f19"/>
                <a:gd name="f24" fmla="*/ f16 f14 1"/>
                <a:gd name="f25" fmla="*/ f17 f15 1"/>
                <a:gd name="f26" fmla="*/ f18 f14 1"/>
                <a:gd name="f27" fmla="*/ f19 f15 1"/>
              </a:gdLst>
              <a:ahLst>
                <a:ahXY gdRefX="f0" minX="f12" maxX="f13" gdRefY="f2" minY="f12" maxY="f13">
                  <a:pos x="f24" y="f25"/>
                </a:ahXY>
                <a:ahXY gdRefX="f3" minX="f12" maxX="f13" gdRefY="f4" minY="f12" maxY="f13">
                  <a:pos x="f26" y="f2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10" y="f10"/>
                  </a:moveTo>
                  <a:lnTo>
                    <a:pt x="f11" y="f10"/>
                  </a:lnTo>
                  <a:lnTo>
                    <a:pt x="f11" y="f11"/>
                  </a:lnTo>
                  <a:lnTo>
                    <a:pt x="f10" y="f11"/>
                  </a:lnTo>
                  <a:close/>
                </a:path>
                <a:path w="21600" h="21600">
                  <a:moveTo>
                    <a:pt x="f20" y="f21"/>
                  </a:moveTo>
                  <a:lnTo>
                    <a:pt x="f22" y="f23"/>
                  </a:lnTo>
                </a:path>
              </a:pathLst>
            </a:custGeom>
            <a:solidFill>
              <a:srgbClr val="C0C0C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none" lIns="90000" tIns="45000" rIns="90000" bIns="45000" anchor="ctr" anchorCtr="0" compatLnSpc="0"/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 dirty="0" smtClean="0">
                  <a:ln>
                    <a:noFill/>
                  </a:ln>
                  <a:latin typeface="Arial" pitchFamily="18"/>
                  <a:ea typeface="DejaVu Sans" pitchFamily="2"/>
                  <a:cs typeface="Tahoma" pitchFamily="2"/>
                </a:rPr>
                <a:t>Cloud Base</a:t>
              </a: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7560360" y="4140000"/>
              <a:ext cx="1619640" cy="360000"/>
            </a:xfrm>
            <a:custGeom>
              <a:avLst>
                <a:gd name="f0" fmla="val -33508"/>
                <a:gd name="f1" fmla="val 0"/>
                <a:gd name="f2" fmla="val -11760"/>
                <a:gd name="f3" fmla="val -1200"/>
                <a:gd name="f4" fmla="val 11954"/>
                <a:gd name="f5" fmla="val 0"/>
                <a:gd name="f6" fmla="val 0"/>
                <a:gd name="f7" fmla="val 0"/>
              </a:avLst>
              <a:gdLst>
                <a:gd name="f8" fmla="val w"/>
                <a:gd name="f9" fmla="val h"/>
                <a:gd name="f10" fmla="val 0"/>
                <a:gd name="f11" fmla="val 21600"/>
                <a:gd name="f12" fmla="val -2147483647"/>
                <a:gd name="f13" fmla="val 2147483647"/>
                <a:gd name="f14" fmla="*/ f8 1 21600"/>
                <a:gd name="f15" fmla="*/ f9 1 21600"/>
                <a:gd name="f16" fmla="pin -2147483647 f0 2147483647"/>
                <a:gd name="f17" fmla="pin -2147483647 f2 2147483647"/>
                <a:gd name="f18" fmla="pin -2147483647 f3 2147483647"/>
                <a:gd name="f19" fmla="pin -2147483647 f4 2147483647"/>
                <a:gd name="f20" fmla="val f16"/>
                <a:gd name="f21" fmla="val f17"/>
                <a:gd name="f22" fmla="val f18"/>
                <a:gd name="f23" fmla="val f19"/>
                <a:gd name="f24" fmla="*/ f16 f14 1"/>
                <a:gd name="f25" fmla="*/ f17 f15 1"/>
                <a:gd name="f26" fmla="*/ f18 f14 1"/>
                <a:gd name="f27" fmla="*/ f19 f15 1"/>
              </a:gdLst>
              <a:ahLst>
                <a:ahXY gdRefX="f0" minX="f12" maxX="f13" gdRefY="f2" minY="f12" maxY="f13">
                  <a:pos x="f24" y="f25"/>
                </a:ahXY>
                <a:ahXY gdRefX="f3" minX="f12" maxX="f13" gdRefY="f4" minY="f12" maxY="f13">
                  <a:pos x="f26" y="f2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21600" h="21600">
                  <a:moveTo>
                    <a:pt x="f10" y="f10"/>
                  </a:moveTo>
                  <a:lnTo>
                    <a:pt x="f11" y="f10"/>
                  </a:lnTo>
                  <a:lnTo>
                    <a:pt x="f11" y="f11"/>
                  </a:lnTo>
                  <a:lnTo>
                    <a:pt x="f10" y="f11"/>
                  </a:lnTo>
                  <a:close/>
                </a:path>
                <a:path w="21600" h="21600">
                  <a:moveTo>
                    <a:pt x="f20" y="f21"/>
                  </a:moveTo>
                  <a:lnTo>
                    <a:pt x="f22" y="f23"/>
                  </a:lnTo>
                </a:path>
              </a:pathLst>
            </a:custGeom>
            <a:solidFill>
              <a:srgbClr val="C0C0C0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none" lIns="90000" tIns="45000" rIns="90000" bIns="45000" anchor="ctr" anchorCtr="0" compatLnSpc="0"/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US" sz="1800" b="0" i="0" u="none" strike="noStrike" kern="1200" dirty="0">
                  <a:ln>
                    <a:noFill/>
                  </a:ln>
                  <a:latin typeface="Arial" pitchFamily="18"/>
                  <a:ea typeface="DejaVu Sans" pitchFamily="2"/>
                  <a:cs typeface="Tahoma" pitchFamily="2"/>
                </a:rPr>
                <a:t>Thermal band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233641" y="2996820"/>
            <a:ext cx="1206359" cy="120635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" name="Group 18"/>
          <p:cNvGrpSpPr/>
          <p:nvPr/>
        </p:nvGrpSpPr>
        <p:grpSpPr>
          <a:xfrm>
            <a:off x="2700000" y="2880000"/>
            <a:ext cx="1980000" cy="360000"/>
            <a:chOff x="2700000" y="2880000"/>
            <a:chExt cx="1980000" cy="360000"/>
          </a:xfrm>
        </p:grpSpPr>
        <p:sp>
          <p:nvSpPr>
            <p:cNvPr id="20" name="Straight Connector 19"/>
            <p:cNvSpPr/>
            <p:nvPr/>
          </p:nvSpPr>
          <p:spPr>
            <a:xfrm>
              <a:off x="3060000" y="2880000"/>
              <a:ext cx="1620000" cy="0"/>
            </a:xfrm>
            <a:prstGeom prst="line">
              <a:avLst/>
            </a:prstGeom>
            <a:noFill/>
            <a:ln w="0">
              <a:solidFill>
                <a:srgbClr val="0000FF"/>
              </a:solidFill>
              <a:prstDash val="solid"/>
              <a:tailEnd type="arrow"/>
            </a:ln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  <p:sp>
          <p:nvSpPr>
            <p:cNvPr id="21" name="Straight Connector 20"/>
            <p:cNvSpPr/>
            <p:nvPr/>
          </p:nvSpPr>
          <p:spPr>
            <a:xfrm>
              <a:off x="2880000" y="3060000"/>
              <a:ext cx="1620000" cy="0"/>
            </a:xfrm>
            <a:prstGeom prst="line">
              <a:avLst/>
            </a:prstGeom>
            <a:noFill/>
            <a:ln w="0">
              <a:solidFill>
                <a:srgbClr val="0000FF"/>
              </a:solidFill>
              <a:prstDash val="solid"/>
              <a:tailEnd type="arrow"/>
            </a:ln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  <p:sp>
          <p:nvSpPr>
            <p:cNvPr id="22" name="Straight Connector 21"/>
            <p:cNvSpPr/>
            <p:nvPr/>
          </p:nvSpPr>
          <p:spPr>
            <a:xfrm>
              <a:off x="2700000" y="3240000"/>
              <a:ext cx="1620000" cy="0"/>
            </a:xfrm>
            <a:prstGeom prst="line">
              <a:avLst/>
            </a:prstGeom>
            <a:noFill/>
            <a:ln w="0">
              <a:solidFill>
                <a:srgbClr val="0000FF"/>
              </a:solidFill>
              <a:prstDash val="solid"/>
              <a:tailEnd type="arrow"/>
            </a:ln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US" sz="1800" b="0" i="0" u="none" strike="noStrike" kern="1200" dirty="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endParaRPr>
            </a:p>
          </p:txBody>
        </p:sp>
      </p:grpSp>
      <p:sp>
        <p:nvSpPr>
          <p:cNvPr id="23" name="Freeform 22"/>
          <p:cNvSpPr/>
          <p:nvPr/>
        </p:nvSpPr>
        <p:spPr>
          <a:xfrm rot="895800">
            <a:off x="1943770" y="587249"/>
            <a:ext cx="6736320" cy="1998719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8713" h="5553">
                <a:moveTo>
                  <a:pt x="0" y="12677"/>
                </a:moveTo>
                <a:cubicBezTo>
                  <a:pt x="7762" y="12677"/>
                  <a:pt x="7762" y="12677"/>
                  <a:pt x="7762" y="12677"/>
                </a:cubicBezTo>
                <a:lnTo>
                  <a:pt x="9083" y="11808"/>
                </a:lnTo>
                <a:lnTo>
                  <a:pt x="7988" y="11582"/>
                </a:lnTo>
                <a:lnTo>
                  <a:pt x="9308" y="10713"/>
                </a:lnTo>
                <a:lnTo>
                  <a:pt x="8213" y="10487"/>
                </a:lnTo>
                <a:lnTo>
                  <a:pt x="9534" y="9618"/>
                </a:lnTo>
                <a:lnTo>
                  <a:pt x="8439" y="9392"/>
                </a:lnTo>
                <a:lnTo>
                  <a:pt x="10242" y="8394"/>
                </a:lnTo>
                <a:lnTo>
                  <a:pt x="9147" y="8168"/>
                </a:lnTo>
                <a:lnTo>
                  <a:pt x="11122" y="7124"/>
                </a:lnTo>
                <a:lnTo>
                  <a:pt x="18713" y="717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751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lum/>
            <a:alphaModFix/>
          </a:blip>
          <a:srcRect l="5230" t="18631" r="24021" b="9247"/>
          <a:stretch/>
        </p:blipFill>
        <p:spPr>
          <a:xfrm>
            <a:off x="503238" y="1447800"/>
            <a:ext cx="9069387" cy="55473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Example: Paraglider Flight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xmlns="" val="274775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Ikarus: System Architecture</a:t>
            </a:r>
            <a:endParaRPr lang="de-CH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238" y="3063454"/>
            <a:ext cx="9069387" cy="2085230"/>
          </a:xfrm>
        </p:spPr>
      </p:pic>
    </p:spTree>
    <p:extLst>
      <p:ext uri="{BB962C8B-B14F-4D97-AF65-F5344CB8AC3E}">
        <p14:creationId xmlns:p14="http://schemas.microsoft.com/office/powerpoint/2010/main" xmlns="" val="92166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 smtClean="0"/>
          </a:p>
          <a:p>
            <a:r>
              <a:rPr lang="de-CH" dirty="0" smtClean="0"/>
              <a:t>Flight navigation devices used by paraglider pilots</a:t>
            </a:r>
          </a:p>
          <a:p>
            <a:pPr lvl="1"/>
            <a:r>
              <a:rPr lang="de-CH" dirty="0" smtClean="0"/>
              <a:t>Records </a:t>
            </a:r>
            <a:r>
              <a:rPr lang="de-CH" dirty="0"/>
              <a:t>t</a:t>
            </a:r>
            <a:r>
              <a:rPr lang="de-CH" dirty="0" smtClean="0"/>
              <a:t>ime, GPS </a:t>
            </a:r>
            <a:r>
              <a:rPr lang="de-CH" dirty="0"/>
              <a:t>p</a:t>
            </a:r>
            <a:r>
              <a:rPr lang="de-CH" dirty="0" smtClean="0"/>
              <a:t>osition </a:t>
            </a:r>
          </a:p>
          <a:p>
            <a:pPr lvl="1"/>
            <a:r>
              <a:rPr lang="de-CH" dirty="0" smtClean="0"/>
              <a:t>Accurate height measured by barometric pressure</a:t>
            </a:r>
          </a:p>
          <a:p>
            <a:pPr lvl="1"/>
            <a:r>
              <a:rPr lang="de-CH" dirty="0" smtClean="0"/>
              <a:t>Variometer reports climb rate</a:t>
            </a:r>
          </a:p>
          <a:p>
            <a:pPr lvl="1"/>
            <a:endParaRPr lang="de-CH" dirty="0"/>
          </a:p>
          <a:p>
            <a:r>
              <a:rPr lang="de-CH" dirty="0" smtClean="0"/>
              <a:t>Data Integrity</a:t>
            </a:r>
          </a:p>
          <a:p>
            <a:pPr lvl="1"/>
            <a:r>
              <a:rPr lang="de-CH" dirty="0" smtClean="0"/>
              <a:t>Tracks are signed by the device</a:t>
            </a:r>
          </a:p>
          <a:p>
            <a:pPr lvl="1"/>
            <a:endParaRPr lang="de-CH" dirty="0" smtClean="0"/>
          </a:p>
          <a:p>
            <a:pPr lvl="1"/>
            <a:endParaRPr lang="de-CH" dirty="0" smtClean="0"/>
          </a:p>
          <a:p>
            <a:pPr lvl="1"/>
            <a:endParaRPr lang="de-CH" dirty="0"/>
          </a:p>
          <a:p>
            <a:pPr marL="0" indent="0">
              <a:buNone/>
            </a:pPr>
            <a:endParaRPr lang="de-CH" dirty="0"/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dirty="0" smtClean="0"/>
              <a:t>Sensing Flights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7595040" y="1800000"/>
            <a:ext cx="2095199" cy="5486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5709240" y="3780000"/>
            <a:ext cx="1713600" cy="338976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ight Arrow 3"/>
          <p:cNvSpPr/>
          <p:nvPr/>
        </p:nvSpPr>
        <p:spPr bwMode="auto">
          <a:xfrm>
            <a:off x="1036320" y="5474880"/>
            <a:ext cx="777240" cy="533400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96440" y="5523667"/>
            <a:ext cx="2899512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400" dirty="0" smtClean="0">
                <a:latin typeface="+mn-lt"/>
              </a:rPr>
              <a:t>Cheating is very hard!</a:t>
            </a:r>
            <a:endParaRPr lang="de-CH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332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Participation Incentives</a:t>
            </a:r>
            <a:endParaRPr lang="de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How can we make pilots to share their recorded tracks?</a:t>
            </a:r>
          </a:p>
          <a:p>
            <a:r>
              <a:rPr lang="de-CH" dirty="0" smtClean="0"/>
              <a:t>Pilots share recorded flights on community websites</a:t>
            </a:r>
          </a:p>
          <a:p>
            <a:pPr lvl="1"/>
            <a:r>
              <a:rPr lang="de-CH" dirty="0" smtClean="0"/>
              <a:t>Tell friends about their flights (social networks)</a:t>
            </a:r>
          </a:p>
          <a:p>
            <a:endParaRPr lang="de-CH" dirty="0" smtClean="0"/>
          </a:p>
          <a:p>
            <a:r>
              <a:rPr lang="de-CH" dirty="0" smtClean="0"/>
              <a:t>Paragliding contests</a:t>
            </a:r>
          </a:p>
          <a:p>
            <a:pPr lvl="1"/>
            <a:r>
              <a:rPr lang="de-CH" dirty="0" smtClean="0"/>
              <a:t>Credits awarded for</a:t>
            </a:r>
            <a:br>
              <a:rPr lang="de-CH" dirty="0" smtClean="0"/>
            </a:br>
            <a:r>
              <a:rPr lang="de-CH" dirty="0" smtClean="0"/>
              <a:t>distance or shape of</a:t>
            </a:r>
            <a:br>
              <a:rPr lang="de-CH" dirty="0" smtClean="0"/>
            </a:br>
            <a:r>
              <a:rPr lang="de-CH" dirty="0" smtClean="0"/>
              <a:t>the track (triangle)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 l="314" t="16076" r="15875" b="9970"/>
          <a:stretch>
            <a:fillRect/>
          </a:stretch>
        </p:blipFill>
        <p:spPr>
          <a:xfrm>
            <a:off x="4236720" y="3416866"/>
            <a:ext cx="3467280" cy="3263802"/>
          </a:xfrm>
          <a:prstGeom prst="rect">
            <a:avLst/>
          </a:prstGeom>
          <a:noFill/>
          <a:ln w="0">
            <a:solidFill>
              <a:srgbClr val="808080"/>
            </a:solidFill>
            <a:prstDash val="solid"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 l="15348" t="16076" r="15037" b="4987"/>
          <a:stretch>
            <a:fillRect/>
          </a:stretch>
        </p:blipFill>
        <p:spPr>
          <a:xfrm>
            <a:off x="6832215" y="4116224"/>
            <a:ext cx="2984250" cy="3210406"/>
          </a:xfrm>
          <a:prstGeom prst="rect">
            <a:avLst/>
          </a:prstGeom>
          <a:noFill/>
          <a:ln w="0">
            <a:solidFill>
              <a:srgbClr val="808080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xmlns="" val="2955053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03999" y="346320"/>
            <a:ext cx="9071640" cy="1172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dirty="0" smtClean="0"/>
              <a:t>Data Processing: Finding Thermal Columns</a:t>
            </a:r>
            <a:endParaRPr lang="en-US" dirty="0"/>
          </a:p>
        </p:txBody>
      </p:sp>
      <p:sp>
        <p:nvSpPr>
          <p:cNvPr id="3" name="Freeform 2"/>
          <p:cNvSpPr/>
          <p:nvPr/>
        </p:nvSpPr>
        <p:spPr>
          <a:xfrm>
            <a:off x="3060000" y="1980000"/>
            <a:ext cx="3779640" cy="50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500" h="14000">
                <a:moveTo>
                  <a:pt x="5500" y="0"/>
                </a:moveTo>
                <a:lnTo>
                  <a:pt x="0" y="14000"/>
                </a:lnTo>
                <a:lnTo>
                  <a:pt x="7500" y="14000"/>
                </a:lnTo>
                <a:lnTo>
                  <a:pt x="10500" y="0"/>
                </a:lnTo>
                <a:lnTo>
                  <a:pt x="9500" y="0"/>
                </a:lnTo>
                <a:close/>
              </a:path>
            </a:pathLst>
          </a:custGeom>
          <a:solidFill>
            <a:srgbClr val="FFFF00"/>
          </a:solidFill>
          <a:ln>
            <a:noFill/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4" name="Freeform 3"/>
          <p:cNvSpPr/>
          <p:nvPr/>
        </p:nvSpPr>
        <p:spPr>
          <a:xfrm>
            <a:off x="720000" y="3960000"/>
            <a:ext cx="3059640" cy="1259639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500" h="3500" fill="none">
                <a:moveTo>
                  <a:pt x="0" y="0"/>
                </a:moveTo>
                <a:lnTo>
                  <a:pt x="8500" y="350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3780000" y="5040000"/>
            <a:ext cx="1439639" cy="17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000" h="500" fill="none">
                <a:moveTo>
                  <a:pt x="0" y="500"/>
                </a:moveTo>
                <a:lnTo>
                  <a:pt x="400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5220000" y="4140000"/>
            <a:ext cx="899639" cy="5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00" h="1500" fill="none">
                <a:moveTo>
                  <a:pt x="2500" y="15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5220000" y="3780000"/>
            <a:ext cx="899639" cy="3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00" h="1000" fill="none">
                <a:moveTo>
                  <a:pt x="0" y="1000"/>
                </a:moveTo>
                <a:lnTo>
                  <a:pt x="250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5760000" y="3600000"/>
            <a:ext cx="359640" cy="17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00" h="500" fill="none">
                <a:moveTo>
                  <a:pt x="1000" y="5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5760000" y="3420000"/>
            <a:ext cx="719640" cy="17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000" h="500" fill="none">
                <a:moveTo>
                  <a:pt x="0" y="500"/>
                </a:moveTo>
                <a:lnTo>
                  <a:pt x="200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6480000" y="3420000"/>
            <a:ext cx="1439639" cy="5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000" h="1500" fill="none">
                <a:moveTo>
                  <a:pt x="0" y="0"/>
                </a:moveTo>
                <a:lnTo>
                  <a:pt x="4000" y="150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6300000" y="3960000"/>
            <a:ext cx="1619640" cy="3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500" h="1000" fill="none">
                <a:moveTo>
                  <a:pt x="4500" y="0"/>
                </a:moveTo>
                <a:lnTo>
                  <a:pt x="0" y="100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5400000" y="3780000"/>
            <a:ext cx="899639" cy="5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00" h="1500" fill="none">
                <a:moveTo>
                  <a:pt x="2500" y="15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5400000" y="3600000"/>
            <a:ext cx="899639" cy="17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00" h="500" fill="none">
                <a:moveTo>
                  <a:pt x="0" y="500"/>
                </a:moveTo>
                <a:lnTo>
                  <a:pt x="250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5760000" y="3240000"/>
            <a:ext cx="539640" cy="3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500" h="1000" fill="none">
                <a:moveTo>
                  <a:pt x="1500" y="1000"/>
                </a:moveTo>
                <a:lnTo>
                  <a:pt x="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5760000" y="2880000"/>
            <a:ext cx="899639" cy="3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00" h="1000" fill="none">
                <a:moveTo>
                  <a:pt x="0" y="1000"/>
                </a:moveTo>
                <a:lnTo>
                  <a:pt x="250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6660000" y="2880000"/>
            <a:ext cx="2879640" cy="1079639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000" h="3000" fill="none">
                <a:moveTo>
                  <a:pt x="0" y="0"/>
                </a:moveTo>
                <a:lnTo>
                  <a:pt x="8000" y="300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197280" y="2700000"/>
            <a:ext cx="1422719" cy="1422719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Freeform 17"/>
          <p:cNvSpPr/>
          <p:nvPr/>
        </p:nvSpPr>
        <p:spPr>
          <a:xfrm>
            <a:off x="4500000" y="1440000"/>
            <a:ext cx="2700000" cy="900000"/>
          </a:xfrm>
          <a:custGeom>
            <a:avLst/>
            <a:gdLst>
              <a:gd name="f0" fmla="val 0"/>
              <a:gd name="f1" fmla="val 884"/>
              <a:gd name="f2" fmla="val 526"/>
              <a:gd name="f3" fmla="val 794"/>
              <a:gd name="f4" fmla="val 337"/>
              <a:gd name="f5" fmla="val 800"/>
              <a:gd name="f6" fmla="val 349"/>
              <a:gd name="f7" fmla="val 806"/>
              <a:gd name="f8" fmla="val 361"/>
              <a:gd name="f9" fmla="val 812"/>
              <a:gd name="f10" fmla="val 373"/>
              <a:gd name="f11" fmla="val 390"/>
              <a:gd name="f12" fmla="val 426"/>
              <a:gd name="f13" fmla="val 776"/>
              <a:gd name="f14" fmla="val 461"/>
              <a:gd name="f15" fmla="val 740"/>
              <a:gd name="f16" fmla="val 485"/>
              <a:gd name="f17" fmla="val 693"/>
              <a:gd name="f18" fmla="val 503"/>
              <a:gd name="f19" fmla="val 639"/>
              <a:gd name="f20" fmla="val 509"/>
              <a:gd name="f21" fmla="val 609"/>
              <a:gd name="f22" fmla="val 579"/>
              <a:gd name="f23" fmla="val 555"/>
              <a:gd name="f24" fmla="val 497"/>
              <a:gd name="f25" fmla="val 531"/>
              <a:gd name="f26" fmla="val 519"/>
              <a:gd name="f27" fmla="val 501"/>
              <a:gd name="f28" fmla="val 515"/>
              <a:gd name="f29" fmla="val 484"/>
              <a:gd name="f30" fmla="val 521"/>
              <a:gd name="f31" fmla="val 460"/>
              <a:gd name="f32" fmla="val 442"/>
              <a:gd name="f33" fmla="val 418"/>
              <a:gd name="f34" fmla="val 406"/>
              <a:gd name="f35" fmla="val 394"/>
              <a:gd name="f36" fmla="val 376"/>
              <a:gd name="f37" fmla="val 491"/>
              <a:gd name="f38" fmla="val 352"/>
              <a:gd name="f39" fmla="val 334"/>
              <a:gd name="f40" fmla="val 310"/>
              <a:gd name="f41" fmla="val 263"/>
              <a:gd name="f42" fmla="val 221"/>
              <a:gd name="f43" fmla="val 185"/>
              <a:gd name="f44" fmla="val 467"/>
              <a:gd name="f45" fmla="val 161"/>
              <a:gd name="f46" fmla="val 444"/>
              <a:gd name="f47" fmla="val 143"/>
              <a:gd name="f48" fmla="val 414"/>
              <a:gd name="f49" fmla="val 137"/>
              <a:gd name="f50" fmla="val 131"/>
              <a:gd name="f51" fmla="val 90"/>
              <a:gd name="f52" fmla="val 408"/>
              <a:gd name="f53" fmla="val 54"/>
              <a:gd name="f54" fmla="val 24"/>
              <a:gd name="f55" fmla="val 6"/>
              <a:gd name="f56" fmla="val 343"/>
              <a:gd name="f57" fmla="val 308"/>
              <a:gd name="f58" fmla="val 272"/>
              <a:gd name="f59" fmla="val 30"/>
              <a:gd name="f60" fmla="val 242"/>
              <a:gd name="f61" fmla="val 60"/>
              <a:gd name="f62" fmla="val 219"/>
              <a:gd name="f63" fmla="val 101"/>
              <a:gd name="f64" fmla="val 201"/>
              <a:gd name="f65" fmla="val 107"/>
              <a:gd name="f66" fmla="val 95"/>
              <a:gd name="f67" fmla="val 189"/>
              <a:gd name="f68" fmla="val 84"/>
              <a:gd name="f69" fmla="val 177"/>
              <a:gd name="f70" fmla="val 78"/>
              <a:gd name="f71" fmla="val 160"/>
              <a:gd name="f72" fmla="val 142"/>
              <a:gd name="f73" fmla="val 100"/>
              <a:gd name="f74" fmla="val 113"/>
              <a:gd name="f75" fmla="val 71"/>
              <a:gd name="f76" fmla="val 149"/>
              <a:gd name="f77" fmla="val 47"/>
              <a:gd name="f78" fmla="val 197"/>
              <a:gd name="f79" fmla="val 35"/>
              <a:gd name="f80" fmla="val 227"/>
              <a:gd name="f81" fmla="val 41"/>
              <a:gd name="f82" fmla="val 251"/>
              <a:gd name="f83" fmla="val 275"/>
              <a:gd name="f84" fmla="val 59"/>
              <a:gd name="f85" fmla="val 293"/>
              <a:gd name="f86" fmla="val 77"/>
              <a:gd name="f87" fmla="val 298"/>
              <a:gd name="f88" fmla="val 304"/>
              <a:gd name="f89" fmla="val 322"/>
              <a:gd name="f90" fmla="val 340"/>
              <a:gd name="f91" fmla="val 53"/>
              <a:gd name="f92" fmla="val 358"/>
              <a:gd name="f93" fmla="val 382"/>
              <a:gd name="f94" fmla="val 430"/>
              <a:gd name="f95" fmla="val 436"/>
              <a:gd name="f96" fmla="val 466"/>
              <a:gd name="f97" fmla="val 29"/>
              <a:gd name="f98" fmla="val 496"/>
              <a:gd name="f99" fmla="val 12"/>
              <a:gd name="f100" fmla="val 573"/>
              <a:gd name="f101" fmla="val 621"/>
              <a:gd name="f102" fmla="val 669"/>
              <a:gd name="f103" fmla="val 699"/>
              <a:gd name="f104" fmla="val 722"/>
              <a:gd name="f105" fmla="val 728"/>
              <a:gd name="f106" fmla="val 112"/>
              <a:gd name="f107" fmla="val 118"/>
              <a:gd name="f108" fmla="val 124"/>
              <a:gd name="f109" fmla="val 130"/>
              <a:gd name="f110" fmla="val 734"/>
              <a:gd name="f111" fmla="val 746"/>
              <a:gd name="f112" fmla="val 136"/>
              <a:gd name="f113" fmla="val 830"/>
              <a:gd name="f114" fmla="val 148"/>
              <a:gd name="f115" fmla="val 860"/>
              <a:gd name="f116" fmla="val 171"/>
              <a:gd name="f117" fmla="val 878"/>
              <a:gd name="f118" fmla="val 237"/>
              <a:gd name="f119" fmla="val 296"/>
              <a:gd name="f120" fmla="val 319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884" h="526">
                <a:moveTo>
                  <a:pt x="f3" y="f4"/>
                </a:moveTo>
                <a:lnTo>
                  <a:pt x="f5" y="f6"/>
                </a:lnTo>
                <a:lnTo>
                  <a:pt x="f7" y="f8"/>
                </a:lnTo>
                <a:lnTo>
                  <a:pt x="f9" y="f10"/>
                </a:lnTo>
                <a:lnTo>
                  <a:pt x="f9" y="f11"/>
                </a:lnTo>
                <a:lnTo>
                  <a:pt x="f5" y="f12"/>
                </a:lnTo>
                <a:lnTo>
                  <a:pt x="f13" y="f14"/>
                </a:lnTo>
                <a:lnTo>
                  <a:pt x="f15" y="f16"/>
                </a:lnTo>
                <a:lnTo>
                  <a:pt x="f17" y="f18"/>
                </a:lnTo>
                <a:lnTo>
                  <a:pt x="f19" y="f20"/>
                </a:lnTo>
                <a:lnTo>
                  <a:pt x="f21" y="f18"/>
                </a:lnTo>
                <a:lnTo>
                  <a:pt x="f22" y="f18"/>
                </a:lnTo>
                <a:lnTo>
                  <a:pt x="f23" y="f24"/>
                </a:lnTo>
                <a:lnTo>
                  <a:pt x="f25" y="f16"/>
                </a:lnTo>
                <a:lnTo>
                  <a:pt x="f26" y="f18"/>
                </a:lnTo>
                <a:lnTo>
                  <a:pt x="f27" y="f28"/>
                </a:lnTo>
                <a:lnTo>
                  <a:pt x="f29" y="f30"/>
                </a:lnTo>
                <a:lnTo>
                  <a:pt x="f31" y="f2"/>
                </a:lnTo>
                <a:lnTo>
                  <a:pt x="f32" y="f30"/>
                </a:lnTo>
                <a:lnTo>
                  <a:pt x="f33" y="f28"/>
                </a:lnTo>
                <a:lnTo>
                  <a:pt x="f34" y="f18"/>
                </a:lnTo>
                <a:lnTo>
                  <a:pt x="f35" y="f16"/>
                </a:lnTo>
                <a:lnTo>
                  <a:pt x="f36" y="f37"/>
                </a:lnTo>
                <a:lnTo>
                  <a:pt x="f38" y="f24"/>
                </a:lnTo>
                <a:lnTo>
                  <a:pt x="f39" y="f24"/>
                </a:lnTo>
                <a:lnTo>
                  <a:pt x="f40" y="f18"/>
                </a:lnTo>
                <a:lnTo>
                  <a:pt x="f41" y="f24"/>
                </a:lnTo>
                <a:lnTo>
                  <a:pt x="f42" y="f16"/>
                </a:lnTo>
                <a:lnTo>
                  <a:pt x="f43" y="f44"/>
                </a:lnTo>
                <a:lnTo>
                  <a:pt x="f45" y="f46"/>
                </a:lnTo>
                <a:lnTo>
                  <a:pt x="f47" y="f48"/>
                </a:lnTo>
                <a:lnTo>
                  <a:pt x="f49" y="f48"/>
                </a:lnTo>
                <a:lnTo>
                  <a:pt x="f49" y="f48"/>
                </a:lnTo>
                <a:lnTo>
                  <a:pt x="f49" y="f48"/>
                </a:lnTo>
                <a:lnTo>
                  <a:pt x="f50" y="f48"/>
                </a:lnTo>
                <a:lnTo>
                  <a:pt x="f51" y="f52"/>
                </a:lnTo>
                <a:lnTo>
                  <a:pt x="f53" y="f11"/>
                </a:lnTo>
                <a:lnTo>
                  <a:pt x="f54" y="f10"/>
                </a:lnTo>
                <a:lnTo>
                  <a:pt x="f55" y="f56"/>
                </a:lnTo>
                <a:lnTo>
                  <a:pt x="f0" y="f57"/>
                </a:lnTo>
                <a:lnTo>
                  <a:pt x="f55" y="f58"/>
                </a:lnTo>
                <a:lnTo>
                  <a:pt x="f59" y="f60"/>
                </a:lnTo>
                <a:lnTo>
                  <a:pt x="f61" y="f62"/>
                </a:lnTo>
                <a:lnTo>
                  <a:pt x="f63" y="f64"/>
                </a:lnTo>
                <a:lnTo>
                  <a:pt x="f63" y="f64"/>
                </a:lnTo>
                <a:lnTo>
                  <a:pt x="f63" y="f64"/>
                </a:lnTo>
                <a:lnTo>
                  <a:pt x="f65" y="f64"/>
                </a:lnTo>
                <a:lnTo>
                  <a:pt x="f66" y="f67"/>
                </a:lnTo>
                <a:lnTo>
                  <a:pt x="f68" y="f69"/>
                </a:lnTo>
                <a:lnTo>
                  <a:pt x="f70" y="f71"/>
                </a:lnTo>
                <a:lnTo>
                  <a:pt x="f70" y="f72"/>
                </a:lnTo>
                <a:lnTo>
                  <a:pt x="f68" y="f73"/>
                </a:lnTo>
                <a:lnTo>
                  <a:pt x="f74" y="f75"/>
                </a:lnTo>
                <a:lnTo>
                  <a:pt x="f76" y="f77"/>
                </a:lnTo>
                <a:lnTo>
                  <a:pt x="f78" y="f79"/>
                </a:lnTo>
                <a:lnTo>
                  <a:pt x="f80" y="f81"/>
                </a:lnTo>
                <a:lnTo>
                  <a:pt x="f82" y="f77"/>
                </a:lnTo>
                <a:lnTo>
                  <a:pt x="f83" y="f84"/>
                </a:lnTo>
                <a:lnTo>
                  <a:pt x="f85" y="f86"/>
                </a:lnTo>
                <a:lnTo>
                  <a:pt x="f87" y="f86"/>
                </a:lnTo>
                <a:lnTo>
                  <a:pt x="f87" y="f86"/>
                </a:lnTo>
                <a:lnTo>
                  <a:pt x="f88" y="f86"/>
                </a:lnTo>
                <a:lnTo>
                  <a:pt x="f88" y="f86"/>
                </a:lnTo>
                <a:lnTo>
                  <a:pt x="f88" y="f86"/>
                </a:lnTo>
                <a:lnTo>
                  <a:pt x="f40" y="f86"/>
                </a:lnTo>
                <a:lnTo>
                  <a:pt x="f40" y="f86"/>
                </a:lnTo>
                <a:lnTo>
                  <a:pt x="f89" y="f84"/>
                </a:lnTo>
                <a:lnTo>
                  <a:pt x="f90" y="f91"/>
                </a:lnTo>
                <a:lnTo>
                  <a:pt x="f92" y="f77"/>
                </a:lnTo>
                <a:lnTo>
                  <a:pt x="f93" y="f81"/>
                </a:lnTo>
                <a:lnTo>
                  <a:pt x="f35" y="f81"/>
                </a:lnTo>
                <a:lnTo>
                  <a:pt x="f34" y="f77"/>
                </a:lnTo>
                <a:lnTo>
                  <a:pt x="f33" y="f91"/>
                </a:lnTo>
                <a:lnTo>
                  <a:pt x="f94" y="f91"/>
                </a:lnTo>
                <a:lnTo>
                  <a:pt x="f95" y="f91"/>
                </a:lnTo>
                <a:lnTo>
                  <a:pt x="f95" y="f91"/>
                </a:lnTo>
                <a:lnTo>
                  <a:pt x="f95" y="f91"/>
                </a:lnTo>
                <a:lnTo>
                  <a:pt x="f95" y="f77"/>
                </a:lnTo>
                <a:lnTo>
                  <a:pt x="f96" y="f97"/>
                </a:lnTo>
                <a:lnTo>
                  <a:pt x="f98" y="f99"/>
                </a:lnTo>
                <a:lnTo>
                  <a:pt x="f25" y="f55"/>
                </a:lnTo>
                <a:lnTo>
                  <a:pt x="f100" y="f0"/>
                </a:lnTo>
                <a:lnTo>
                  <a:pt x="f101" y="f55"/>
                </a:lnTo>
                <a:lnTo>
                  <a:pt x="f102" y="f54"/>
                </a:lnTo>
                <a:lnTo>
                  <a:pt x="f103" y="f77"/>
                </a:lnTo>
                <a:lnTo>
                  <a:pt x="f104" y="f86"/>
                </a:lnTo>
                <a:lnTo>
                  <a:pt x="f105" y="f106"/>
                </a:lnTo>
                <a:lnTo>
                  <a:pt x="f105" y="f107"/>
                </a:lnTo>
                <a:lnTo>
                  <a:pt x="f105" y="f107"/>
                </a:lnTo>
                <a:lnTo>
                  <a:pt x="f105" y="f108"/>
                </a:lnTo>
                <a:lnTo>
                  <a:pt x="f105" y="f109"/>
                </a:lnTo>
                <a:lnTo>
                  <a:pt x="f110" y="f109"/>
                </a:lnTo>
                <a:lnTo>
                  <a:pt x="f15" y="f109"/>
                </a:lnTo>
                <a:lnTo>
                  <a:pt x="f111" y="f109"/>
                </a:lnTo>
                <a:lnTo>
                  <a:pt x="f111" y="f109"/>
                </a:lnTo>
                <a:lnTo>
                  <a:pt x="f3" y="f112"/>
                </a:lnTo>
                <a:lnTo>
                  <a:pt x="f113" y="f114"/>
                </a:lnTo>
                <a:lnTo>
                  <a:pt x="f115" y="f116"/>
                </a:lnTo>
                <a:lnTo>
                  <a:pt x="f117" y="f64"/>
                </a:lnTo>
                <a:lnTo>
                  <a:pt x="f1" y="f118"/>
                </a:lnTo>
                <a:lnTo>
                  <a:pt x="f117" y="f58"/>
                </a:lnTo>
                <a:lnTo>
                  <a:pt x="f115" y="f119"/>
                </a:lnTo>
                <a:lnTo>
                  <a:pt x="f113" y="f120"/>
                </a:lnTo>
                <a:lnTo>
                  <a:pt x="f3" y="f4"/>
                </a:lnTo>
              </a:path>
            </a:pathLst>
          </a:custGeom>
          <a:noFill/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5220000" y="4680000"/>
            <a:ext cx="899639" cy="35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500" h="1000" fill="none">
                <a:moveTo>
                  <a:pt x="0" y="1000"/>
                </a:moveTo>
                <a:lnTo>
                  <a:pt x="2500" y="0"/>
                </a:lnTo>
              </a:path>
            </a:pathLst>
          </a:custGeom>
          <a:noFill/>
          <a:ln w="36000">
            <a:solidFill>
              <a:srgbClr val="FF0000"/>
            </a:solidFill>
            <a:prstDash val="solid"/>
          </a:ln>
        </p:spPr>
        <p:txBody>
          <a:bodyPr vert="horz" lIns="108000" tIns="63000" rIns="108000" bIns="63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4860000" y="2880000"/>
            <a:ext cx="1439639" cy="413964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000" h="11500" fill="none">
                <a:moveTo>
                  <a:pt x="4000" y="0"/>
                </a:moveTo>
                <a:lnTo>
                  <a:pt x="0" y="11500"/>
                </a:lnTo>
              </a:path>
            </a:pathLst>
          </a:custGeom>
          <a:noFill/>
          <a:ln w="0">
            <a:solidFill>
              <a:srgbClr val="008000"/>
            </a:solidFill>
            <a:prstDash val="solid"/>
          </a:ln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6228000" y="270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008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5436000" y="5040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008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4752000" y="6948000"/>
            <a:ext cx="180000" cy="180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*/ 5419351 1 1725033"/>
              <a:gd name="f6" fmla="*/ 10800 10800 1"/>
              <a:gd name="f7" fmla="+- 0 0 0"/>
              <a:gd name="f8" fmla="+- 0 0 360"/>
              <a:gd name="f9" fmla="val 10800"/>
              <a:gd name="f10" fmla="*/ f3 1 21600"/>
              <a:gd name="f11" fmla="*/ f4 1 21600"/>
              <a:gd name="f12" fmla="*/ 0 f5 1"/>
              <a:gd name="f13" fmla="*/ f7 f0 1"/>
              <a:gd name="f14" fmla="*/ f8 f0 1"/>
              <a:gd name="f15" fmla="*/ 3163 f10 1"/>
              <a:gd name="f16" fmla="*/ 18437 f10 1"/>
              <a:gd name="f17" fmla="*/ 18437 f11 1"/>
              <a:gd name="f18" fmla="*/ 3163 f11 1"/>
              <a:gd name="f19" fmla="*/ f12 1 f2"/>
              <a:gd name="f20" fmla="*/ f13 1 f2"/>
              <a:gd name="f21" fmla="*/ f14 1 f2"/>
              <a:gd name="f22" fmla="*/ 10800 f10 1"/>
              <a:gd name="f23" fmla="*/ 0 f11 1"/>
              <a:gd name="f24" fmla="*/ 0 f10 1"/>
              <a:gd name="f25" fmla="*/ 10800 f11 1"/>
              <a:gd name="f26" fmla="*/ 21600 f11 1"/>
              <a:gd name="f27" fmla="*/ 21600 f10 1"/>
              <a:gd name="f28" fmla="+- 0 0 f19"/>
              <a:gd name="f29" fmla="+- f20 0 f1"/>
              <a:gd name="f30" fmla="+- f21 0 f1"/>
              <a:gd name="f31" fmla="*/ f28 f0 1"/>
              <a:gd name="f32" fmla="+- f30 0 f29"/>
              <a:gd name="f33" fmla="*/ f31 1 f5"/>
              <a:gd name="f34" fmla="+- f33 0 f1"/>
              <a:gd name="f35" fmla="cos 1 f34"/>
              <a:gd name="f36" fmla="sin 1 f34"/>
              <a:gd name="f37" fmla="+- 0 0 f35"/>
              <a:gd name="f38" fmla="+- 0 0 f36"/>
              <a:gd name="f39" fmla="*/ 10800 f37 1"/>
              <a:gd name="f40" fmla="*/ 10800 f38 1"/>
              <a:gd name="f41" fmla="*/ f39 f39 1"/>
              <a:gd name="f42" fmla="*/ f40 f40 1"/>
              <a:gd name="f43" fmla="+- f41 f42 0"/>
              <a:gd name="f44" fmla="sqrt f43"/>
              <a:gd name="f45" fmla="*/ f6 1 f44"/>
              <a:gd name="f46" fmla="*/ f37 f45 1"/>
              <a:gd name="f47" fmla="*/ f38 f45 1"/>
              <a:gd name="f48" fmla="+- 10800 0 f46"/>
              <a:gd name="f49" fmla="+- 10800 0 f47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22" y="f23"/>
              </a:cxn>
              <a:cxn ang="f29">
                <a:pos x="f15" y="f18"/>
              </a:cxn>
              <a:cxn ang="f29">
                <a:pos x="f24" y="f25"/>
              </a:cxn>
              <a:cxn ang="f29">
                <a:pos x="f15" y="f17"/>
              </a:cxn>
              <a:cxn ang="f29">
                <a:pos x="f22" y="f26"/>
              </a:cxn>
              <a:cxn ang="f29">
                <a:pos x="f16" y="f17"/>
              </a:cxn>
              <a:cxn ang="f29">
                <a:pos x="f27" y="f25"/>
              </a:cxn>
              <a:cxn ang="f29">
                <a:pos x="f16" y="f18"/>
              </a:cxn>
            </a:cxnLst>
            <a:rect l="f15" t="f18" r="f16" b="f17"/>
            <a:pathLst>
              <a:path w="21600" h="21600">
                <a:moveTo>
                  <a:pt x="f48" y="f49"/>
                </a:moveTo>
                <a:arcTo wR="f9" hR="f9" stAng="f29" swAng="f32"/>
                <a:close/>
              </a:path>
            </a:pathLst>
          </a:custGeom>
          <a:solidFill>
            <a:srgbClr val="008000"/>
          </a:solidFill>
          <a:ln w="0">
            <a:solidFill>
              <a:srgbClr val="000000"/>
            </a:solidFill>
            <a:prstDash val="solid"/>
          </a:ln>
        </p:spPr>
        <p:txBody>
          <a:bodyPr vert="horz" lIns="90000" tIns="45000" rIns="90000" bIns="45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US" sz="1800" b="0" i="0" u="none" strike="noStrike" kern="1200">
              <a:ln>
                <a:noFill/>
              </a:ln>
              <a:latin typeface="Arial" pitchFamily="18"/>
              <a:ea typeface="DejaVu Sans" pitchFamily="2"/>
              <a:cs typeface="Tahoma" pitchFamily="2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6839640" y="4811742"/>
            <a:ext cx="3111355" cy="2316258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Right Arrow 24"/>
          <p:cNvSpPr/>
          <p:nvPr/>
        </p:nvSpPr>
        <p:spPr bwMode="auto">
          <a:xfrm>
            <a:off x="6009325" y="5571781"/>
            <a:ext cx="1615440" cy="796179"/>
          </a:xfrm>
          <a:prstGeom prst="rightArrow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de-CH" smtClean="0"/>
              <a:t>Philipp Sommer, ETH Zurich @ HotMobile‘11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13985B4-ACB1-45FC-8B1F-C42AB144EFD0}" type="slidenum">
              <a:rPr lang="de-CH" smtClean="0"/>
              <a:pPr lvl="0"/>
              <a:t>15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xmlns="" val="160009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"/>
                            </p:stCondLst>
                            <p:childTnLst>
                              <p:par>
                                <p:cTn id="12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"/>
                            </p:stCondLst>
                            <p:childTnLst>
                              <p:par>
                                <p:cTn id="1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"/>
                            </p:stCondLst>
                            <p:childTnLst>
                              <p:par>
                                <p:cTn id="18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"/>
                            </p:stCondLst>
                            <p:childTnLst>
                              <p:par>
                                <p:cTn id="2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"/>
                            </p:stCondLst>
                            <p:childTnLst>
                              <p:par>
                                <p:cTn id="24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"/>
                            </p:stCondLst>
                            <p:childTnLst>
                              <p:par>
                                <p:cTn id="3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"/>
                            </p:stCondLst>
                            <p:childTnLst>
                              <p:par>
                                <p:cTn id="38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"/>
                            </p:stCondLst>
                            <p:childTnLst>
                              <p:par>
                                <p:cTn id="41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"/>
                            </p:stCondLst>
                            <p:childTnLst>
                              <p:par>
                                <p:cTn id="44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"/>
                            </p:stCondLst>
                            <p:childTnLst>
                              <p:par>
                                <p:cTn id="47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Quality</a:t>
            </a:r>
            <a:endParaRPr lang="de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Hardware challenges of participatory sensing:</a:t>
            </a:r>
          </a:p>
          <a:p>
            <a:pPr lvl="1"/>
            <a:r>
              <a:rPr lang="de-CH" dirty="0" smtClean="0"/>
              <a:t>Sensor device is owned by the user</a:t>
            </a:r>
          </a:p>
          <a:p>
            <a:pPr lvl="1"/>
            <a:r>
              <a:rPr lang="de-CH" dirty="0" smtClean="0"/>
              <a:t>Different hardware</a:t>
            </a:r>
          </a:p>
          <a:p>
            <a:pPr lvl="1"/>
            <a:r>
              <a:rPr lang="de-CH" dirty="0" smtClean="0"/>
              <a:t>Bad calibration (time, altitude)</a:t>
            </a:r>
            <a:endParaRPr lang="de-C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851"/>
          <a:stretch/>
        </p:blipFill>
        <p:spPr bwMode="auto">
          <a:xfrm>
            <a:off x="874078" y="3726180"/>
            <a:ext cx="6838950" cy="212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ight Arrow 3"/>
          <p:cNvSpPr/>
          <p:nvPr/>
        </p:nvSpPr>
        <p:spPr bwMode="auto">
          <a:xfrm>
            <a:off x="1143000" y="6278880"/>
            <a:ext cx="1153783" cy="571500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de-CH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4119" y="6320790"/>
            <a:ext cx="5682133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800" dirty="0" smtClean="0">
                <a:latin typeface="+mn-lt"/>
              </a:rPr>
              <a:t>Only 81.1% of all tracks could be used</a:t>
            </a:r>
            <a:endParaRPr lang="de-CH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707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Quality: Example</a:t>
            </a:r>
            <a:endParaRPr lang="de-CH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Pilot forgot to calibrate alititude before launch</a:t>
            </a:r>
            <a:endParaRPr lang="de-CH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22961" y="2176569"/>
            <a:ext cx="6448742" cy="486484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010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Flight tracks are </a:t>
            </a:r>
            <a:r>
              <a:rPr lang="de-CH" dirty="0"/>
              <a:t>distributed very unequally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/>
              <a:t>Problem: Flight Distribution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853440" y="1972620"/>
            <a:ext cx="7948918" cy="48663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853440" y="6889032"/>
            <a:ext cx="6754798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Goms Valley, Switzerland, all flights from 2003-2010, 80 x 50 km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xmlns="" val="3878686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Assign an uncertainty value to each thermal trigger point</a:t>
            </a:r>
            <a:endParaRPr lang="de-CH" dirty="0"/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dirty="0" smtClean="0"/>
              <a:t>Solution: Probability based Thermal Maps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744433" y="2072640"/>
            <a:ext cx="7709012" cy="4756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9527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Closing the Loop</a:t>
            </a:r>
            <a:endParaRPr lang="de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 smtClean="0"/>
          </a:p>
          <a:p>
            <a:r>
              <a:rPr lang="de-CH" dirty="0" smtClean="0"/>
              <a:t>Feedback to users is crucial in participatory sensing</a:t>
            </a:r>
          </a:p>
          <a:p>
            <a:pPr lvl="1"/>
            <a:r>
              <a:rPr lang="de-CH" dirty="0" smtClean="0"/>
              <a:t>Increase awareness for data quality (calibration)</a:t>
            </a:r>
          </a:p>
          <a:p>
            <a:pPr lvl="1"/>
            <a:r>
              <a:rPr lang="de-CH" dirty="0" smtClean="0"/>
              <a:t>Encourage pilots to upload their flights</a:t>
            </a:r>
          </a:p>
          <a:p>
            <a:pPr lvl="1"/>
            <a:endParaRPr lang="de-CH" dirty="0" smtClean="0"/>
          </a:p>
          <a:p>
            <a:pPr lvl="1"/>
            <a:endParaRPr lang="de-CH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03238" y="4313134"/>
            <a:ext cx="9069387" cy="208523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51130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 smtClean="0"/>
          </a:p>
          <a:p>
            <a:r>
              <a:rPr lang="de-CH" dirty="0" smtClean="0"/>
              <a:t>Thermal maps for flight preparation </a:t>
            </a:r>
          </a:p>
          <a:p>
            <a:pPr lvl="1"/>
            <a:endParaRPr lang="de-CH" dirty="0"/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dirty="0" smtClean="0"/>
              <a:t>Feedback to pilots: Thermal maps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lum/>
            <a:alphaModFix/>
          </a:blip>
          <a:srcRect t="16495" b="3261"/>
          <a:stretch/>
        </p:blipFill>
        <p:spPr>
          <a:xfrm>
            <a:off x="610679" y="2792104"/>
            <a:ext cx="4200192" cy="26192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869493" y="5543752"/>
            <a:ext cx="1556836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Google Maps</a:t>
            </a:r>
            <a:endParaRPr lang="de-CH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lum/>
            <a:alphaModFix/>
          </a:blip>
          <a:srcRect/>
          <a:stretch>
            <a:fillRect/>
          </a:stretch>
        </p:blipFill>
        <p:spPr>
          <a:xfrm>
            <a:off x="5608320" y="2792104"/>
            <a:ext cx="3465840" cy="25992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6562822" y="5543752"/>
            <a:ext cx="1544012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Google Earth</a:t>
            </a:r>
            <a:endParaRPr lang="de-CH" dirty="0"/>
          </a:p>
        </p:txBody>
      </p:sp>
      <p:sp>
        <p:nvSpPr>
          <p:cNvPr id="12" name="TextBox 11"/>
          <p:cNvSpPr txBox="1"/>
          <p:nvPr/>
        </p:nvSpPr>
        <p:spPr>
          <a:xfrm>
            <a:off x="610679" y="6515652"/>
            <a:ext cx="3206968" cy="349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Website: http://thermik.kk7.ch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xmlns="" val="152614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 smtClean="0"/>
          </a:p>
          <a:p>
            <a:r>
              <a:rPr lang="de-CH" dirty="0" smtClean="0"/>
              <a:t>Import thermal hotspots on the flight navigation device</a:t>
            </a:r>
          </a:p>
          <a:p>
            <a:pPr lvl="1"/>
            <a:r>
              <a:rPr lang="de-CH" dirty="0" smtClean="0"/>
              <a:t>XML file with coordinates of strong thermal uplift</a:t>
            </a:r>
            <a:endParaRPr lang="de-CH" dirty="0"/>
          </a:p>
          <a:p>
            <a:endParaRPr lang="de-CH" dirty="0" smtClean="0"/>
          </a:p>
          <a:p>
            <a:r>
              <a:rPr lang="de-CH" dirty="0" smtClean="0"/>
              <a:t>Recommendation system during flights</a:t>
            </a:r>
          </a:p>
          <a:p>
            <a:pPr lvl="1"/>
            <a:r>
              <a:rPr lang="de-CH" dirty="0" smtClean="0"/>
              <a:t>Find good thermals in your area</a:t>
            </a:r>
          </a:p>
          <a:p>
            <a:pPr lvl="1"/>
            <a:r>
              <a:rPr lang="de-CH" dirty="0" smtClean="0"/>
              <a:t>Explore new areas </a:t>
            </a:r>
            <a:endParaRPr lang="de-CH" dirty="0"/>
          </a:p>
          <a:p>
            <a:pPr lvl="1"/>
            <a:endParaRPr lang="de-CH" dirty="0"/>
          </a:p>
          <a:p>
            <a:r>
              <a:rPr lang="de-CH" dirty="0" smtClean="0"/>
              <a:t>Future devices will likely include 3G</a:t>
            </a:r>
            <a:br>
              <a:rPr lang="de-CH" dirty="0" smtClean="0"/>
            </a:br>
            <a:r>
              <a:rPr lang="de-CH" dirty="0" smtClean="0"/>
              <a:t>connectivity</a:t>
            </a:r>
          </a:p>
          <a:p>
            <a:pPr lvl="1"/>
            <a:r>
              <a:rPr lang="de-CH" dirty="0" smtClean="0"/>
              <a:t>Get live feedback from other pilots?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dirty="0"/>
              <a:t>Feedback to pilots: </a:t>
            </a:r>
            <a:r>
              <a:rPr lang="en-US" dirty="0" smtClean="0"/>
              <a:t>Hotspots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7239000" y="2744309"/>
            <a:ext cx="2186760" cy="400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2587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 dirty="0" smtClean="0"/>
          </a:p>
          <a:p>
            <a:r>
              <a:rPr lang="de-CH" dirty="0" smtClean="0"/>
              <a:t>Comparison with a physical simulation of thermal uplift</a:t>
            </a:r>
            <a:endParaRPr lang="de-CH" dirty="0"/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dirty="0"/>
              <a:t>Evaluation: </a:t>
            </a:r>
            <a:r>
              <a:rPr lang="en-US" dirty="0" err="1" smtClean="0"/>
              <a:t>Ikarus</a:t>
            </a:r>
            <a:r>
              <a:rPr lang="en-US" dirty="0" smtClean="0"/>
              <a:t> vs. </a:t>
            </a:r>
            <a:r>
              <a:rPr lang="en-US" dirty="0" err="1" smtClean="0"/>
              <a:t>TherMap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lum/>
            <a:alphaModFix/>
          </a:blip>
          <a:srcRect/>
          <a:stretch>
            <a:fillRect/>
          </a:stretch>
        </p:blipFill>
        <p:spPr>
          <a:xfrm>
            <a:off x="990600" y="2531475"/>
            <a:ext cx="8098800" cy="3037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35939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en-US" sz="28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en-US" sz="24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DejaVu Sans" pitchFamily="2"/>
                <a:cs typeface="Tahoma" pitchFamily="2"/>
              </a:defRPr>
            </a:lvl9pPr>
          </a:lstStyle>
          <a:p>
            <a:pPr lvl="0"/>
            <a:endParaRPr lang="en-US" sz="2600" smtClean="0">
              <a:latin typeface="+mn-lt"/>
            </a:endParaRPr>
          </a:p>
          <a:p>
            <a:pPr lvl="0"/>
            <a:r>
              <a:rPr lang="en-US" sz="2600" smtClean="0">
                <a:latin typeface="+mn-lt"/>
              </a:rPr>
              <a:t>Ikarus: Large scale participatory sensing with 2331 users</a:t>
            </a:r>
          </a:p>
          <a:p>
            <a:pPr lvl="0"/>
            <a:r>
              <a:rPr lang="en-US" sz="2600" smtClean="0">
                <a:latin typeface="+mn-lt"/>
              </a:rPr>
              <a:t>First thermal maps based on GPS flight logs</a:t>
            </a:r>
          </a:p>
          <a:p>
            <a:pPr marL="108000" lvl="0" indent="0">
              <a:buNone/>
            </a:pPr>
            <a:endParaRPr lang="en-US" sz="2600" dirty="0">
              <a:latin typeface="+mn-lt"/>
            </a:endParaRP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en-US" smtClean="0"/>
              <a:t>Conclusions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396" y="3700884"/>
            <a:ext cx="9069387" cy="208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300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RSTSOMMERPH@XFRIOOWFUVWXY5K9" val="2889"/>
  <p:tag name="FIRSTPHILIPP20SOMMER@DMOTUWXZMCJJDNOU" val="3581"/>
  <p:tag name="DEFAULTDISPLAYSOURCE" val="\documentclass{article}\pagestyle{empty}&#10;\begin{document}&#10;&#10;\end{document}&#10;"/>
  <p:tag name="EMBEDFONTS" val="1"/>
  <p:tag name="FIRSTPSOMMER@YFXFPHRFUVWYY577" val="3922"/>
</p:tagLst>
</file>

<file path=ppt/theme/theme1.xml><?xml version="1.0" encoding="utf-8"?>
<a:theme xmlns:a="http://schemas.openxmlformats.org/drawingml/2006/main" name="WSN Title">
  <a:themeElements>
    <a:clrScheme name="Okeanos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SN">
  <a:themeElements>
    <a:clrScheme name="Larissa-Design 3">
      <a:dk1>
        <a:srgbClr val="000000"/>
      </a:dk1>
      <a:lt1>
        <a:srgbClr val="FFFFCC"/>
      </a:lt1>
      <a:dk2>
        <a:srgbClr val="808000"/>
      </a:dk2>
      <a:lt2>
        <a:srgbClr val="666633"/>
      </a:lt2>
      <a:accent1>
        <a:srgbClr val="339933"/>
      </a:accent1>
      <a:accent2>
        <a:srgbClr val="800000"/>
      </a:accent2>
      <a:accent3>
        <a:srgbClr val="FFFFE2"/>
      </a:accent3>
      <a:accent4>
        <a:srgbClr val="000000"/>
      </a:accent4>
      <a:accent5>
        <a:srgbClr val="ADCAAD"/>
      </a:accent5>
      <a:accent6>
        <a:srgbClr val="730000"/>
      </a:accent6>
      <a:hlink>
        <a:srgbClr val="0033CC"/>
      </a:hlink>
      <a:folHlink>
        <a:srgbClr val="FFCC66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535</Words>
  <Application>Microsoft Office PowerPoint</Application>
  <PresentationFormat>Custom</PresentationFormat>
  <Paragraphs>162</Paragraphs>
  <Slides>24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WSN Title</vt:lpstr>
      <vt:lpstr>WSN</vt:lpstr>
      <vt:lpstr>Ikarus: Large-scale Participatory Sensing at High Altitudes</vt:lpstr>
      <vt:lpstr>Mobile Phones</vt:lpstr>
      <vt:lpstr>Phones as a Platform for Mobile Sensing</vt:lpstr>
      <vt:lpstr>People-centric Sensing Applications</vt:lpstr>
      <vt:lpstr>From Sensor Networks to Participatory Sensing</vt:lpstr>
      <vt:lpstr>The Participatory Sensing Loop</vt:lpstr>
      <vt:lpstr>Related Work: Mobile Sensing Projects</vt:lpstr>
      <vt:lpstr>The Ikarus System</vt:lpstr>
      <vt:lpstr>A Short Introduction to Paragliding</vt:lpstr>
      <vt:lpstr>A Short Introduction to Paragliding (2)</vt:lpstr>
      <vt:lpstr>Example: Paraglider Flight</vt:lpstr>
      <vt:lpstr>Ikarus: System Architecture</vt:lpstr>
      <vt:lpstr>Sensing Flights</vt:lpstr>
      <vt:lpstr>Participation Incentives</vt:lpstr>
      <vt:lpstr>Data Processing: Finding Thermal Columns</vt:lpstr>
      <vt:lpstr>Data Quality</vt:lpstr>
      <vt:lpstr>Data Quality: Example</vt:lpstr>
      <vt:lpstr>Problem: Flight Distribution</vt:lpstr>
      <vt:lpstr>Solution: Probability based Thermal Maps</vt:lpstr>
      <vt:lpstr>Closing the Loop</vt:lpstr>
      <vt:lpstr>Feedback to pilots: Thermal maps </vt:lpstr>
      <vt:lpstr>Feedback to pilots: Hotspots</vt:lpstr>
      <vt:lpstr>Evaluation: Ikarus vs. TherMap</vt:lpstr>
      <vt:lpstr>Conclusions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Ikarus: Large-scale Participatory Sensing at High Altitudes</dc:title>
  <dc:creator/>
  <cp:lastModifiedBy/>
  <cp:revision>1</cp:revision>
  <dcterms:created xsi:type="dcterms:W3CDTF">2009-10-21T09:20:02Z</dcterms:created>
  <dcterms:modified xsi:type="dcterms:W3CDTF">2012-06-29T08:52:08Z</dcterms:modified>
</cp:coreProperties>
</file>