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bin" ContentType="application/vnd.openxmlformats-officedocument.oleObject"/>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59" r:id="rId2"/>
  </p:sldIdLst>
  <p:sldSz cx="30275213" cy="42803763"/>
  <p:notesSz cx="6591300" cy="9855200"/>
  <p:defaultTextStyle>
    <a:defPPr>
      <a:defRPr lang="en-US"/>
    </a:defPPr>
    <a:lvl1pPr algn="l" rtl="0" eaLnBrk="0" fontAlgn="base" hangingPunct="0">
      <a:spcBef>
        <a:spcPct val="0"/>
      </a:spcBef>
      <a:spcAft>
        <a:spcPct val="0"/>
      </a:spcAft>
      <a:defRPr sz="4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4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4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4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4400" kern="1200">
        <a:solidFill>
          <a:schemeClr val="tx1"/>
        </a:solidFill>
        <a:latin typeface="Times New Roman" pitchFamily="18" charset="0"/>
        <a:ea typeface="+mn-ea"/>
        <a:cs typeface="+mn-cs"/>
      </a:defRPr>
    </a:lvl5pPr>
    <a:lvl6pPr marL="2286000" algn="l" defTabSz="914400" rtl="0" eaLnBrk="1" latinLnBrk="0" hangingPunct="1">
      <a:defRPr sz="4400" kern="1200">
        <a:solidFill>
          <a:schemeClr val="tx1"/>
        </a:solidFill>
        <a:latin typeface="Times New Roman" pitchFamily="18" charset="0"/>
        <a:ea typeface="+mn-ea"/>
        <a:cs typeface="+mn-cs"/>
      </a:defRPr>
    </a:lvl6pPr>
    <a:lvl7pPr marL="2743200" algn="l" defTabSz="914400" rtl="0" eaLnBrk="1" latinLnBrk="0" hangingPunct="1">
      <a:defRPr sz="4400" kern="1200">
        <a:solidFill>
          <a:schemeClr val="tx1"/>
        </a:solidFill>
        <a:latin typeface="Times New Roman" pitchFamily="18" charset="0"/>
        <a:ea typeface="+mn-ea"/>
        <a:cs typeface="+mn-cs"/>
      </a:defRPr>
    </a:lvl7pPr>
    <a:lvl8pPr marL="3200400" algn="l" defTabSz="914400" rtl="0" eaLnBrk="1" latinLnBrk="0" hangingPunct="1">
      <a:defRPr sz="4400" kern="1200">
        <a:solidFill>
          <a:schemeClr val="tx1"/>
        </a:solidFill>
        <a:latin typeface="Times New Roman" pitchFamily="18" charset="0"/>
        <a:ea typeface="+mn-ea"/>
        <a:cs typeface="+mn-cs"/>
      </a:defRPr>
    </a:lvl8pPr>
    <a:lvl9pPr marL="3657600" algn="l" defTabSz="914400" rtl="0" eaLnBrk="1" latinLnBrk="0" hangingPunct="1">
      <a:defRPr sz="4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FFFFCC"/>
    <a:srgbClr val="E7F3FF"/>
    <a:srgbClr val="009900"/>
    <a:srgbClr val="33CC33"/>
    <a:srgbClr val="CCECFF"/>
    <a:srgbClr val="CCFFCC"/>
    <a:srgbClr val="FFFF00"/>
    <a:srgbClr val="DCDCFF"/>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7215" autoAdjust="0"/>
    <p:restoredTop sz="94669" autoAdjust="0"/>
  </p:normalViewPr>
  <p:slideViewPr>
    <p:cSldViewPr snapToObjects="1">
      <p:cViewPr>
        <p:scale>
          <a:sx n="60" d="100"/>
          <a:sy n="60" d="100"/>
        </p:scale>
        <p:origin x="288" y="5106"/>
      </p:cViewPr>
      <p:guideLst>
        <p:guide orient="horz" pos="912"/>
        <p:guide pos="840"/>
      </p:guideLst>
    </p:cSldViewPr>
  </p:slideViewPr>
  <p:outlineViewPr>
    <p:cViewPr>
      <p:scale>
        <a:sx n="100" d="100"/>
        <a:sy n="100" d="100"/>
      </p:scale>
      <p:origin x="0" y="0"/>
    </p:cViewPr>
  </p:outlineViewPr>
  <p:notesTextViewPr>
    <p:cViewPr>
      <p:scale>
        <a:sx n="100" d="100"/>
        <a:sy n="100" d="100"/>
      </p:scale>
      <p:origin x="0" y="0"/>
    </p:cViewPr>
  </p:notesTextViewPr>
  <p:sorterViewPr>
    <p:cViewPr>
      <p:scale>
        <a:sx n="25" d="100"/>
        <a:sy n="25" d="100"/>
      </p:scale>
      <p:origin x="0" y="0"/>
    </p:cViewPr>
  </p:sorterViewPr>
  <p:notesViewPr>
    <p:cSldViewPr snapToObjects="1">
      <p:cViewPr varScale="1">
        <p:scale>
          <a:sx n="12" d="100"/>
          <a:sy n="12" d="100"/>
        </p:scale>
        <p:origin x="-1788" y="-36"/>
      </p:cViewPr>
      <p:guideLst>
        <p:guide orient="horz" pos="3104"/>
        <p:guide pos="2078"/>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image" Target="../media/image1.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hdr" sz="quarter"/>
          </p:nvPr>
        </p:nvSpPr>
        <p:spPr bwMode="auto">
          <a:xfrm>
            <a:off x="2" y="1"/>
            <a:ext cx="2857266" cy="493633"/>
          </a:xfrm>
          <a:prstGeom prst="rect">
            <a:avLst/>
          </a:prstGeom>
          <a:noFill/>
          <a:ln w="9525">
            <a:noFill/>
            <a:miter lim="800000"/>
            <a:headEnd/>
            <a:tailEnd/>
          </a:ln>
          <a:effectLst/>
        </p:spPr>
        <p:txBody>
          <a:bodyPr vert="horz" wrap="square" lIns="20922" tIns="10461" rIns="20922" bIns="10461" numCol="1" anchor="t" anchorCtr="0" compatLnSpc="1">
            <a:prstTxWarp prst="textNoShape">
              <a:avLst/>
            </a:prstTxWarp>
          </a:bodyPr>
          <a:lstStyle>
            <a:lvl1pPr defTabSz="209863">
              <a:defRPr sz="400"/>
            </a:lvl1pPr>
          </a:lstStyle>
          <a:p>
            <a:endParaRPr lang="en-US"/>
          </a:p>
        </p:txBody>
      </p:sp>
      <p:sp>
        <p:nvSpPr>
          <p:cNvPr id="31747" name="Rectangle 3"/>
          <p:cNvSpPr>
            <a:spLocks noGrp="1" noChangeArrowheads="1"/>
          </p:cNvSpPr>
          <p:nvPr>
            <p:ph type="dt" sz="quarter" idx="1"/>
          </p:nvPr>
        </p:nvSpPr>
        <p:spPr bwMode="auto">
          <a:xfrm>
            <a:off x="3729372" y="1"/>
            <a:ext cx="2857266" cy="493633"/>
          </a:xfrm>
          <a:prstGeom prst="rect">
            <a:avLst/>
          </a:prstGeom>
          <a:noFill/>
          <a:ln w="9525">
            <a:noFill/>
            <a:miter lim="800000"/>
            <a:headEnd/>
            <a:tailEnd/>
          </a:ln>
          <a:effectLst/>
        </p:spPr>
        <p:txBody>
          <a:bodyPr vert="horz" wrap="square" lIns="20922" tIns="10461" rIns="20922" bIns="10461" numCol="1" anchor="t" anchorCtr="0" compatLnSpc="1">
            <a:prstTxWarp prst="textNoShape">
              <a:avLst/>
            </a:prstTxWarp>
          </a:bodyPr>
          <a:lstStyle>
            <a:lvl1pPr algn="r" defTabSz="209863">
              <a:defRPr sz="400"/>
            </a:lvl1pPr>
          </a:lstStyle>
          <a:p>
            <a:endParaRPr lang="en-US"/>
          </a:p>
        </p:txBody>
      </p:sp>
      <p:sp>
        <p:nvSpPr>
          <p:cNvPr id="31748" name="Rectangle 4"/>
          <p:cNvSpPr>
            <a:spLocks noGrp="1" noChangeArrowheads="1"/>
          </p:cNvSpPr>
          <p:nvPr>
            <p:ph type="ftr" sz="quarter" idx="2"/>
          </p:nvPr>
        </p:nvSpPr>
        <p:spPr bwMode="auto">
          <a:xfrm>
            <a:off x="2" y="9356807"/>
            <a:ext cx="2857266" cy="493633"/>
          </a:xfrm>
          <a:prstGeom prst="rect">
            <a:avLst/>
          </a:prstGeom>
          <a:noFill/>
          <a:ln w="9525">
            <a:noFill/>
            <a:miter lim="800000"/>
            <a:headEnd/>
            <a:tailEnd/>
          </a:ln>
          <a:effectLst/>
        </p:spPr>
        <p:txBody>
          <a:bodyPr vert="horz" wrap="square" lIns="20922" tIns="10461" rIns="20922" bIns="10461" numCol="1" anchor="b" anchorCtr="0" compatLnSpc="1">
            <a:prstTxWarp prst="textNoShape">
              <a:avLst/>
            </a:prstTxWarp>
          </a:bodyPr>
          <a:lstStyle>
            <a:lvl1pPr defTabSz="209863">
              <a:defRPr sz="400"/>
            </a:lvl1pPr>
          </a:lstStyle>
          <a:p>
            <a:endParaRPr lang="en-US"/>
          </a:p>
        </p:txBody>
      </p:sp>
      <p:sp>
        <p:nvSpPr>
          <p:cNvPr id="31749" name="Rectangle 5"/>
          <p:cNvSpPr>
            <a:spLocks noGrp="1" noChangeArrowheads="1"/>
          </p:cNvSpPr>
          <p:nvPr>
            <p:ph type="sldNum" sz="quarter" idx="3"/>
          </p:nvPr>
        </p:nvSpPr>
        <p:spPr bwMode="auto">
          <a:xfrm>
            <a:off x="3729372" y="9356807"/>
            <a:ext cx="2857266" cy="493633"/>
          </a:xfrm>
          <a:prstGeom prst="rect">
            <a:avLst/>
          </a:prstGeom>
          <a:noFill/>
          <a:ln w="9525">
            <a:noFill/>
            <a:miter lim="800000"/>
            <a:headEnd/>
            <a:tailEnd/>
          </a:ln>
          <a:effectLst/>
        </p:spPr>
        <p:txBody>
          <a:bodyPr vert="horz" wrap="square" lIns="20922" tIns="10461" rIns="20922" bIns="10461" numCol="1" anchor="b" anchorCtr="0" compatLnSpc="1">
            <a:prstTxWarp prst="textNoShape">
              <a:avLst/>
            </a:prstTxWarp>
          </a:bodyPr>
          <a:lstStyle>
            <a:lvl1pPr algn="r" defTabSz="209863">
              <a:defRPr sz="400"/>
            </a:lvl1pPr>
          </a:lstStyle>
          <a:p>
            <a:fld id="{D2FCBA36-62CD-42DE-BA65-42200BE805C0}"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1026"/>
          <p:cNvSpPr>
            <a:spLocks noGrp="1" noChangeArrowheads="1"/>
          </p:cNvSpPr>
          <p:nvPr>
            <p:ph type="hdr" sz="quarter"/>
          </p:nvPr>
        </p:nvSpPr>
        <p:spPr bwMode="auto">
          <a:xfrm>
            <a:off x="2" y="1"/>
            <a:ext cx="2857266" cy="493633"/>
          </a:xfrm>
          <a:prstGeom prst="rect">
            <a:avLst/>
          </a:prstGeom>
          <a:noFill/>
          <a:ln w="9525">
            <a:noFill/>
            <a:miter lim="800000"/>
            <a:headEnd/>
            <a:tailEnd/>
          </a:ln>
          <a:effectLst/>
        </p:spPr>
        <p:txBody>
          <a:bodyPr vert="horz" wrap="square" lIns="20922" tIns="10461" rIns="20922" bIns="10461" numCol="1" anchor="t" anchorCtr="0" compatLnSpc="1">
            <a:prstTxWarp prst="textNoShape">
              <a:avLst/>
            </a:prstTxWarp>
          </a:bodyPr>
          <a:lstStyle>
            <a:lvl1pPr defTabSz="209863">
              <a:defRPr sz="400"/>
            </a:lvl1pPr>
          </a:lstStyle>
          <a:p>
            <a:endParaRPr lang="en-US"/>
          </a:p>
        </p:txBody>
      </p:sp>
      <p:sp>
        <p:nvSpPr>
          <p:cNvPr id="4099" name="Rectangle 1027"/>
          <p:cNvSpPr>
            <a:spLocks noGrp="1" noChangeArrowheads="1"/>
          </p:cNvSpPr>
          <p:nvPr>
            <p:ph type="dt" idx="1"/>
          </p:nvPr>
        </p:nvSpPr>
        <p:spPr bwMode="auto">
          <a:xfrm>
            <a:off x="3729372" y="1"/>
            <a:ext cx="2857266" cy="493633"/>
          </a:xfrm>
          <a:prstGeom prst="rect">
            <a:avLst/>
          </a:prstGeom>
          <a:noFill/>
          <a:ln w="9525">
            <a:noFill/>
            <a:miter lim="800000"/>
            <a:headEnd/>
            <a:tailEnd/>
          </a:ln>
          <a:effectLst/>
        </p:spPr>
        <p:txBody>
          <a:bodyPr vert="horz" wrap="square" lIns="20922" tIns="10461" rIns="20922" bIns="10461" numCol="1" anchor="t" anchorCtr="0" compatLnSpc="1">
            <a:prstTxWarp prst="textNoShape">
              <a:avLst/>
            </a:prstTxWarp>
          </a:bodyPr>
          <a:lstStyle>
            <a:lvl1pPr algn="r" defTabSz="209863">
              <a:defRPr sz="400"/>
            </a:lvl1pPr>
          </a:lstStyle>
          <a:p>
            <a:endParaRPr lang="en-US"/>
          </a:p>
        </p:txBody>
      </p:sp>
      <p:sp>
        <p:nvSpPr>
          <p:cNvPr id="4100" name="Rectangle 1028"/>
          <p:cNvSpPr>
            <a:spLocks noGrp="1" noRot="1" noChangeAspect="1" noChangeArrowheads="1" noTextEdit="1"/>
          </p:cNvSpPr>
          <p:nvPr>
            <p:ph type="sldImg" idx="2"/>
          </p:nvPr>
        </p:nvSpPr>
        <p:spPr bwMode="auto">
          <a:xfrm>
            <a:off x="1982788" y="731838"/>
            <a:ext cx="2622550" cy="3709987"/>
          </a:xfrm>
          <a:prstGeom prst="rect">
            <a:avLst/>
          </a:prstGeom>
          <a:noFill/>
          <a:ln w="9525">
            <a:solidFill>
              <a:srgbClr val="000000"/>
            </a:solidFill>
            <a:miter lim="800000"/>
            <a:headEnd/>
            <a:tailEnd/>
          </a:ln>
          <a:effectLst/>
        </p:spPr>
      </p:sp>
      <p:sp>
        <p:nvSpPr>
          <p:cNvPr id="4101" name="Rectangle 1029"/>
          <p:cNvSpPr>
            <a:spLocks noGrp="1" noChangeArrowheads="1"/>
          </p:cNvSpPr>
          <p:nvPr>
            <p:ph type="body" sz="quarter" idx="3"/>
          </p:nvPr>
        </p:nvSpPr>
        <p:spPr bwMode="auto">
          <a:xfrm>
            <a:off x="872106" y="4679198"/>
            <a:ext cx="4840875" cy="4439523"/>
          </a:xfrm>
          <a:prstGeom prst="rect">
            <a:avLst/>
          </a:prstGeom>
          <a:noFill/>
          <a:ln w="9525">
            <a:noFill/>
            <a:miter lim="800000"/>
            <a:headEnd/>
            <a:tailEnd/>
          </a:ln>
          <a:effectLst/>
        </p:spPr>
        <p:txBody>
          <a:bodyPr vert="horz" wrap="square" lIns="20922" tIns="10461" rIns="20922" bIns="10461"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102" name="Rectangle 1030"/>
          <p:cNvSpPr>
            <a:spLocks noGrp="1" noChangeArrowheads="1"/>
          </p:cNvSpPr>
          <p:nvPr>
            <p:ph type="ftr" sz="quarter" idx="4"/>
          </p:nvPr>
        </p:nvSpPr>
        <p:spPr bwMode="auto">
          <a:xfrm>
            <a:off x="2" y="9356807"/>
            <a:ext cx="2857266" cy="493633"/>
          </a:xfrm>
          <a:prstGeom prst="rect">
            <a:avLst/>
          </a:prstGeom>
          <a:noFill/>
          <a:ln w="9525">
            <a:noFill/>
            <a:miter lim="800000"/>
            <a:headEnd/>
            <a:tailEnd/>
          </a:ln>
          <a:effectLst/>
        </p:spPr>
        <p:txBody>
          <a:bodyPr vert="horz" wrap="square" lIns="20922" tIns="10461" rIns="20922" bIns="10461" numCol="1" anchor="b" anchorCtr="0" compatLnSpc="1">
            <a:prstTxWarp prst="textNoShape">
              <a:avLst/>
            </a:prstTxWarp>
          </a:bodyPr>
          <a:lstStyle>
            <a:lvl1pPr defTabSz="209863">
              <a:defRPr sz="400"/>
            </a:lvl1pPr>
          </a:lstStyle>
          <a:p>
            <a:endParaRPr lang="en-US"/>
          </a:p>
        </p:txBody>
      </p:sp>
      <p:sp>
        <p:nvSpPr>
          <p:cNvPr id="4103" name="Rectangle 1031"/>
          <p:cNvSpPr>
            <a:spLocks noGrp="1" noChangeArrowheads="1"/>
          </p:cNvSpPr>
          <p:nvPr>
            <p:ph type="sldNum" sz="quarter" idx="5"/>
          </p:nvPr>
        </p:nvSpPr>
        <p:spPr bwMode="auto">
          <a:xfrm>
            <a:off x="3729372" y="9356807"/>
            <a:ext cx="2857266" cy="493633"/>
          </a:xfrm>
          <a:prstGeom prst="rect">
            <a:avLst/>
          </a:prstGeom>
          <a:noFill/>
          <a:ln w="9525">
            <a:noFill/>
            <a:miter lim="800000"/>
            <a:headEnd/>
            <a:tailEnd/>
          </a:ln>
          <a:effectLst/>
        </p:spPr>
        <p:txBody>
          <a:bodyPr vert="horz" wrap="square" lIns="20922" tIns="10461" rIns="20922" bIns="10461" numCol="1" anchor="b" anchorCtr="0" compatLnSpc="1">
            <a:prstTxWarp prst="textNoShape">
              <a:avLst/>
            </a:prstTxWarp>
          </a:bodyPr>
          <a:lstStyle>
            <a:lvl1pPr algn="r" defTabSz="209863">
              <a:defRPr sz="400"/>
            </a:lvl1pPr>
          </a:lstStyle>
          <a:p>
            <a:fld id="{E7B2FD64-CFE4-4410-B2FE-4FEAFA7674FE}" type="slidenum">
              <a:rPr lang="en-US"/>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a:xfrm>
            <a:off x="1514475" y="9986963"/>
            <a:ext cx="27246263" cy="28249562"/>
          </a:xfrm>
          <a:prstGeom prst="rect">
            <a:avLst/>
          </a:prstGeom>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2390775" y="27505025"/>
            <a:ext cx="25734963" cy="8501063"/>
          </a:xfrm>
        </p:spPr>
        <p:txBody>
          <a:bodyPr anchor="t"/>
          <a:lstStyle>
            <a:lvl1pPr algn="l">
              <a:defRPr sz="4000" b="1" cap="all"/>
            </a:lvl1pPr>
          </a:lstStyle>
          <a:p>
            <a:r>
              <a:rPr lang="de-DE" smtClean="0"/>
              <a:t>Titelmasterformat durch Klicken bearbeiten</a:t>
            </a:r>
            <a:endParaRPr lang="de-DE"/>
          </a:p>
        </p:txBody>
      </p:sp>
      <p:sp>
        <p:nvSpPr>
          <p:cNvPr id="3" name="Textplatzhalter 2"/>
          <p:cNvSpPr>
            <a:spLocks noGrp="1"/>
          </p:cNvSpPr>
          <p:nvPr>
            <p:ph type="body" idx="1"/>
          </p:nvPr>
        </p:nvSpPr>
        <p:spPr>
          <a:xfrm>
            <a:off x="2390775" y="18141950"/>
            <a:ext cx="25734963" cy="9363075"/>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Textmasterformate durch Klicken bearbeiten</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1514475" y="9986963"/>
            <a:ext cx="13546138" cy="28249562"/>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15213013" y="9986963"/>
            <a:ext cx="13547725" cy="28249562"/>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1514475" y="1714500"/>
            <a:ext cx="27246263" cy="7134225"/>
          </a:xfrm>
        </p:spPr>
        <p:txBody>
          <a:bodyPr/>
          <a:lstStyle>
            <a:lvl1pPr>
              <a:defRPr/>
            </a:lvl1pPr>
          </a:lstStyle>
          <a:p>
            <a:r>
              <a:rPr lang="de-DE" smtClean="0"/>
              <a:t>Titelmasterformat durch Klicken bearbeiten</a:t>
            </a:r>
            <a:endParaRPr lang="de-DE"/>
          </a:p>
        </p:txBody>
      </p:sp>
      <p:sp>
        <p:nvSpPr>
          <p:cNvPr id="3" name="Textplatzhalter 2"/>
          <p:cNvSpPr>
            <a:spLocks noGrp="1"/>
          </p:cNvSpPr>
          <p:nvPr>
            <p:ph type="body" idx="1"/>
          </p:nvPr>
        </p:nvSpPr>
        <p:spPr>
          <a:xfrm>
            <a:off x="1514475" y="9580563"/>
            <a:ext cx="13376275" cy="3994150"/>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4" name="Inhaltsplatzhalter 3"/>
          <p:cNvSpPr>
            <a:spLocks noGrp="1"/>
          </p:cNvSpPr>
          <p:nvPr>
            <p:ph sz="half" idx="2"/>
          </p:nvPr>
        </p:nvSpPr>
        <p:spPr>
          <a:xfrm>
            <a:off x="1514475" y="13574713"/>
            <a:ext cx="13376275" cy="24661812"/>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15379700" y="9580563"/>
            <a:ext cx="13381038" cy="3994150"/>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6" name="Inhaltsplatzhalter 5"/>
          <p:cNvSpPr>
            <a:spLocks noGrp="1"/>
          </p:cNvSpPr>
          <p:nvPr>
            <p:ph sz="quarter" idx="4"/>
          </p:nvPr>
        </p:nvSpPr>
        <p:spPr>
          <a:xfrm>
            <a:off x="15379700" y="13574713"/>
            <a:ext cx="13381038" cy="24661812"/>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514475" y="1704975"/>
            <a:ext cx="9959975" cy="7251700"/>
          </a:xfrm>
        </p:spPr>
        <p:txBody>
          <a:bodyPr anchor="b"/>
          <a:lstStyle>
            <a:lvl1pPr algn="l">
              <a:defRPr sz="2000" b="1"/>
            </a:lvl1pPr>
          </a:lstStyle>
          <a:p>
            <a:r>
              <a:rPr lang="de-DE" smtClean="0"/>
              <a:t>Titelmasterformat durch Klicken bearbeiten</a:t>
            </a:r>
            <a:endParaRPr lang="de-DE"/>
          </a:p>
        </p:txBody>
      </p:sp>
      <p:sp>
        <p:nvSpPr>
          <p:cNvPr id="3" name="Inhaltsplatzhalter 2"/>
          <p:cNvSpPr>
            <a:spLocks noGrp="1"/>
          </p:cNvSpPr>
          <p:nvPr>
            <p:ph idx="1"/>
          </p:nvPr>
        </p:nvSpPr>
        <p:spPr>
          <a:xfrm>
            <a:off x="11836400" y="1704975"/>
            <a:ext cx="16924338" cy="36531550"/>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1514475" y="8956675"/>
            <a:ext cx="9959975" cy="2927985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5934075" y="29962475"/>
            <a:ext cx="18165763" cy="3536950"/>
          </a:xfrm>
        </p:spPr>
        <p:txBody>
          <a:bodyPr anchor="b"/>
          <a:lstStyle>
            <a:lvl1pPr algn="l">
              <a:defRPr sz="2000" b="1"/>
            </a:lvl1pPr>
          </a:lstStyle>
          <a:p>
            <a:r>
              <a:rPr lang="de-DE" smtClean="0"/>
              <a:t>Titelmasterformat durch Klicken bearbeiten</a:t>
            </a:r>
            <a:endParaRPr lang="de-DE"/>
          </a:p>
        </p:txBody>
      </p:sp>
      <p:sp>
        <p:nvSpPr>
          <p:cNvPr id="3" name="Bildplatzhalter 2"/>
          <p:cNvSpPr>
            <a:spLocks noGrp="1"/>
          </p:cNvSpPr>
          <p:nvPr>
            <p:ph type="pic" idx="1"/>
          </p:nvPr>
        </p:nvSpPr>
        <p:spPr>
          <a:xfrm>
            <a:off x="5934075" y="3824288"/>
            <a:ext cx="18165763" cy="2568257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p:cNvSpPr>
            <a:spLocks noGrp="1"/>
          </p:cNvSpPr>
          <p:nvPr>
            <p:ph type="body" sz="half" idx="2"/>
          </p:nvPr>
        </p:nvSpPr>
        <p:spPr>
          <a:xfrm>
            <a:off x="5934075" y="33499425"/>
            <a:ext cx="18165763" cy="5024438"/>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1514475" y="9986963"/>
            <a:ext cx="27246263" cy="28249562"/>
          </a:xfrm>
          <a:prstGeom prst="rect">
            <a:avLst/>
          </a:prstGeom>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21904325" y="1447800"/>
            <a:ext cx="6856413" cy="36788725"/>
          </a:xfr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1333500" y="1447800"/>
            <a:ext cx="20418425" cy="36788725"/>
          </a:xfrm>
          <a:prstGeom prst="rect">
            <a:avLst/>
          </a:prstGeom>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Titel, Inhalt und zwei Inhalte">
    <p:spTree>
      <p:nvGrpSpPr>
        <p:cNvPr id="1" name=""/>
        <p:cNvGrpSpPr/>
        <p:nvPr/>
      </p:nvGrpSpPr>
      <p:grpSpPr>
        <a:xfrm>
          <a:off x="0" y="0"/>
          <a:ext cx="0" cy="0"/>
          <a:chOff x="0" y="0"/>
          <a:chExt cx="0" cy="0"/>
        </a:xfrm>
      </p:grpSpPr>
      <p:sp>
        <p:nvSpPr>
          <p:cNvPr id="2" name="Titel 1"/>
          <p:cNvSpPr>
            <a:spLocks noGrp="1"/>
          </p:cNvSpPr>
          <p:nvPr>
            <p:ph type="title"/>
          </p:nvPr>
        </p:nvSpPr>
        <p:spPr>
          <a:xfrm>
            <a:off x="1333500" y="1447800"/>
            <a:ext cx="26355675" cy="2854325"/>
          </a:xfrm>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1514475" y="9986963"/>
            <a:ext cx="13546138" cy="28249562"/>
          </a:xfrm>
          <a:prstGeom prst="rect">
            <a:avLst/>
          </a:prstGeom>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quarter" idx="2"/>
          </p:nvPr>
        </p:nvSpPr>
        <p:spPr>
          <a:xfrm>
            <a:off x="15213013" y="9986963"/>
            <a:ext cx="13547725" cy="14047787"/>
          </a:xfrm>
          <a:prstGeom prst="rect">
            <a:avLst/>
          </a:prstGeom>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Inhaltsplatzhalter 4"/>
          <p:cNvSpPr>
            <a:spLocks noGrp="1"/>
          </p:cNvSpPr>
          <p:nvPr>
            <p:ph sz="quarter" idx="3"/>
          </p:nvPr>
        </p:nvSpPr>
        <p:spPr>
          <a:xfrm>
            <a:off x="15213013" y="24187150"/>
            <a:ext cx="13547725" cy="14049375"/>
          </a:xfrm>
          <a:prstGeom prst="rect">
            <a:avLst/>
          </a:prstGeom>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18" Type="http://schemas.openxmlformats.org/officeDocument/2006/relationships/image" Target="../media/image6.wmf"/><Relationship Id="rId3" Type="http://schemas.openxmlformats.org/officeDocument/2006/relationships/slideLayout" Target="../slideLayouts/slideLayout3.xml"/><Relationship Id="rId21" Type="http://schemas.openxmlformats.org/officeDocument/2006/relationships/image" Target="../media/image7.wmf"/><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5.wmf"/><Relationship Id="rId2" Type="http://schemas.openxmlformats.org/officeDocument/2006/relationships/slideLayout" Target="../slideLayouts/slideLayout2.xml"/><Relationship Id="rId16" Type="http://schemas.openxmlformats.org/officeDocument/2006/relationships/image" Target="../media/image4.png"/><Relationship Id="rId20" Type="http://schemas.openxmlformats.org/officeDocument/2006/relationships/oleObject" Target="../embeddings/oleObject2.bin"/><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wmf"/><Relationship Id="rId23" Type="http://schemas.openxmlformats.org/officeDocument/2006/relationships/image" Target="../media/image9.png"/><Relationship Id="rId10" Type="http://schemas.openxmlformats.org/officeDocument/2006/relationships/slideLayout" Target="../slideLayouts/slideLayout10.xml"/><Relationship Id="rId19" Type="http://schemas.openxmlformats.org/officeDocument/2006/relationships/oleObject" Target="../embeddings/oleObject1.bin"/><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vmlDrawing" Target="../drawings/vmlDrawing1.vml"/><Relationship Id="rId22" Type="http://schemas.openxmlformats.org/officeDocument/2006/relationships/image" Target="../media/image8.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333500" y="1447800"/>
            <a:ext cx="26355675" cy="2854325"/>
          </a:xfrm>
          <a:prstGeom prst="rect">
            <a:avLst/>
          </a:prstGeom>
          <a:noFill/>
          <a:ln w="9525">
            <a:noFill/>
            <a:miter lim="800000"/>
            <a:headEnd/>
            <a:tailEnd/>
          </a:ln>
          <a:effectLst/>
        </p:spPr>
        <p:txBody>
          <a:bodyPr vert="horz" wrap="square" lIns="375898" tIns="187947" rIns="375898" bIns="187947" numCol="1" anchor="ctr" anchorCtr="0" compatLnSpc="1">
            <a:prstTxWarp prst="textNoShape">
              <a:avLst/>
            </a:prstTxWarp>
          </a:bodyPr>
          <a:lstStyle/>
          <a:p>
            <a:pPr lvl="0"/>
            <a:r>
              <a:rPr lang="en-US" dirty="0" smtClean="0"/>
              <a:t>Click to edit Master title style</a:t>
            </a:r>
          </a:p>
        </p:txBody>
      </p:sp>
      <p:sp>
        <p:nvSpPr>
          <p:cNvPr id="1056" name="Line 32"/>
          <p:cNvSpPr>
            <a:spLocks noChangeShapeType="1"/>
          </p:cNvSpPr>
          <p:nvPr userDrawn="1"/>
        </p:nvSpPr>
        <p:spPr bwMode="auto">
          <a:xfrm flipV="1">
            <a:off x="1333500" y="38671500"/>
            <a:ext cx="27233563" cy="41275"/>
          </a:xfrm>
          <a:prstGeom prst="line">
            <a:avLst/>
          </a:prstGeom>
          <a:noFill/>
          <a:ln w="57150">
            <a:solidFill>
              <a:srgbClr val="333399"/>
            </a:solidFill>
            <a:round/>
            <a:headEnd/>
            <a:tailEnd/>
          </a:ln>
          <a:effectLst/>
        </p:spPr>
        <p:txBody>
          <a:bodyPr/>
          <a:lstStyle/>
          <a:p>
            <a:endParaRPr lang="de-DE"/>
          </a:p>
        </p:txBody>
      </p:sp>
      <p:sp>
        <p:nvSpPr>
          <p:cNvPr id="1069" name="Line 45"/>
          <p:cNvSpPr>
            <a:spLocks noChangeShapeType="1"/>
          </p:cNvSpPr>
          <p:nvPr userDrawn="1"/>
        </p:nvSpPr>
        <p:spPr bwMode="auto">
          <a:xfrm flipV="1">
            <a:off x="1333500" y="4767263"/>
            <a:ext cx="27301825" cy="0"/>
          </a:xfrm>
          <a:prstGeom prst="line">
            <a:avLst/>
          </a:prstGeom>
          <a:noFill/>
          <a:ln w="57150">
            <a:solidFill>
              <a:srgbClr val="333399"/>
            </a:solidFill>
            <a:round/>
            <a:headEnd/>
            <a:tailEnd/>
          </a:ln>
          <a:effectLst/>
        </p:spPr>
        <p:txBody>
          <a:bodyPr/>
          <a:lstStyle/>
          <a:p>
            <a:endParaRPr lang="de-DE"/>
          </a:p>
        </p:txBody>
      </p:sp>
      <p:sp>
        <p:nvSpPr>
          <p:cNvPr id="1085" name="Rectangle 61"/>
          <p:cNvSpPr>
            <a:spLocks noChangeArrowheads="1"/>
          </p:cNvSpPr>
          <p:nvPr userDrawn="1"/>
        </p:nvSpPr>
        <p:spPr bwMode="auto">
          <a:xfrm>
            <a:off x="0" y="21075650"/>
            <a:ext cx="30275213" cy="0"/>
          </a:xfrm>
          <a:prstGeom prst="rect">
            <a:avLst/>
          </a:prstGeom>
          <a:noFill/>
          <a:ln w="9525">
            <a:noFill/>
            <a:miter lim="800000"/>
            <a:headEnd/>
            <a:tailEnd/>
          </a:ln>
          <a:effectLst/>
        </p:spPr>
        <p:txBody>
          <a:bodyPr wrap="none" anchor="ctr">
            <a:spAutoFit/>
          </a:bodyPr>
          <a:lstStyle/>
          <a:p>
            <a:endParaRPr lang="de-DE"/>
          </a:p>
        </p:txBody>
      </p:sp>
      <p:sp>
        <p:nvSpPr>
          <p:cNvPr id="1092" name="Rectangle 68"/>
          <p:cNvSpPr>
            <a:spLocks noChangeArrowheads="1"/>
          </p:cNvSpPr>
          <p:nvPr userDrawn="1"/>
        </p:nvSpPr>
        <p:spPr bwMode="auto">
          <a:xfrm>
            <a:off x="0" y="0"/>
            <a:ext cx="30275213" cy="0"/>
          </a:xfrm>
          <a:prstGeom prst="rect">
            <a:avLst/>
          </a:prstGeom>
          <a:noFill/>
          <a:ln w="9525">
            <a:noFill/>
            <a:miter lim="800000"/>
            <a:headEnd/>
            <a:tailEnd/>
          </a:ln>
          <a:effectLst/>
        </p:spPr>
        <p:txBody>
          <a:bodyPr wrap="none" anchor="ctr">
            <a:spAutoFit/>
          </a:bodyPr>
          <a:lstStyle/>
          <a:p>
            <a:endParaRPr lang="de-DE"/>
          </a:p>
        </p:txBody>
      </p:sp>
      <p:sp>
        <p:nvSpPr>
          <p:cNvPr id="1094" name="Rectangle 70"/>
          <p:cNvSpPr>
            <a:spLocks noChangeArrowheads="1"/>
          </p:cNvSpPr>
          <p:nvPr userDrawn="1"/>
        </p:nvSpPr>
        <p:spPr bwMode="auto">
          <a:xfrm>
            <a:off x="0" y="20896263"/>
            <a:ext cx="30275213" cy="0"/>
          </a:xfrm>
          <a:prstGeom prst="rect">
            <a:avLst/>
          </a:prstGeom>
          <a:noFill/>
          <a:ln w="9525">
            <a:noFill/>
            <a:miter lim="800000"/>
            <a:headEnd/>
            <a:tailEnd/>
          </a:ln>
          <a:effectLst/>
        </p:spPr>
        <p:txBody>
          <a:bodyPr wrap="none" anchor="ctr">
            <a:spAutoFit/>
          </a:bodyPr>
          <a:lstStyle/>
          <a:p>
            <a:endParaRPr lang="de-DE"/>
          </a:p>
        </p:txBody>
      </p:sp>
      <p:sp>
        <p:nvSpPr>
          <p:cNvPr id="1096" name="Rectangle 72"/>
          <p:cNvSpPr>
            <a:spLocks noChangeArrowheads="1"/>
          </p:cNvSpPr>
          <p:nvPr userDrawn="1"/>
        </p:nvSpPr>
        <p:spPr bwMode="auto">
          <a:xfrm>
            <a:off x="0" y="21283613"/>
            <a:ext cx="30275213" cy="0"/>
          </a:xfrm>
          <a:prstGeom prst="rect">
            <a:avLst/>
          </a:prstGeom>
          <a:noFill/>
          <a:ln w="9525">
            <a:noFill/>
            <a:miter lim="800000"/>
            <a:headEnd/>
            <a:tailEnd/>
          </a:ln>
          <a:effectLst/>
        </p:spPr>
        <p:txBody>
          <a:bodyPr wrap="none" anchor="ctr">
            <a:spAutoFit/>
          </a:bodyPr>
          <a:lstStyle/>
          <a:p>
            <a:endParaRPr lang="de-DE"/>
          </a:p>
        </p:txBody>
      </p:sp>
      <p:pic>
        <p:nvPicPr>
          <p:cNvPr id="1099" name="Picture 75" descr="ethlogo"/>
          <p:cNvPicPr>
            <a:picLocks noChangeAspect="1" noChangeArrowheads="1"/>
          </p:cNvPicPr>
          <p:nvPr userDrawn="1"/>
        </p:nvPicPr>
        <p:blipFill>
          <a:blip r:embed="rId15" cstate="print"/>
          <a:srcRect/>
          <a:stretch>
            <a:fillRect/>
          </a:stretch>
        </p:blipFill>
        <p:spPr bwMode="auto">
          <a:xfrm>
            <a:off x="13303250" y="39411275"/>
            <a:ext cx="2951163" cy="876300"/>
          </a:xfrm>
          <a:prstGeom prst="rect">
            <a:avLst/>
          </a:prstGeom>
          <a:noFill/>
        </p:spPr>
      </p:pic>
      <p:pic>
        <p:nvPicPr>
          <p:cNvPr id="1103" name="Picture 79" descr="EPFL_LOG_RVB"/>
          <p:cNvPicPr>
            <a:picLocks noChangeAspect="1" noChangeArrowheads="1"/>
          </p:cNvPicPr>
          <p:nvPr userDrawn="1"/>
        </p:nvPicPr>
        <p:blipFill>
          <a:blip r:embed="rId16" cstate="print"/>
          <a:srcRect/>
          <a:stretch>
            <a:fillRect/>
          </a:stretch>
        </p:blipFill>
        <p:spPr bwMode="auto">
          <a:xfrm>
            <a:off x="10029825" y="39327138"/>
            <a:ext cx="2619375" cy="1295400"/>
          </a:xfrm>
          <a:prstGeom prst="rect">
            <a:avLst/>
          </a:prstGeom>
          <a:noFill/>
        </p:spPr>
      </p:pic>
      <p:pic>
        <p:nvPicPr>
          <p:cNvPr id="1104" name="Picture 80" descr="MICS_LogoFinalOnly"/>
          <p:cNvPicPr>
            <a:picLocks noChangeAspect="1" noChangeArrowheads="1"/>
          </p:cNvPicPr>
          <p:nvPr userDrawn="1"/>
        </p:nvPicPr>
        <p:blipFill>
          <a:blip r:embed="rId17" cstate="print"/>
          <a:srcRect/>
          <a:stretch>
            <a:fillRect/>
          </a:stretch>
        </p:blipFill>
        <p:spPr bwMode="auto">
          <a:xfrm>
            <a:off x="26376313" y="39233475"/>
            <a:ext cx="1860550" cy="1860550"/>
          </a:xfrm>
          <a:prstGeom prst="rect">
            <a:avLst/>
          </a:prstGeom>
          <a:noFill/>
          <a:ln w="9525">
            <a:noFill/>
            <a:miter lim="800000"/>
            <a:headEnd/>
            <a:tailEnd/>
          </a:ln>
          <a:effectLst/>
        </p:spPr>
      </p:pic>
      <p:pic>
        <p:nvPicPr>
          <p:cNvPr id="1117" name="Picture 93" descr="SNF_CMYK_4_POS"/>
          <p:cNvPicPr>
            <a:picLocks noChangeAspect="1" noChangeArrowheads="1"/>
          </p:cNvPicPr>
          <p:nvPr userDrawn="1"/>
        </p:nvPicPr>
        <p:blipFill>
          <a:blip r:embed="rId18" cstate="print"/>
          <a:srcRect/>
          <a:stretch>
            <a:fillRect/>
          </a:stretch>
        </p:blipFill>
        <p:spPr bwMode="auto">
          <a:xfrm>
            <a:off x="1276350" y="39262050"/>
            <a:ext cx="6286500" cy="2095500"/>
          </a:xfrm>
          <a:prstGeom prst="rect">
            <a:avLst/>
          </a:prstGeom>
          <a:noFill/>
        </p:spPr>
      </p:pic>
      <p:graphicFrame>
        <p:nvGraphicFramePr>
          <p:cNvPr id="1118" name="Object 94"/>
          <p:cNvGraphicFramePr>
            <a:graphicFrameLocks noChangeAspect="1"/>
          </p:cNvGraphicFramePr>
          <p:nvPr/>
        </p:nvGraphicFramePr>
        <p:xfrm>
          <a:off x="10126663" y="40884475"/>
          <a:ext cx="2413000" cy="1244600"/>
        </p:xfrm>
        <a:graphic>
          <a:graphicData uri="http://schemas.openxmlformats.org/presentationml/2006/ole">
            <p:oleObj spid="_x0000_s1118" name="Image" r:id="rId19" imgW="7873016" imgH="4063492" progId="">
              <p:embed/>
            </p:oleObj>
          </a:graphicData>
        </a:graphic>
      </p:graphicFrame>
      <p:graphicFrame>
        <p:nvGraphicFramePr>
          <p:cNvPr id="1123" name="Object 99"/>
          <p:cNvGraphicFramePr>
            <a:graphicFrameLocks noChangeAspect="1"/>
          </p:cNvGraphicFramePr>
          <p:nvPr/>
        </p:nvGraphicFramePr>
        <p:xfrm>
          <a:off x="19438938" y="39352538"/>
          <a:ext cx="2636837" cy="2508250"/>
        </p:xfrm>
        <a:graphic>
          <a:graphicData uri="http://schemas.openxmlformats.org/presentationml/2006/ole">
            <p:oleObj spid="_x0000_s1123" name="Image" r:id="rId20" imgW="9688889" imgH="9219048" progId="">
              <p:embed/>
            </p:oleObj>
          </a:graphicData>
        </a:graphic>
      </p:graphicFrame>
      <p:pic>
        <p:nvPicPr>
          <p:cNvPr id="1124" name="Picture 100" descr="ub_16pt_cmyk"/>
          <p:cNvPicPr>
            <a:picLocks noChangeAspect="1" noChangeArrowheads="1"/>
          </p:cNvPicPr>
          <p:nvPr userDrawn="1"/>
        </p:nvPicPr>
        <p:blipFill>
          <a:blip r:embed="rId21" cstate="print"/>
          <a:srcRect/>
          <a:stretch>
            <a:fillRect/>
          </a:stretch>
        </p:blipFill>
        <p:spPr bwMode="auto">
          <a:xfrm>
            <a:off x="13544550" y="40633650"/>
            <a:ext cx="1911350" cy="1473200"/>
          </a:xfrm>
          <a:prstGeom prst="rect">
            <a:avLst/>
          </a:prstGeom>
          <a:noFill/>
        </p:spPr>
      </p:pic>
      <p:pic>
        <p:nvPicPr>
          <p:cNvPr id="1126" name="Picture 102" descr="logo-csem"/>
          <p:cNvPicPr>
            <a:picLocks noChangeAspect="1" noChangeArrowheads="1"/>
          </p:cNvPicPr>
          <p:nvPr userDrawn="1"/>
        </p:nvPicPr>
        <p:blipFill>
          <a:blip r:embed="rId22" cstate="print"/>
          <a:srcRect/>
          <a:stretch>
            <a:fillRect/>
          </a:stretch>
        </p:blipFill>
        <p:spPr bwMode="auto">
          <a:xfrm>
            <a:off x="16557625" y="41279763"/>
            <a:ext cx="2271713" cy="852487"/>
          </a:xfrm>
          <a:prstGeom prst="rect">
            <a:avLst/>
          </a:prstGeom>
          <a:noFill/>
        </p:spPr>
      </p:pic>
      <p:pic>
        <p:nvPicPr>
          <p:cNvPr id="1128" name="Picture 104" descr="LOGO_USI_modifie"/>
          <p:cNvPicPr>
            <a:picLocks noChangeAspect="1" noChangeArrowheads="1"/>
          </p:cNvPicPr>
          <p:nvPr userDrawn="1"/>
        </p:nvPicPr>
        <p:blipFill>
          <a:blip r:embed="rId23" cstate="print"/>
          <a:srcRect/>
          <a:stretch>
            <a:fillRect/>
          </a:stretch>
        </p:blipFill>
        <p:spPr bwMode="auto">
          <a:xfrm>
            <a:off x="16583025" y="39262050"/>
            <a:ext cx="2932113" cy="1671638"/>
          </a:xfrm>
          <a:prstGeom prst="rect">
            <a:avLst/>
          </a:prstGeom>
          <a:noFill/>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3757613" rtl="0" eaLnBrk="0" fontAlgn="base" hangingPunct="0">
        <a:spcBef>
          <a:spcPct val="0"/>
        </a:spcBef>
        <a:spcAft>
          <a:spcPct val="0"/>
        </a:spcAft>
        <a:defRPr sz="9600">
          <a:solidFill>
            <a:srgbClr val="CC0000"/>
          </a:solidFill>
          <a:latin typeface="+mj-lt"/>
          <a:ea typeface="+mj-ea"/>
          <a:cs typeface="+mj-cs"/>
        </a:defRPr>
      </a:lvl1pPr>
      <a:lvl2pPr algn="ctr" defTabSz="3757613" rtl="0" eaLnBrk="0" fontAlgn="base" hangingPunct="0">
        <a:spcBef>
          <a:spcPct val="0"/>
        </a:spcBef>
        <a:spcAft>
          <a:spcPct val="0"/>
        </a:spcAft>
        <a:defRPr sz="9600">
          <a:solidFill>
            <a:srgbClr val="CC0000"/>
          </a:solidFill>
          <a:latin typeface="Tahoma" pitchFamily="34" charset="0"/>
        </a:defRPr>
      </a:lvl2pPr>
      <a:lvl3pPr algn="ctr" defTabSz="3757613" rtl="0" eaLnBrk="0" fontAlgn="base" hangingPunct="0">
        <a:spcBef>
          <a:spcPct val="0"/>
        </a:spcBef>
        <a:spcAft>
          <a:spcPct val="0"/>
        </a:spcAft>
        <a:defRPr sz="9600">
          <a:solidFill>
            <a:srgbClr val="CC0000"/>
          </a:solidFill>
          <a:latin typeface="Tahoma" pitchFamily="34" charset="0"/>
        </a:defRPr>
      </a:lvl3pPr>
      <a:lvl4pPr algn="ctr" defTabSz="3757613" rtl="0" eaLnBrk="0" fontAlgn="base" hangingPunct="0">
        <a:spcBef>
          <a:spcPct val="0"/>
        </a:spcBef>
        <a:spcAft>
          <a:spcPct val="0"/>
        </a:spcAft>
        <a:defRPr sz="9600">
          <a:solidFill>
            <a:srgbClr val="CC0000"/>
          </a:solidFill>
          <a:latin typeface="Tahoma" pitchFamily="34" charset="0"/>
        </a:defRPr>
      </a:lvl4pPr>
      <a:lvl5pPr algn="ctr" defTabSz="3757613" rtl="0" eaLnBrk="0" fontAlgn="base" hangingPunct="0">
        <a:spcBef>
          <a:spcPct val="0"/>
        </a:spcBef>
        <a:spcAft>
          <a:spcPct val="0"/>
        </a:spcAft>
        <a:defRPr sz="9600">
          <a:solidFill>
            <a:srgbClr val="CC0000"/>
          </a:solidFill>
          <a:latin typeface="Tahoma" pitchFamily="34" charset="0"/>
        </a:defRPr>
      </a:lvl5pPr>
      <a:lvl6pPr marL="457200" algn="ctr" defTabSz="3757613" rtl="0" eaLnBrk="0" fontAlgn="base" hangingPunct="0">
        <a:spcBef>
          <a:spcPct val="0"/>
        </a:spcBef>
        <a:spcAft>
          <a:spcPct val="0"/>
        </a:spcAft>
        <a:defRPr sz="9600">
          <a:solidFill>
            <a:srgbClr val="CC0000"/>
          </a:solidFill>
          <a:latin typeface="Tahoma" pitchFamily="34" charset="0"/>
        </a:defRPr>
      </a:lvl6pPr>
      <a:lvl7pPr marL="914400" algn="ctr" defTabSz="3757613" rtl="0" eaLnBrk="0" fontAlgn="base" hangingPunct="0">
        <a:spcBef>
          <a:spcPct val="0"/>
        </a:spcBef>
        <a:spcAft>
          <a:spcPct val="0"/>
        </a:spcAft>
        <a:defRPr sz="9600">
          <a:solidFill>
            <a:srgbClr val="CC0000"/>
          </a:solidFill>
          <a:latin typeface="Tahoma" pitchFamily="34" charset="0"/>
        </a:defRPr>
      </a:lvl7pPr>
      <a:lvl8pPr marL="1371600" algn="ctr" defTabSz="3757613" rtl="0" eaLnBrk="0" fontAlgn="base" hangingPunct="0">
        <a:spcBef>
          <a:spcPct val="0"/>
        </a:spcBef>
        <a:spcAft>
          <a:spcPct val="0"/>
        </a:spcAft>
        <a:defRPr sz="9600">
          <a:solidFill>
            <a:srgbClr val="CC0000"/>
          </a:solidFill>
          <a:latin typeface="Tahoma" pitchFamily="34" charset="0"/>
        </a:defRPr>
      </a:lvl8pPr>
      <a:lvl9pPr marL="1828800" algn="ctr" defTabSz="3757613" rtl="0" eaLnBrk="0" fontAlgn="base" hangingPunct="0">
        <a:spcBef>
          <a:spcPct val="0"/>
        </a:spcBef>
        <a:spcAft>
          <a:spcPct val="0"/>
        </a:spcAft>
        <a:defRPr sz="9600">
          <a:solidFill>
            <a:srgbClr val="CC0000"/>
          </a:solidFill>
          <a:latin typeface="Tahoma" pitchFamily="34" charset="0"/>
        </a:defRPr>
      </a:lvl9pPr>
    </p:titleStyle>
    <p:bodyStyle>
      <a:lvl1pPr algn="l" defTabSz="3757613" rtl="0" eaLnBrk="0" fontAlgn="base" hangingPunct="0">
        <a:spcBef>
          <a:spcPct val="20000"/>
        </a:spcBef>
        <a:spcAft>
          <a:spcPct val="0"/>
        </a:spcAft>
        <a:defRPr sz="5200">
          <a:solidFill>
            <a:srgbClr val="333399"/>
          </a:solidFill>
          <a:latin typeface="+mn-lt"/>
          <a:ea typeface="+mn-ea"/>
          <a:cs typeface="+mn-cs"/>
        </a:defRPr>
      </a:lvl1pPr>
      <a:lvl2pPr marL="214313" algn="l" defTabSz="3757613" rtl="0" eaLnBrk="0" fontAlgn="base" hangingPunct="0">
        <a:spcBef>
          <a:spcPct val="20000"/>
        </a:spcBef>
        <a:spcAft>
          <a:spcPct val="0"/>
        </a:spcAft>
        <a:defRPr sz="3900">
          <a:solidFill>
            <a:schemeClr val="tx1"/>
          </a:solidFill>
          <a:latin typeface="Times New Roman" pitchFamily="18" charset="0"/>
        </a:defRPr>
      </a:lvl2pPr>
      <a:lvl3pPr marL="436563" algn="l" defTabSz="3757613" rtl="0" eaLnBrk="0" fontAlgn="base" hangingPunct="0">
        <a:spcBef>
          <a:spcPct val="20000"/>
        </a:spcBef>
        <a:spcAft>
          <a:spcPct val="0"/>
        </a:spcAft>
        <a:defRPr sz="3100">
          <a:solidFill>
            <a:schemeClr val="tx1"/>
          </a:solidFill>
          <a:latin typeface="Times New Roman" pitchFamily="18" charset="0"/>
        </a:defRPr>
      </a:lvl3pPr>
      <a:lvl4pPr marL="6581775" indent="-941388" algn="l" defTabSz="3757613" rtl="0" eaLnBrk="0" fontAlgn="base" hangingPunct="0">
        <a:spcBef>
          <a:spcPct val="20000"/>
        </a:spcBef>
        <a:spcAft>
          <a:spcPct val="0"/>
        </a:spcAft>
        <a:defRPr sz="8300">
          <a:solidFill>
            <a:schemeClr val="tx1"/>
          </a:solidFill>
          <a:latin typeface="Times New Roman" pitchFamily="18" charset="0"/>
        </a:defRPr>
      </a:lvl4pPr>
      <a:lvl5pPr marL="8456613" indent="-935038" algn="l" defTabSz="3757613" rtl="0" eaLnBrk="0" fontAlgn="base" hangingPunct="0">
        <a:spcBef>
          <a:spcPct val="20000"/>
        </a:spcBef>
        <a:spcAft>
          <a:spcPct val="0"/>
        </a:spcAft>
        <a:defRPr sz="8300">
          <a:solidFill>
            <a:schemeClr val="tx1"/>
          </a:solidFill>
          <a:latin typeface="Times New Roman" pitchFamily="18" charset="0"/>
        </a:defRPr>
      </a:lvl5pPr>
      <a:lvl6pPr marL="8913813" indent="-935038" algn="l" defTabSz="3757613" rtl="0" eaLnBrk="0" fontAlgn="base" hangingPunct="0">
        <a:spcBef>
          <a:spcPct val="20000"/>
        </a:spcBef>
        <a:spcAft>
          <a:spcPct val="0"/>
        </a:spcAft>
        <a:defRPr sz="8300">
          <a:solidFill>
            <a:schemeClr val="tx1"/>
          </a:solidFill>
          <a:latin typeface="Times New Roman" pitchFamily="18" charset="0"/>
        </a:defRPr>
      </a:lvl6pPr>
      <a:lvl7pPr marL="9371013" indent="-935038" algn="l" defTabSz="3757613" rtl="0" eaLnBrk="0" fontAlgn="base" hangingPunct="0">
        <a:spcBef>
          <a:spcPct val="20000"/>
        </a:spcBef>
        <a:spcAft>
          <a:spcPct val="0"/>
        </a:spcAft>
        <a:defRPr sz="8300">
          <a:solidFill>
            <a:schemeClr val="tx1"/>
          </a:solidFill>
          <a:latin typeface="Times New Roman" pitchFamily="18" charset="0"/>
        </a:defRPr>
      </a:lvl7pPr>
      <a:lvl8pPr marL="9828213" indent="-935038" algn="l" defTabSz="3757613" rtl="0" eaLnBrk="0" fontAlgn="base" hangingPunct="0">
        <a:spcBef>
          <a:spcPct val="20000"/>
        </a:spcBef>
        <a:spcAft>
          <a:spcPct val="0"/>
        </a:spcAft>
        <a:defRPr sz="8300">
          <a:solidFill>
            <a:schemeClr val="tx1"/>
          </a:solidFill>
          <a:latin typeface="Times New Roman" pitchFamily="18" charset="0"/>
        </a:defRPr>
      </a:lvl8pPr>
      <a:lvl9pPr marL="10285413" indent="-935038" algn="l" defTabSz="3757613" rtl="0" eaLnBrk="0" fontAlgn="base" hangingPunct="0">
        <a:spcBef>
          <a:spcPct val="20000"/>
        </a:spcBef>
        <a:spcAft>
          <a:spcPct val="0"/>
        </a:spcAft>
        <a:defRPr sz="8300">
          <a:solidFill>
            <a:schemeClr val="tx1"/>
          </a:solidFill>
          <a:latin typeface="Times New Roman" pitchFamily="18" charset="0"/>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pn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png"/><Relationship Id="rId2" Type="http://schemas.openxmlformats.org/officeDocument/2006/relationships/image" Target="../media/image10.png"/><Relationship Id="rId1" Type="http://schemas.openxmlformats.org/officeDocument/2006/relationships/slideLayout" Target="../slideLayouts/slideLayout12.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 Id="rId1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r>
              <a:rPr lang="en-US" sz="6800" dirty="0" smtClean="0">
                <a:solidFill>
                  <a:srgbClr val="FF0000"/>
                </a:solidFill>
              </a:rPr>
              <a:t>Greedy Routing with Bounded Stretch</a:t>
            </a:r>
            <a:endParaRPr lang="en-US" sz="6800" dirty="0">
              <a:solidFill>
                <a:srgbClr val="FF0000"/>
              </a:solidFill>
            </a:endParaRPr>
          </a:p>
        </p:txBody>
      </p:sp>
      <p:sp>
        <p:nvSpPr>
          <p:cNvPr id="30724" name="Text Box 4"/>
          <p:cNvSpPr txBox="1">
            <a:spLocks noChangeArrowheads="1"/>
          </p:cNvSpPr>
          <p:nvPr/>
        </p:nvSpPr>
        <p:spPr bwMode="auto">
          <a:xfrm>
            <a:off x="1333500" y="3400425"/>
            <a:ext cx="27290713" cy="1303365"/>
          </a:xfrm>
          <a:prstGeom prst="rect">
            <a:avLst/>
          </a:prstGeom>
          <a:noFill/>
          <a:ln w="9525">
            <a:noFill/>
            <a:miter lim="800000"/>
            <a:headEnd/>
            <a:tailEnd/>
          </a:ln>
          <a:effectLst/>
        </p:spPr>
        <p:txBody>
          <a:bodyPr lIns="132520" tIns="66260" rIns="132520" bIns="66260">
            <a:spAutoFit/>
          </a:bodyPr>
          <a:lstStyle/>
          <a:p>
            <a:pPr algn="ctr" defTabSz="1322388"/>
            <a:r>
              <a:rPr lang="en-US" sz="4800" dirty="0" smtClean="0">
                <a:latin typeface="Tahoma" pitchFamily="34" charset="0"/>
              </a:rPr>
              <a:t>Roland </a:t>
            </a:r>
            <a:r>
              <a:rPr lang="en-US" sz="4800" dirty="0" err="1" smtClean="0">
                <a:latin typeface="Tahoma" pitchFamily="34" charset="0"/>
              </a:rPr>
              <a:t>Flury</a:t>
            </a:r>
            <a:r>
              <a:rPr lang="en-US" sz="4800" dirty="0" smtClean="0">
                <a:latin typeface="Tahoma" pitchFamily="34" charset="0"/>
              </a:rPr>
              <a:t>, Roger </a:t>
            </a:r>
            <a:r>
              <a:rPr lang="en-US" sz="4800" dirty="0" err="1" smtClean="0">
                <a:latin typeface="Tahoma" pitchFamily="34" charset="0"/>
              </a:rPr>
              <a:t>Wattenhofer</a:t>
            </a:r>
            <a:r>
              <a:rPr lang="en-US" sz="4800" dirty="0" smtClean="0">
                <a:latin typeface="Tahoma" pitchFamily="34" charset="0"/>
              </a:rPr>
              <a:t> (ETH Zurich), </a:t>
            </a:r>
            <a:r>
              <a:rPr lang="en-US" sz="4800" dirty="0" err="1" smtClean="0">
                <a:latin typeface="Tahoma" pitchFamily="34" charset="0"/>
              </a:rPr>
              <a:t>Sriram</a:t>
            </a:r>
            <a:r>
              <a:rPr lang="en-US" sz="4800" dirty="0" smtClean="0">
                <a:latin typeface="Tahoma" pitchFamily="34" charset="0"/>
              </a:rPr>
              <a:t> </a:t>
            </a:r>
            <a:r>
              <a:rPr lang="en-US" sz="4800" dirty="0" err="1" smtClean="0">
                <a:latin typeface="Tahoma" pitchFamily="34" charset="0"/>
              </a:rPr>
              <a:t>Pemmaraju</a:t>
            </a:r>
            <a:r>
              <a:rPr lang="en-US" sz="4800" dirty="0" smtClean="0">
                <a:latin typeface="Tahoma" pitchFamily="34" charset="0"/>
              </a:rPr>
              <a:t> (Iowa University)</a:t>
            </a:r>
          </a:p>
          <a:p>
            <a:pPr algn="ctr" defTabSz="1322388"/>
            <a:r>
              <a:rPr lang="en-US" sz="2800" dirty="0" smtClean="0">
                <a:latin typeface="Tahoma" pitchFamily="34" charset="0"/>
              </a:rPr>
              <a:t>Published at IEEE </a:t>
            </a:r>
            <a:r>
              <a:rPr lang="en-US" sz="2800" dirty="0" err="1" smtClean="0">
                <a:latin typeface="Tahoma" pitchFamily="34" charset="0"/>
              </a:rPr>
              <a:t>Infocom</a:t>
            </a:r>
            <a:r>
              <a:rPr lang="en-US" sz="2800" dirty="0" smtClean="0">
                <a:latin typeface="Tahoma" pitchFamily="34" charset="0"/>
              </a:rPr>
              <a:t> 2009</a:t>
            </a:r>
            <a:endParaRPr lang="en-US" sz="2800" dirty="0">
              <a:latin typeface="Tahoma" pitchFamily="34" charset="0"/>
            </a:endParaRPr>
          </a:p>
        </p:txBody>
      </p:sp>
      <p:sp>
        <p:nvSpPr>
          <p:cNvPr id="30725" name="Text Box 5"/>
          <p:cNvSpPr txBox="1">
            <a:spLocks noChangeArrowheads="1"/>
          </p:cNvSpPr>
          <p:nvPr/>
        </p:nvSpPr>
        <p:spPr bwMode="auto">
          <a:xfrm>
            <a:off x="2882900" y="39911338"/>
            <a:ext cx="13230225" cy="1123950"/>
          </a:xfrm>
          <a:prstGeom prst="rect">
            <a:avLst/>
          </a:prstGeom>
          <a:noFill/>
          <a:ln w="9525">
            <a:noFill/>
            <a:miter lim="800000"/>
            <a:headEnd/>
            <a:tailEnd/>
          </a:ln>
          <a:effectLst/>
        </p:spPr>
        <p:txBody>
          <a:bodyPr lIns="132520" tIns="66260" rIns="132520" bIns="66260">
            <a:spAutoFit/>
          </a:bodyPr>
          <a:lstStyle/>
          <a:p>
            <a:pPr defTabSz="1322388"/>
            <a:endParaRPr lang="fr-FR" sz="6500"/>
          </a:p>
        </p:txBody>
      </p:sp>
      <p:sp>
        <p:nvSpPr>
          <p:cNvPr id="30744" name="Rectangle 24"/>
          <p:cNvSpPr>
            <a:spLocks noChangeArrowheads="1"/>
          </p:cNvSpPr>
          <p:nvPr/>
        </p:nvSpPr>
        <p:spPr bwMode="auto">
          <a:xfrm>
            <a:off x="1257300" y="6710616"/>
            <a:ext cx="8923338" cy="27219275"/>
          </a:xfrm>
          <a:prstGeom prst="rect">
            <a:avLst/>
          </a:prstGeom>
          <a:noFill/>
          <a:ln w="9525">
            <a:noFill/>
            <a:miter lim="800000"/>
            <a:headEnd/>
            <a:tailEnd/>
          </a:ln>
          <a:effectLst/>
        </p:spPr>
        <p:txBody>
          <a:bodyPr lIns="0" tIns="43378" rIns="0" bIns="43378"/>
          <a:lstStyle/>
          <a:p>
            <a:pPr algn="ctr" defTabSz="3757613">
              <a:spcBef>
                <a:spcPct val="20000"/>
              </a:spcBef>
            </a:pPr>
            <a:r>
              <a:rPr lang="en-US" sz="3100" b="1" dirty="0">
                <a:solidFill>
                  <a:srgbClr val="333399"/>
                </a:solidFill>
                <a:latin typeface="Tahoma" pitchFamily="34" charset="0"/>
              </a:rPr>
              <a:t>Introduction</a:t>
            </a:r>
          </a:p>
          <a:p>
            <a:pPr marL="117475" lvl="1" algn="just" defTabSz="3757613">
              <a:spcBef>
                <a:spcPct val="20000"/>
              </a:spcBef>
            </a:pPr>
            <a:endParaRPr lang="en-US" sz="3100" dirty="0">
              <a:latin typeface="Tahoma" pitchFamily="34" charset="0"/>
            </a:endParaRPr>
          </a:p>
        </p:txBody>
      </p:sp>
      <p:sp>
        <p:nvSpPr>
          <p:cNvPr id="30749" name="Rectangle 29"/>
          <p:cNvSpPr>
            <a:spLocks noChangeArrowheads="1"/>
          </p:cNvSpPr>
          <p:nvPr/>
        </p:nvSpPr>
        <p:spPr bwMode="auto">
          <a:xfrm>
            <a:off x="1182688" y="1447800"/>
            <a:ext cx="4252912" cy="1879600"/>
          </a:xfrm>
          <a:prstGeom prst="rect">
            <a:avLst/>
          </a:prstGeom>
          <a:noFill/>
          <a:ln w="9525">
            <a:noFill/>
            <a:miter lim="800000"/>
            <a:headEnd/>
            <a:tailEnd/>
          </a:ln>
          <a:effectLst/>
        </p:spPr>
        <p:txBody>
          <a:bodyPr lIns="375898" tIns="187947" rIns="375898" bIns="187947" anchor="ctr"/>
          <a:lstStyle/>
          <a:p>
            <a:pPr algn="ctr" defTabSz="3757613"/>
            <a:r>
              <a:rPr lang="en-US" sz="6800" dirty="0" smtClean="0">
                <a:solidFill>
                  <a:srgbClr val="FF0000"/>
                </a:solidFill>
                <a:latin typeface="Tahoma" pitchFamily="34" charset="0"/>
              </a:rPr>
              <a:t>Cluster 1</a:t>
            </a:r>
            <a:endParaRPr lang="en-US" sz="6800" dirty="0">
              <a:solidFill>
                <a:srgbClr val="FF0000"/>
              </a:solidFill>
              <a:latin typeface="Tahoma" pitchFamily="34" charset="0"/>
            </a:endParaRPr>
          </a:p>
        </p:txBody>
      </p:sp>
      <p:sp>
        <p:nvSpPr>
          <p:cNvPr id="10" name="Abgerundetes Rechteck 9"/>
          <p:cNvSpPr/>
          <p:nvPr/>
        </p:nvSpPr>
        <p:spPr bwMode="auto">
          <a:xfrm>
            <a:off x="1303421" y="5685521"/>
            <a:ext cx="8856000" cy="18165079"/>
          </a:xfrm>
          <a:prstGeom prst="roundRect">
            <a:avLst>
              <a:gd name="adj" fmla="val 4160"/>
            </a:avLst>
          </a:prstGeom>
          <a:gradFill>
            <a:gsLst>
              <a:gs pos="0">
                <a:schemeClr val="bg1">
                  <a:lumMod val="85000"/>
                </a:schemeClr>
              </a:gs>
              <a:gs pos="8000">
                <a:schemeClr val="bg1"/>
              </a:gs>
            </a:gsLst>
            <a:lin ang="5400000" scaled="1"/>
          </a:gradFill>
          <a:ln w="9525" cap="flat" cmpd="sng" algn="ctr">
            <a:solidFill>
              <a:schemeClr val="bg1">
                <a:lumMod val="65000"/>
              </a:schemeClr>
            </a:solidFill>
            <a:prstDash val="solid"/>
            <a:round/>
            <a:headEnd type="none" w="med" len="med"/>
            <a:tailEnd type="none" w="med" len="med"/>
          </a:ln>
          <a:effectLst/>
          <a:scene3d>
            <a:camera prst="orthographicFront"/>
            <a:lightRig rig="threePt" dir="t"/>
          </a:scene3d>
          <a:sp3d>
            <a:bevelT/>
          </a:sp3d>
        </p:spPr>
        <p:txBody>
          <a:bodyPr vert="horz" wrap="square" lIns="0" tIns="45720" rIns="0" bIns="45720" numCol="1" rtlCol="0" anchor="t" anchorCtr="0" compatLnSpc="1">
            <a:prstTxWarp prst="textNoShape">
              <a:avLst/>
            </a:prstTxWarp>
          </a:bodyPr>
          <a:lstStyle/>
          <a:p>
            <a:pPr marL="0" marR="0" indent="0" algn="ctr" defTabSz="912813" latinLnBrk="0">
              <a:lnSpc>
                <a:spcPct val="100000"/>
              </a:lnSpc>
              <a:buClrTx/>
              <a:buSzTx/>
              <a:buFontTx/>
              <a:buNone/>
              <a:tabLst/>
            </a:pPr>
            <a:r>
              <a:rPr lang="en-US" sz="3100" b="1" dirty="0" smtClean="0">
                <a:solidFill>
                  <a:srgbClr val="333399"/>
                </a:solidFill>
                <a:latin typeface="Tahoma" pitchFamily="34" charset="0"/>
              </a:rPr>
              <a:t>Introduction</a:t>
            </a:r>
          </a:p>
          <a:p>
            <a:pPr algn="just" defTabSz="912813"/>
            <a:endParaRPr lang="en-US" sz="800" dirty="0" smtClean="0">
              <a:latin typeface="Tahoma" pitchFamily="34" charset="0"/>
            </a:endParaRPr>
          </a:p>
          <a:p>
            <a:pPr algn="just" defTabSz="912813"/>
            <a:r>
              <a:rPr lang="en-US" sz="2800" dirty="0" smtClean="0">
                <a:latin typeface="Tahoma" pitchFamily="34" charset="0"/>
              </a:rPr>
              <a:t>We consider the problem of greedy routing where messages are forwarded to the neighbor which is closest to the destination node. Due to its simplicity, this routing scheme is very promising. For greedy routing, the nodes only need to know their position (which may be obtained from GPS or through a virtual placement). </a:t>
            </a:r>
          </a:p>
          <a:p>
            <a:pPr algn="just" defTabSz="912813"/>
            <a:r>
              <a:rPr lang="en-US" sz="2800" dirty="0" smtClean="0">
                <a:latin typeface="Tahoma" pitchFamily="34" charset="0"/>
              </a:rPr>
              <a:t>In general, greedy routing does not work as messages may get stuck at </a:t>
            </a:r>
            <a:r>
              <a:rPr lang="en-US" sz="2800" i="1" dirty="0" smtClean="0">
                <a:latin typeface="Tahoma" pitchFamily="34" charset="0"/>
              </a:rPr>
              <a:t>local minima</a:t>
            </a:r>
            <a:r>
              <a:rPr lang="en-US" sz="2800" dirty="0" smtClean="0">
                <a:latin typeface="Tahoma" pitchFamily="34" charset="0"/>
              </a:rPr>
              <a:t>, nodes which have no neighbor that is closer to the destination, see Figure 1.</a:t>
            </a:r>
          </a:p>
          <a:p>
            <a:pPr algn="just" defTabSz="912813"/>
            <a:r>
              <a:rPr lang="en-US" sz="2800" dirty="0" smtClean="0">
                <a:latin typeface="Tahoma" pitchFamily="34" charset="0"/>
              </a:rPr>
              <a:t>Many geometric solutions to escape such local minima have been proposed so far. We follow a different approach: assign coordinates such that greedy routing always works.</a:t>
            </a:r>
            <a:r>
              <a:rPr lang="en-US" sz="3000" dirty="0" smtClean="0">
                <a:latin typeface="Tahoma" pitchFamily="34" charset="0"/>
              </a:rPr>
              <a:t> </a:t>
            </a:r>
          </a:p>
          <a:p>
            <a:pPr algn="just" defTabSz="912813"/>
            <a:endParaRPr lang="en-US" sz="3000" dirty="0" smtClean="0">
              <a:latin typeface="Tahoma" pitchFamily="34" charset="0"/>
            </a:endParaRPr>
          </a:p>
          <a:p>
            <a:pPr algn="just" defTabSz="912813"/>
            <a:endParaRPr lang="en-US" sz="3000" dirty="0" smtClean="0">
              <a:latin typeface="Tahoma" pitchFamily="34" charset="0"/>
            </a:endParaRPr>
          </a:p>
          <a:p>
            <a:pPr algn="just" defTabSz="912813"/>
            <a:endParaRPr lang="en-US" sz="3000" dirty="0" smtClean="0">
              <a:latin typeface="Tahoma" pitchFamily="34" charset="0"/>
            </a:endParaRPr>
          </a:p>
          <a:p>
            <a:pPr algn="just" defTabSz="912813"/>
            <a:endParaRPr lang="en-US" sz="3000" dirty="0" smtClean="0">
              <a:latin typeface="Tahoma" pitchFamily="34" charset="0"/>
            </a:endParaRPr>
          </a:p>
          <a:p>
            <a:pPr algn="just" defTabSz="912813"/>
            <a:endParaRPr lang="en-US" sz="3000" dirty="0" smtClean="0">
              <a:latin typeface="Tahoma" pitchFamily="34" charset="0"/>
            </a:endParaRPr>
          </a:p>
          <a:p>
            <a:pPr algn="just" defTabSz="912813"/>
            <a:endParaRPr lang="en-US" sz="3000" dirty="0" smtClean="0">
              <a:latin typeface="Tahoma" pitchFamily="34" charset="0"/>
            </a:endParaRPr>
          </a:p>
          <a:p>
            <a:pPr algn="just" defTabSz="912813"/>
            <a:endParaRPr lang="en-US" sz="3000" dirty="0" smtClean="0">
              <a:latin typeface="Tahoma" pitchFamily="34" charset="0"/>
            </a:endParaRPr>
          </a:p>
          <a:p>
            <a:pPr algn="just" defTabSz="912813"/>
            <a:endParaRPr lang="en-US" sz="3000" dirty="0" smtClean="0">
              <a:latin typeface="Tahoma" pitchFamily="34" charset="0"/>
            </a:endParaRPr>
          </a:p>
          <a:p>
            <a:pPr algn="just" defTabSz="912813"/>
            <a:endParaRPr lang="en-US" sz="3000" dirty="0" smtClean="0">
              <a:latin typeface="Tahoma" pitchFamily="34" charset="0"/>
            </a:endParaRPr>
          </a:p>
          <a:p>
            <a:pPr algn="just" defTabSz="912813"/>
            <a:endParaRPr lang="en-US" sz="3000" dirty="0" smtClean="0">
              <a:latin typeface="Tahoma" pitchFamily="34" charset="0"/>
            </a:endParaRPr>
          </a:p>
          <a:p>
            <a:pPr algn="just" defTabSz="912813"/>
            <a:endParaRPr lang="en-US" sz="3000" dirty="0" smtClean="0">
              <a:latin typeface="Tahoma" pitchFamily="34" charset="0"/>
            </a:endParaRPr>
          </a:p>
          <a:p>
            <a:pPr algn="just" defTabSz="912813"/>
            <a:endParaRPr lang="en-US" sz="3000" dirty="0" smtClean="0">
              <a:latin typeface="Tahoma" pitchFamily="34" charset="0"/>
            </a:endParaRPr>
          </a:p>
          <a:p>
            <a:pPr algn="just" defTabSz="912813"/>
            <a:endParaRPr lang="en-US" sz="3000" dirty="0" smtClean="0">
              <a:latin typeface="Tahoma" pitchFamily="34" charset="0"/>
            </a:endParaRPr>
          </a:p>
          <a:p>
            <a:pPr algn="just" defTabSz="912813"/>
            <a:endParaRPr lang="en-US" sz="3000" dirty="0" smtClean="0">
              <a:latin typeface="Tahoma" pitchFamily="34" charset="0"/>
            </a:endParaRPr>
          </a:p>
          <a:p>
            <a:pPr algn="just" defTabSz="912813"/>
            <a:endParaRPr lang="en-US" sz="3000" dirty="0" smtClean="0">
              <a:latin typeface="Tahoma" pitchFamily="34" charset="0"/>
            </a:endParaRPr>
          </a:p>
          <a:p>
            <a:pPr algn="just" defTabSz="912813"/>
            <a:endParaRPr lang="en-US" sz="3000" dirty="0" smtClean="0">
              <a:latin typeface="Tahoma" pitchFamily="34" charset="0"/>
            </a:endParaRPr>
          </a:p>
          <a:p>
            <a:pPr algn="just" defTabSz="912813"/>
            <a:r>
              <a:rPr lang="en-US" sz="2800" dirty="0" smtClean="0">
                <a:latin typeface="Tahoma" pitchFamily="34" charset="0"/>
              </a:rPr>
              <a:t>Greedy paths are not necessarily optimal. We measure the overhead through the </a:t>
            </a:r>
            <a:r>
              <a:rPr lang="en-US" sz="2800" i="1" dirty="0" smtClean="0">
                <a:latin typeface="Tahoma" pitchFamily="34" charset="0"/>
              </a:rPr>
              <a:t>stretch </a:t>
            </a:r>
            <a:r>
              <a:rPr lang="en-US" sz="2800" dirty="0" smtClean="0">
                <a:latin typeface="Tahoma" pitchFamily="34" charset="0"/>
              </a:rPr>
              <a:t>:</a:t>
            </a:r>
          </a:p>
          <a:p>
            <a:pPr algn="just" defTabSz="912813"/>
            <a:endParaRPr lang="en-US" sz="2800" dirty="0" smtClean="0">
              <a:latin typeface="Tahoma" pitchFamily="34" charset="0"/>
            </a:endParaRPr>
          </a:p>
          <a:p>
            <a:pPr algn="just" defTabSz="912813"/>
            <a:endParaRPr lang="en-US" sz="2800" dirty="0" smtClean="0">
              <a:latin typeface="Tahoma" pitchFamily="34" charset="0"/>
            </a:endParaRPr>
          </a:p>
          <a:p>
            <a:pPr algn="just" defTabSz="912813"/>
            <a:endParaRPr lang="en-US" sz="2800" dirty="0" smtClean="0">
              <a:latin typeface="Tahoma" pitchFamily="34" charset="0"/>
            </a:endParaRPr>
          </a:p>
          <a:p>
            <a:pPr algn="just" defTabSz="912813"/>
            <a:r>
              <a:rPr lang="en-US" sz="2800" dirty="0" smtClean="0">
                <a:latin typeface="Tahoma" pitchFamily="34" charset="0"/>
              </a:rPr>
              <a:t>In our example, the greedy path uses 5 hops whereas the optimal path only needs 4. Thus, the path has a stretch of 1.25.</a:t>
            </a:r>
          </a:p>
        </p:txBody>
      </p:sp>
      <p:sp>
        <p:nvSpPr>
          <p:cNvPr id="12" name="Abgerundetes Rechteck 11"/>
          <p:cNvSpPr/>
          <p:nvPr/>
        </p:nvSpPr>
        <p:spPr bwMode="auto">
          <a:xfrm>
            <a:off x="1303420" y="24156000"/>
            <a:ext cx="8856000" cy="8080991"/>
          </a:xfrm>
          <a:prstGeom prst="roundRect">
            <a:avLst>
              <a:gd name="adj" fmla="val 4775"/>
            </a:avLst>
          </a:prstGeom>
          <a:gradFill>
            <a:gsLst>
              <a:gs pos="0">
                <a:schemeClr val="bg1">
                  <a:lumMod val="85000"/>
                </a:schemeClr>
              </a:gs>
              <a:gs pos="14000">
                <a:schemeClr val="bg1"/>
              </a:gs>
            </a:gsLst>
            <a:lin ang="5400000" scaled="1"/>
          </a:gradFill>
          <a:ln w="9525" cap="flat" cmpd="sng" algn="ctr">
            <a:solidFill>
              <a:schemeClr val="bg1">
                <a:lumMod val="65000"/>
              </a:schemeClr>
            </a:solidFill>
            <a:prstDash val="solid"/>
            <a:round/>
            <a:headEnd type="none" w="med" len="med"/>
            <a:tailEnd type="none" w="med" len="med"/>
          </a:ln>
          <a:effectLst/>
          <a:scene3d>
            <a:camera prst="orthographicFront"/>
            <a:lightRig rig="threePt" dir="t"/>
          </a:scene3d>
          <a:sp3d>
            <a:bevelT/>
          </a:sp3d>
        </p:spPr>
        <p:txBody>
          <a:bodyPr vert="horz" wrap="square" lIns="0" tIns="45720" rIns="0" bIns="45720" numCol="1" rtlCol="0" anchor="t" anchorCtr="0" compatLnSpc="1">
            <a:prstTxWarp prst="textNoShape">
              <a:avLst/>
            </a:prstTxWarp>
          </a:bodyPr>
          <a:lstStyle/>
          <a:p>
            <a:pPr marL="0" marR="0" indent="0" algn="ctr" defTabSz="912813" latinLnBrk="0">
              <a:lnSpc>
                <a:spcPct val="100000"/>
              </a:lnSpc>
              <a:buClrTx/>
              <a:buSzTx/>
              <a:buFontTx/>
              <a:buNone/>
              <a:tabLst/>
            </a:pPr>
            <a:r>
              <a:rPr lang="en-US" sz="3100" b="1" dirty="0" smtClean="0">
                <a:solidFill>
                  <a:srgbClr val="333399"/>
                </a:solidFill>
                <a:latin typeface="Tahoma" pitchFamily="34" charset="0"/>
              </a:rPr>
              <a:t>Our Results</a:t>
            </a:r>
          </a:p>
          <a:p>
            <a:pPr defTabSz="912813"/>
            <a:endParaRPr lang="en-US" sz="3200" dirty="0" smtClean="0">
              <a:latin typeface="Tahoma" pitchFamily="34" charset="0"/>
            </a:endParaRPr>
          </a:p>
          <a:p>
            <a:pPr defTabSz="912813"/>
            <a:endParaRPr lang="en-US" sz="3200" dirty="0" smtClean="0">
              <a:latin typeface="Tahoma" pitchFamily="34" charset="0"/>
            </a:endParaRPr>
          </a:p>
          <a:p>
            <a:pPr defTabSz="912813"/>
            <a:endParaRPr lang="en-US" sz="3200" dirty="0" smtClean="0">
              <a:latin typeface="Tahoma" pitchFamily="34" charset="0"/>
            </a:endParaRPr>
          </a:p>
          <a:p>
            <a:pPr defTabSz="912813"/>
            <a:endParaRPr lang="en-US" sz="3200" dirty="0" smtClean="0">
              <a:latin typeface="Tahoma" pitchFamily="34" charset="0"/>
            </a:endParaRPr>
          </a:p>
          <a:p>
            <a:pPr defTabSz="912813"/>
            <a:endParaRPr lang="en-US" sz="3200" dirty="0" smtClean="0">
              <a:latin typeface="Tahoma" pitchFamily="34" charset="0"/>
            </a:endParaRPr>
          </a:p>
          <a:p>
            <a:pPr algn="just" defTabSz="912813"/>
            <a:r>
              <a:rPr lang="en-US" sz="2800" dirty="0" smtClean="0">
                <a:latin typeface="Tahoma" pitchFamily="34" charset="0"/>
              </a:rPr>
              <a:t>A CUDG is a </a:t>
            </a:r>
            <a:r>
              <a:rPr lang="en-US" sz="2800" b="1" dirty="0" smtClean="0">
                <a:latin typeface="Tahoma" pitchFamily="34" charset="0"/>
              </a:rPr>
              <a:t>C</a:t>
            </a:r>
            <a:r>
              <a:rPr lang="en-US" sz="2800" dirty="0" smtClean="0">
                <a:latin typeface="Tahoma" pitchFamily="34" charset="0"/>
              </a:rPr>
              <a:t>ombinatorial </a:t>
            </a:r>
            <a:r>
              <a:rPr lang="en-US" sz="2800" b="1" dirty="0" smtClean="0">
                <a:latin typeface="Tahoma" pitchFamily="34" charset="0"/>
              </a:rPr>
              <a:t>U</a:t>
            </a:r>
            <a:r>
              <a:rPr lang="en-US" sz="2800" dirty="0" smtClean="0">
                <a:latin typeface="Tahoma" pitchFamily="34" charset="0"/>
              </a:rPr>
              <a:t>nit </a:t>
            </a:r>
            <a:r>
              <a:rPr lang="en-US" sz="2800" b="1" dirty="0" smtClean="0">
                <a:latin typeface="Tahoma" pitchFamily="34" charset="0"/>
              </a:rPr>
              <a:t>D</a:t>
            </a:r>
            <a:r>
              <a:rPr lang="en-US" sz="2800" dirty="0" smtClean="0">
                <a:latin typeface="Tahoma" pitchFamily="34" charset="0"/>
              </a:rPr>
              <a:t>isk </a:t>
            </a:r>
            <a:r>
              <a:rPr lang="en-US" sz="2800" b="1" dirty="0" smtClean="0">
                <a:latin typeface="Tahoma" pitchFamily="34" charset="0"/>
              </a:rPr>
              <a:t>G</a:t>
            </a:r>
            <a:r>
              <a:rPr lang="en-US" sz="2800" dirty="0" smtClean="0">
                <a:latin typeface="Tahoma" pitchFamily="34" charset="0"/>
              </a:rPr>
              <a:t>raph, a UDG without any geometric information.</a:t>
            </a:r>
          </a:p>
          <a:p>
            <a:pPr algn="r" defTabSz="912813"/>
            <a:r>
              <a:rPr lang="en-US" sz="2000" dirty="0" smtClean="0">
                <a:latin typeface="Tahoma" pitchFamily="34" charset="0"/>
              </a:rPr>
              <a:t>		Note: without 2D coordinates, it is NP-hard to find an embedding given only the connectivity of the network.</a:t>
            </a:r>
          </a:p>
          <a:p>
            <a:pPr algn="r" defTabSz="912813"/>
            <a:endParaRPr lang="en-US" sz="2000" dirty="0" smtClean="0">
              <a:latin typeface="Tahoma" pitchFamily="34" charset="0"/>
            </a:endParaRPr>
          </a:p>
          <a:p>
            <a:pPr algn="just" defTabSz="912813"/>
            <a:r>
              <a:rPr lang="en-US" sz="2800" dirty="0" smtClean="0">
                <a:latin typeface="Tahoma" pitchFamily="34" charset="0"/>
              </a:rPr>
              <a:t>This result can also be seen as a </a:t>
            </a:r>
            <a:r>
              <a:rPr lang="en-US" sz="2800" b="1" dirty="0" smtClean="0">
                <a:latin typeface="Tahoma" pitchFamily="34" charset="0"/>
              </a:rPr>
              <a:t>compact routing scheme </a:t>
            </a:r>
            <a:r>
              <a:rPr lang="en-US" sz="2800" dirty="0" smtClean="0">
                <a:latin typeface="Tahoma" pitchFamily="34" charset="0"/>
              </a:rPr>
              <a:t>with O(log</a:t>
            </a:r>
            <a:r>
              <a:rPr lang="en-US" sz="2800" baseline="30000" dirty="0" smtClean="0">
                <a:latin typeface="Tahoma" pitchFamily="34" charset="0"/>
              </a:rPr>
              <a:t>3</a:t>
            </a:r>
            <a:r>
              <a:rPr lang="en-US" sz="2800" dirty="0" smtClean="0">
                <a:latin typeface="Tahoma" pitchFamily="34" charset="0"/>
              </a:rPr>
              <a:t> n) bits.</a:t>
            </a:r>
          </a:p>
          <a:p>
            <a:pPr algn="r" defTabSz="912813"/>
            <a:r>
              <a:rPr lang="en-US" sz="2000" dirty="0" smtClean="0">
                <a:latin typeface="Tahoma" pitchFamily="34" charset="0"/>
              </a:rPr>
              <a:t>Note: UDGs are not constant doubling</a:t>
            </a:r>
          </a:p>
          <a:p>
            <a:pPr algn="r" defTabSz="912813"/>
            <a:endParaRPr lang="en-US" sz="2000" dirty="0" smtClean="0">
              <a:latin typeface="Tahoma" pitchFamily="34" charset="0"/>
            </a:endParaRPr>
          </a:p>
          <a:p>
            <a:pPr algn="just" defTabSz="912813"/>
            <a:r>
              <a:rPr lang="en-US" sz="2800" dirty="0" smtClean="0">
                <a:latin typeface="Tahoma" pitchFamily="34" charset="0"/>
              </a:rPr>
              <a:t>Our technique can be used for </a:t>
            </a:r>
            <a:r>
              <a:rPr lang="en-US" sz="2800" b="1" dirty="0" smtClean="0">
                <a:latin typeface="Tahoma" pitchFamily="34" charset="0"/>
              </a:rPr>
              <a:t>general graphs</a:t>
            </a:r>
            <a:r>
              <a:rPr lang="en-US" sz="2800" dirty="0" smtClean="0">
                <a:latin typeface="Tahoma" pitchFamily="34" charset="0"/>
              </a:rPr>
              <a:t>, where we obtain a O(log</a:t>
            </a:r>
            <a:r>
              <a:rPr lang="en-US" sz="2800" baseline="30000" dirty="0" smtClean="0">
                <a:latin typeface="Tahoma" pitchFamily="34" charset="0"/>
              </a:rPr>
              <a:t>3</a:t>
            </a:r>
            <a:r>
              <a:rPr lang="en-US" sz="2800" dirty="0" smtClean="0">
                <a:latin typeface="Tahoma" pitchFamily="34" charset="0"/>
              </a:rPr>
              <a:t> n)-dimensional embedding with O(log n) stretch.</a:t>
            </a:r>
          </a:p>
          <a:p>
            <a:pPr defTabSz="912813"/>
            <a:endParaRPr lang="en-US" sz="3000" dirty="0" smtClean="0">
              <a:latin typeface="Tahoma" pitchFamily="34" charset="0"/>
            </a:endParaRPr>
          </a:p>
        </p:txBody>
      </p:sp>
      <p:sp>
        <p:nvSpPr>
          <p:cNvPr id="14" name="Abgerundetes Rechteck 13"/>
          <p:cNvSpPr/>
          <p:nvPr/>
        </p:nvSpPr>
        <p:spPr bwMode="auto">
          <a:xfrm>
            <a:off x="10440000" y="5685521"/>
            <a:ext cx="8856000" cy="5889797"/>
          </a:xfrm>
          <a:prstGeom prst="roundRect">
            <a:avLst>
              <a:gd name="adj" fmla="val 6292"/>
            </a:avLst>
          </a:prstGeom>
          <a:gradFill>
            <a:gsLst>
              <a:gs pos="0">
                <a:schemeClr val="bg1">
                  <a:lumMod val="85000"/>
                </a:schemeClr>
              </a:gs>
              <a:gs pos="29000">
                <a:srgbClr val="CCFFCC">
                  <a:shade val="100000"/>
                  <a:satMod val="115000"/>
                  <a:alpha val="50000"/>
                </a:srgbClr>
              </a:gs>
            </a:gsLst>
            <a:lin ang="5400000" scaled="1"/>
          </a:gradFill>
          <a:ln w="9525" cap="flat" cmpd="sng" algn="ctr">
            <a:solidFill>
              <a:schemeClr val="bg1">
                <a:lumMod val="65000"/>
              </a:schemeClr>
            </a:solidFill>
            <a:prstDash val="solid"/>
            <a:round/>
            <a:headEnd type="none" w="med" len="med"/>
            <a:tailEnd type="none" w="med" len="med"/>
          </a:ln>
          <a:effectLst/>
          <a:scene3d>
            <a:camera prst="orthographicFront"/>
            <a:lightRig rig="threePt" dir="t"/>
          </a:scene3d>
          <a:sp3d>
            <a:bevelT/>
          </a:sp3d>
        </p:spPr>
        <p:txBody>
          <a:bodyPr vert="horz" wrap="square" lIns="0" tIns="45720" rIns="0" bIns="45720" numCol="1" rtlCol="0" anchor="t" anchorCtr="0" compatLnSpc="1">
            <a:prstTxWarp prst="textNoShape">
              <a:avLst/>
            </a:prstTxWarp>
          </a:bodyPr>
          <a:lstStyle/>
          <a:p>
            <a:pPr marL="0" marR="0" indent="0" algn="ctr" defTabSz="912813" latinLnBrk="0">
              <a:lnSpc>
                <a:spcPct val="100000"/>
              </a:lnSpc>
              <a:buClrTx/>
              <a:buSzTx/>
              <a:buFontTx/>
              <a:buNone/>
              <a:tabLst/>
            </a:pPr>
            <a:r>
              <a:rPr lang="en-US" sz="3100" b="1" dirty="0" smtClean="0">
                <a:solidFill>
                  <a:srgbClr val="333399"/>
                </a:solidFill>
                <a:latin typeface="Tahoma" pitchFamily="34" charset="0"/>
              </a:rPr>
              <a:t>Ingredient 1: Tree Cover</a:t>
            </a:r>
          </a:p>
          <a:p>
            <a:pPr>
              <a:buNone/>
            </a:pPr>
            <a:endParaRPr lang="en-US" sz="800" dirty="0" smtClean="0">
              <a:latin typeface="Tahoma" pitchFamily="34" charset="0"/>
            </a:endParaRPr>
          </a:p>
          <a:p>
            <a:pPr>
              <a:buNone/>
            </a:pPr>
            <a:r>
              <a:rPr lang="en-US" sz="2800" dirty="0" smtClean="0">
                <a:latin typeface="Tahoma" pitchFamily="34" charset="0"/>
              </a:rPr>
              <a:t>Build a </a:t>
            </a:r>
            <a:r>
              <a:rPr lang="en-US" sz="2800" i="1" dirty="0" smtClean="0">
                <a:latin typeface="Tahoma" pitchFamily="34" charset="0"/>
              </a:rPr>
              <a:t>constant stretch tree cover </a:t>
            </a:r>
            <a:r>
              <a:rPr lang="en-US" sz="2800" dirty="0" smtClean="0">
                <a:latin typeface="Tahoma" pitchFamily="34" charset="0"/>
              </a:rPr>
              <a:t>of O(log n) trees</a:t>
            </a:r>
          </a:p>
          <a:p>
            <a:pPr algn="just">
              <a:buNone/>
              <a:tabLst>
                <a:tab pos="361950" algn="l"/>
              </a:tabLst>
            </a:pPr>
            <a:r>
              <a:rPr lang="en-US" sz="2800" dirty="0" smtClean="0">
                <a:latin typeface="Tahoma" pitchFamily="34" charset="0"/>
              </a:rPr>
              <a:t>	We choose a set of trees {T</a:t>
            </a:r>
            <a:r>
              <a:rPr lang="en-US" sz="2800" baseline="-25000" dirty="0" smtClean="0">
                <a:latin typeface="Tahoma" pitchFamily="34" charset="0"/>
              </a:rPr>
              <a:t>1</a:t>
            </a:r>
            <a:r>
              <a:rPr lang="en-US" sz="2800" dirty="0" smtClean="0">
                <a:latin typeface="Tahoma" pitchFamily="34" charset="0"/>
              </a:rPr>
              <a:t>, T</a:t>
            </a:r>
            <a:r>
              <a:rPr lang="en-US" sz="2800" baseline="-25000" dirty="0" smtClean="0">
                <a:latin typeface="Tahoma" pitchFamily="34" charset="0"/>
              </a:rPr>
              <a:t>2</a:t>
            </a:r>
            <a:r>
              <a:rPr lang="en-US" sz="2800" dirty="0" smtClean="0">
                <a:latin typeface="Tahoma" pitchFamily="34" charset="0"/>
              </a:rPr>
              <a:t>, …, </a:t>
            </a:r>
            <a:r>
              <a:rPr lang="en-US" sz="2800" dirty="0" err="1" smtClean="0">
                <a:latin typeface="Tahoma" pitchFamily="34" charset="0"/>
              </a:rPr>
              <a:t>T</a:t>
            </a:r>
            <a:r>
              <a:rPr lang="en-US" sz="2800" baseline="-25000" dirty="0" err="1" smtClean="0">
                <a:latin typeface="Tahoma" pitchFamily="34" charset="0"/>
              </a:rPr>
              <a:t>k</a:t>
            </a:r>
            <a:r>
              <a:rPr lang="en-US" sz="2800" dirty="0" smtClean="0">
                <a:latin typeface="Tahoma" pitchFamily="34" charset="0"/>
              </a:rPr>
              <a:t>} such that</a:t>
            </a:r>
          </a:p>
          <a:p>
            <a:pPr>
              <a:buNone/>
              <a:tabLst>
                <a:tab pos="361950" algn="l"/>
              </a:tabLst>
            </a:pPr>
            <a:r>
              <a:rPr lang="en-US" sz="2800" dirty="0" smtClean="0">
                <a:latin typeface="Tahoma" pitchFamily="34" charset="0"/>
              </a:rPr>
              <a:t>	for any two nodes u, v  </a:t>
            </a:r>
            <a:r>
              <a:rPr lang="en-US" sz="2800" dirty="0" smtClean="0">
                <a:latin typeface="Tahoma" pitchFamily="34" charset="0"/>
                <a:sym typeface="Symbol"/>
              </a:rPr>
              <a:t> T</a:t>
            </a:r>
            <a:r>
              <a:rPr lang="en-US" sz="2800" baseline="-25000" dirty="0" smtClean="0">
                <a:latin typeface="Tahoma" pitchFamily="34" charset="0"/>
                <a:sym typeface="Symbol"/>
              </a:rPr>
              <a:t>i</a:t>
            </a:r>
            <a:r>
              <a:rPr lang="en-US" sz="2800" dirty="0" smtClean="0">
                <a:latin typeface="Tahoma" pitchFamily="34" charset="0"/>
                <a:sym typeface="Symbol"/>
              </a:rPr>
              <a:t>  with  </a:t>
            </a:r>
            <a:r>
              <a:rPr lang="en-US" sz="2800" dirty="0" err="1" smtClean="0">
                <a:latin typeface="Tahoma" pitchFamily="34" charset="0"/>
                <a:sym typeface="Symbol"/>
              </a:rPr>
              <a:t>d</a:t>
            </a:r>
            <a:r>
              <a:rPr lang="en-US" sz="2800" baseline="-25000" dirty="0" err="1" smtClean="0">
                <a:latin typeface="Tahoma" pitchFamily="34" charset="0"/>
                <a:sym typeface="Symbol"/>
              </a:rPr>
              <a:t>Ti</a:t>
            </a:r>
            <a:r>
              <a:rPr lang="en-US" sz="2800" baseline="-25000" dirty="0" smtClean="0">
                <a:latin typeface="Tahoma" pitchFamily="34" charset="0"/>
                <a:sym typeface="Symbol"/>
              </a:rPr>
              <a:t>(</a:t>
            </a:r>
            <a:r>
              <a:rPr lang="en-US" sz="2800" baseline="-25000" dirty="0" err="1" smtClean="0">
                <a:latin typeface="Tahoma" pitchFamily="34" charset="0"/>
                <a:sym typeface="Symbol"/>
              </a:rPr>
              <a:t>u,v</a:t>
            </a:r>
            <a:r>
              <a:rPr lang="en-US" sz="2800" baseline="-25000" dirty="0" smtClean="0">
                <a:latin typeface="Tahoma" pitchFamily="34" charset="0"/>
                <a:sym typeface="Symbol"/>
              </a:rPr>
              <a:t>)</a:t>
            </a:r>
            <a:r>
              <a:rPr lang="en-US" sz="2800" dirty="0" smtClean="0">
                <a:latin typeface="Tahoma" pitchFamily="34" charset="0"/>
                <a:sym typeface="Symbol"/>
              </a:rPr>
              <a:t> ≤ </a:t>
            </a:r>
            <a:r>
              <a:rPr lang="el-GR" sz="2800" dirty="0" smtClean="0">
                <a:latin typeface="Tahoma" pitchFamily="34" charset="0"/>
                <a:sym typeface="Symbol"/>
              </a:rPr>
              <a:t>ρ</a:t>
            </a:r>
            <a:r>
              <a:rPr lang="en-US" sz="2800" dirty="0" smtClean="0">
                <a:latin typeface="Tahoma" pitchFamily="34" charset="0"/>
                <a:sym typeface="Symbol"/>
              </a:rPr>
              <a:t> </a:t>
            </a:r>
            <a:r>
              <a:rPr lang="en-US" sz="2800" dirty="0" err="1" smtClean="0">
                <a:latin typeface="Tahoma" pitchFamily="34" charset="0"/>
                <a:sym typeface="Symbol"/>
              </a:rPr>
              <a:t>d</a:t>
            </a:r>
            <a:r>
              <a:rPr lang="en-US" sz="2800" baseline="-25000" dirty="0" err="1" smtClean="0">
                <a:latin typeface="Tahoma" pitchFamily="34" charset="0"/>
                <a:sym typeface="Symbol"/>
              </a:rPr>
              <a:t>G</a:t>
            </a:r>
            <a:r>
              <a:rPr lang="en-US" sz="2800" baseline="-25000" dirty="0" smtClean="0">
                <a:latin typeface="Tahoma" pitchFamily="34" charset="0"/>
                <a:sym typeface="Symbol"/>
              </a:rPr>
              <a:t>(</a:t>
            </a:r>
            <a:r>
              <a:rPr lang="en-US" sz="2800" baseline="-25000" dirty="0" err="1" smtClean="0">
                <a:latin typeface="Tahoma" pitchFamily="34" charset="0"/>
                <a:sym typeface="Symbol"/>
              </a:rPr>
              <a:t>u,v</a:t>
            </a:r>
            <a:r>
              <a:rPr lang="en-US" sz="2800" baseline="-25000" dirty="0" smtClean="0">
                <a:latin typeface="Tahoma" pitchFamily="34" charset="0"/>
                <a:sym typeface="Symbol"/>
              </a:rPr>
              <a:t>)</a:t>
            </a:r>
          </a:p>
          <a:p>
            <a:pPr defTabSz="912813"/>
            <a:endParaRPr lang="en-US" sz="3000" dirty="0" smtClean="0">
              <a:latin typeface="Tahoma" pitchFamily="34" charset="0"/>
            </a:endParaRPr>
          </a:p>
          <a:p>
            <a:pPr defTabSz="912813"/>
            <a:endParaRPr lang="en-US" sz="3000" dirty="0" smtClean="0">
              <a:latin typeface="Tahoma" pitchFamily="34" charset="0"/>
            </a:endParaRPr>
          </a:p>
          <a:p>
            <a:pPr defTabSz="912813"/>
            <a:endParaRPr lang="en-US" sz="3000" dirty="0" smtClean="0">
              <a:latin typeface="Tahoma" pitchFamily="34" charset="0"/>
            </a:endParaRPr>
          </a:p>
          <a:p>
            <a:pPr defTabSz="912813"/>
            <a:endParaRPr lang="en-US" sz="3000" dirty="0" smtClean="0">
              <a:latin typeface="Tahoma" pitchFamily="34" charset="0"/>
            </a:endParaRPr>
          </a:p>
          <a:p>
            <a:pPr marL="0" indent="0" algn="just">
              <a:buNone/>
            </a:pPr>
            <a:r>
              <a:rPr lang="en-US" sz="2800" dirty="0" smtClean="0">
                <a:latin typeface="Tahoma" pitchFamily="34" charset="0"/>
                <a:sym typeface="Symbol"/>
              </a:rPr>
              <a:t>Gupta et al. describe the construction of a constant stretch tree cover for </a:t>
            </a:r>
            <a:r>
              <a:rPr lang="en-US" sz="2800" i="1" dirty="0" smtClean="0">
                <a:latin typeface="Tahoma" pitchFamily="34" charset="0"/>
                <a:sym typeface="Symbol"/>
              </a:rPr>
              <a:t>planar graphs</a:t>
            </a:r>
          </a:p>
          <a:p>
            <a:pPr marL="0" indent="0">
              <a:buNone/>
            </a:pPr>
            <a:endParaRPr lang="en-US" sz="800" i="1" dirty="0" smtClean="0">
              <a:latin typeface="Tahoma" pitchFamily="34" charset="0"/>
              <a:sym typeface="Symbol"/>
            </a:endParaRPr>
          </a:p>
          <a:p>
            <a:pPr marL="0" indent="0" algn="ctr">
              <a:buNone/>
            </a:pPr>
            <a:r>
              <a:rPr lang="en-US" sz="2800" i="1" dirty="0" smtClean="0">
                <a:latin typeface="Tahoma" pitchFamily="34" charset="0"/>
                <a:sym typeface="Symbol"/>
              </a:rPr>
              <a:t>We extend this result to CUDGs</a:t>
            </a:r>
          </a:p>
          <a:p>
            <a:pPr defTabSz="912813"/>
            <a:endParaRPr lang="de-DE" sz="3000" dirty="0" smtClean="0">
              <a:latin typeface="Tahoma" pitchFamily="34" charset="0"/>
            </a:endParaRPr>
          </a:p>
        </p:txBody>
      </p:sp>
      <p:sp>
        <p:nvSpPr>
          <p:cNvPr id="15" name="Abgerundetes Rechteck 14"/>
          <p:cNvSpPr/>
          <p:nvPr/>
        </p:nvSpPr>
        <p:spPr bwMode="auto">
          <a:xfrm>
            <a:off x="19569073" y="5685521"/>
            <a:ext cx="8951139" cy="25083235"/>
          </a:xfrm>
          <a:prstGeom prst="roundRect">
            <a:avLst>
              <a:gd name="adj" fmla="val 4309"/>
            </a:avLst>
          </a:prstGeom>
          <a:gradFill>
            <a:gsLst>
              <a:gs pos="0">
                <a:schemeClr val="bg1">
                  <a:lumMod val="85000"/>
                </a:schemeClr>
              </a:gs>
              <a:gs pos="4000">
                <a:schemeClr val="bg1"/>
              </a:gs>
            </a:gsLst>
            <a:lin ang="5400000" scaled="1"/>
          </a:gradFill>
          <a:ln w="9525" cap="flat" cmpd="sng" algn="ctr">
            <a:solidFill>
              <a:schemeClr val="bg1">
                <a:lumMod val="65000"/>
              </a:schemeClr>
            </a:solidFill>
            <a:prstDash val="solid"/>
            <a:round/>
            <a:headEnd type="none" w="med" len="med"/>
            <a:tailEnd type="none" w="med" len="med"/>
          </a:ln>
          <a:effectLst/>
          <a:scene3d>
            <a:camera prst="orthographicFront"/>
            <a:lightRig rig="threePt" dir="t"/>
          </a:scene3d>
          <a:sp3d>
            <a:bevelT/>
          </a:sp3d>
        </p:spPr>
        <p:txBody>
          <a:bodyPr vert="horz" wrap="square" lIns="0" tIns="45720" rIns="0" bIns="45720" numCol="1" rtlCol="0" anchor="t" anchorCtr="0" compatLnSpc="1">
            <a:prstTxWarp prst="textNoShape">
              <a:avLst/>
            </a:prstTxWarp>
          </a:bodyPr>
          <a:lstStyle/>
          <a:p>
            <a:pPr marL="0" marR="0" indent="0" algn="ctr" defTabSz="912813" latinLnBrk="0">
              <a:lnSpc>
                <a:spcPct val="100000"/>
              </a:lnSpc>
              <a:buClrTx/>
              <a:buSzTx/>
              <a:buFontTx/>
              <a:buNone/>
              <a:tabLst/>
            </a:pPr>
            <a:r>
              <a:rPr lang="en-US" sz="3100" b="1" dirty="0" smtClean="0">
                <a:solidFill>
                  <a:srgbClr val="333399"/>
                </a:solidFill>
                <a:latin typeface="Tahoma" pitchFamily="34" charset="0"/>
              </a:rPr>
              <a:t>Embedding Example</a:t>
            </a:r>
          </a:p>
          <a:p>
            <a:pPr defTabSz="912813"/>
            <a:endParaRPr lang="en-US" sz="2800" dirty="0" smtClean="0">
              <a:latin typeface="Tahoma" pitchFamily="34" charset="0"/>
            </a:endParaRPr>
          </a:p>
          <a:p>
            <a:pPr defTabSz="912813"/>
            <a:endParaRPr lang="en-US" sz="2800" dirty="0" smtClean="0">
              <a:latin typeface="Tahoma" pitchFamily="34" charset="0"/>
            </a:endParaRPr>
          </a:p>
        </p:txBody>
      </p:sp>
      <p:sp>
        <p:nvSpPr>
          <p:cNvPr id="16" name="Abgerundetes Rechteck 15"/>
          <p:cNvSpPr/>
          <p:nvPr/>
        </p:nvSpPr>
        <p:spPr bwMode="auto">
          <a:xfrm>
            <a:off x="10440000" y="11852922"/>
            <a:ext cx="8856000" cy="5919291"/>
          </a:xfrm>
          <a:prstGeom prst="roundRect">
            <a:avLst>
              <a:gd name="adj" fmla="val 6630"/>
            </a:avLst>
          </a:prstGeom>
          <a:gradFill>
            <a:gsLst>
              <a:gs pos="0">
                <a:schemeClr val="bg1">
                  <a:lumMod val="85000"/>
                </a:schemeClr>
              </a:gs>
              <a:gs pos="29000">
                <a:schemeClr val="accent1">
                  <a:lumMod val="20000"/>
                  <a:lumOff val="80000"/>
                  <a:alpha val="50000"/>
                </a:schemeClr>
              </a:gs>
            </a:gsLst>
            <a:lin ang="5400000" scaled="1"/>
          </a:gradFill>
          <a:ln w="9525" cap="flat" cmpd="sng" algn="ctr">
            <a:solidFill>
              <a:schemeClr val="bg1">
                <a:lumMod val="65000"/>
              </a:schemeClr>
            </a:solidFill>
            <a:prstDash val="solid"/>
            <a:round/>
            <a:headEnd type="none" w="med" len="med"/>
            <a:tailEnd type="none" w="med" len="med"/>
          </a:ln>
          <a:effectLst/>
          <a:scene3d>
            <a:camera prst="orthographicFront"/>
            <a:lightRig rig="threePt" dir="t"/>
          </a:scene3d>
          <a:sp3d>
            <a:bevelT/>
          </a:sp3d>
        </p:spPr>
        <p:txBody>
          <a:bodyPr vert="horz" wrap="square" lIns="0" tIns="45720" rIns="0" bIns="45720" numCol="1" rtlCol="0" anchor="t" anchorCtr="0" compatLnSpc="1">
            <a:prstTxWarp prst="textNoShape">
              <a:avLst/>
            </a:prstTxWarp>
          </a:bodyPr>
          <a:lstStyle/>
          <a:p>
            <a:pPr marL="0" marR="0" indent="0" algn="ctr" defTabSz="912813" latinLnBrk="0">
              <a:lnSpc>
                <a:spcPct val="100000"/>
              </a:lnSpc>
              <a:buClrTx/>
              <a:buSzTx/>
              <a:buFontTx/>
              <a:buNone/>
              <a:tabLst/>
            </a:pPr>
            <a:r>
              <a:rPr lang="en-US" sz="3100" b="1" dirty="0" smtClean="0">
                <a:solidFill>
                  <a:srgbClr val="333399"/>
                </a:solidFill>
                <a:latin typeface="Tahoma" pitchFamily="34" charset="0"/>
              </a:rPr>
              <a:t>Ingredient 2: Separators</a:t>
            </a:r>
          </a:p>
          <a:p>
            <a:pPr>
              <a:tabLst>
                <a:tab pos="8515350" algn="r"/>
              </a:tabLst>
            </a:pPr>
            <a:endParaRPr lang="en-US" sz="800" dirty="0" smtClean="0">
              <a:latin typeface="Tahoma" pitchFamily="34" charset="0"/>
            </a:endParaRPr>
          </a:p>
          <a:p>
            <a:pPr algn="just">
              <a:tabLst>
                <a:tab pos="8515350" algn="r"/>
              </a:tabLst>
            </a:pPr>
            <a:r>
              <a:rPr lang="en-US" sz="2800" dirty="0" smtClean="0">
                <a:latin typeface="Tahoma" pitchFamily="34" charset="0"/>
              </a:rPr>
              <a:t>Any </a:t>
            </a:r>
            <a:r>
              <a:rPr lang="en-US" sz="2800" i="1" dirty="0" smtClean="0">
                <a:latin typeface="Tahoma" pitchFamily="34" charset="0"/>
              </a:rPr>
              <a:t>planar graph </a:t>
            </a:r>
            <a:r>
              <a:rPr lang="en-US" sz="2800" dirty="0" smtClean="0">
                <a:latin typeface="Tahoma" pitchFamily="34" charset="0"/>
              </a:rPr>
              <a:t>of n vertices can be separated such that each resulting connected component has at most 2/3 n vertices. 	</a:t>
            </a:r>
            <a:r>
              <a:rPr lang="en-US" sz="2000" dirty="0" smtClean="0">
                <a:latin typeface="Tahoma" pitchFamily="34" charset="0"/>
              </a:rPr>
              <a:t>[Lipton, </a:t>
            </a:r>
            <a:r>
              <a:rPr lang="en-US" sz="2000" dirty="0" err="1" smtClean="0">
                <a:latin typeface="Tahoma" pitchFamily="34" charset="0"/>
              </a:rPr>
              <a:t>Tarjan</a:t>
            </a:r>
            <a:r>
              <a:rPr lang="en-US" sz="2000" dirty="0" smtClean="0">
                <a:latin typeface="Tahoma" pitchFamily="34" charset="0"/>
              </a:rPr>
              <a:t>]</a:t>
            </a:r>
          </a:p>
          <a:p>
            <a:pPr marL="0" indent="0">
              <a:buNone/>
            </a:pPr>
            <a:endParaRPr lang="en-US" sz="800" dirty="0" smtClean="0">
              <a:latin typeface="Tahoma" pitchFamily="34" charset="0"/>
            </a:endParaRPr>
          </a:p>
          <a:p>
            <a:pPr marL="0" indent="0" algn="ctr">
              <a:buNone/>
            </a:pPr>
            <a:r>
              <a:rPr lang="en-US" sz="2800" i="1" dirty="0" smtClean="0">
                <a:latin typeface="Tahoma" pitchFamily="34" charset="0"/>
              </a:rPr>
              <a:t>We show that this result also holds for CUDGs</a:t>
            </a:r>
          </a:p>
          <a:p>
            <a:pPr marL="0" indent="0" algn="ctr">
              <a:buNone/>
            </a:pPr>
            <a:endParaRPr lang="en-US" sz="2800" i="1" dirty="0" smtClean="0">
              <a:latin typeface="Tahoma" pitchFamily="34" charset="0"/>
            </a:endParaRPr>
          </a:p>
          <a:p>
            <a:pPr defTabSz="912813"/>
            <a:endParaRPr lang="en-US" sz="2800" dirty="0" smtClean="0">
              <a:latin typeface="Tahoma" pitchFamily="34" charset="0"/>
            </a:endParaRPr>
          </a:p>
          <a:p>
            <a:pPr defTabSz="912813"/>
            <a:endParaRPr lang="en-US" sz="2800" dirty="0" smtClean="0">
              <a:latin typeface="Tahoma" pitchFamily="34" charset="0"/>
            </a:endParaRPr>
          </a:p>
          <a:p>
            <a:pPr defTabSz="912813"/>
            <a:endParaRPr lang="en-US" sz="2800" dirty="0" smtClean="0">
              <a:latin typeface="Tahoma" pitchFamily="34" charset="0"/>
            </a:endParaRPr>
          </a:p>
          <a:p>
            <a:pPr defTabSz="912813"/>
            <a:endParaRPr lang="en-US" sz="2800" dirty="0" smtClean="0">
              <a:latin typeface="Tahoma" pitchFamily="34" charset="0"/>
            </a:endParaRPr>
          </a:p>
          <a:p>
            <a:pPr defTabSz="912813"/>
            <a:endParaRPr lang="en-US" sz="2800" dirty="0" smtClean="0">
              <a:latin typeface="Tahoma" pitchFamily="34" charset="0"/>
            </a:endParaRPr>
          </a:p>
          <a:p>
            <a:pPr algn="r" defTabSz="912813"/>
            <a:r>
              <a:rPr lang="en-US" sz="2800" i="1" dirty="0" smtClean="0">
                <a:latin typeface="Tahoma" pitchFamily="34" charset="0"/>
              </a:rPr>
              <a:t>Note:</a:t>
            </a:r>
            <a:r>
              <a:rPr lang="en-US" sz="2800" dirty="0" smtClean="0">
                <a:latin typeface="Tahoma" pitchFamily="34" charset="0"/>
              </a:rPr>
              <a:t> We need no geometric information.</a:t>
            </a:r>
            <a:endParaRPr lang="de-DE" sz="2800" dirty="0" smtClean="0">
              <a:latin typeface="Tahoma" pitchFamily="34" charset="0"/>
            </a:endParaRPr>
          </a:p>
        </p:txBody>
      </p:sp>
      <p:sp>
        <p:nvSpPr>
          <p:cNvPr id="17" name="Abgerundetes Rechteck 16"/>
          <p:cNvSpPr/>
          <p:nvPr/>
        </p:nvSpPr>
        <p:spPr bwMode="auto">
          <a:xfrm>
            <a:off x="10440000" y="18039449"/>
            <a:ext cx="8856000" cy="5848893"/>
          </a:xfrm>
          <a:prstGeom prst="roundRect">
            <a:avLst>
              <a:gd name="adj" fmla="val 6160"/>
            </a:avLst>
          </a:prstGeom>
          <a:gradFill>
            <a:gsLst>
              <a:gs pos="0">
                <a:schemeClr val="bg1">
                  <a:lumMod val="85000"/>
                </a:schemeClr>
              </a:gs>
              <a:gs pos="29000">
                <a:srgbClr val="CCECFF">
                  <a:alpha val="50000"/>
                </a:srgbClr>
              </a:gs>
            </a:gsLst>
            <a:lin ang="5400000" scaled="1"/>
          </a:gradFill>
          <a:ln w="9525" cap="flat" cmpd="sng" algn="ctr">
            <a:solidFill>
              <a:schemeClr val="bg1">
                <a:lumMod val="65000"/>
              </a:schemeClr>
            </a:solidFill>
            <a:prstDash val="solid"/>
            <a:round/>
            <a:headEnd type="none" w="med" len="med"/>
            <a:tailEnd type="none" w="med" len="med"/>
          </a:ln>
          <a:effectLst/>
          <a:scene3d>
            <a:camera prst="orthographicFront"/>
            <a:lightRig rig="threePt" dir="t"/>
          </a:scene3d>
          <a:sp3d>
            <a:bevelT/>
          </a:sp3d>
        </p:spPr>
        <p:txBody>
          <a:bodyPr vert="horz" wrap="square" lIns="0" tIns="45720" rIns="0" bIns="45720" numCol="1" rtlCol="0" anchor="t" anchorCtr="0" compatLnSpc="1">
            <a:prstTxWarp prst="textNoShape">
              <a:avLst/>
            </a:prstTxWarp>
          </a:bodyPr>
          <a:lstStyle/>
          <a:p>
            <a:pPr marL="0" marR="0" indent="0" algn="ctr" defTabSz="912813" latinLnBrk="0">
              <a:lnSpc>
                <a:spcPct val="100000"/>
              </a:lnSpc>
              <a:buClrTx/>
              <a:buSzTx/>
              <a:buFontTx/>
              <a:buNone/>
              <a:tabLst/>
            </a:pPr>
            <a:r>
              <a:rPr lang="en-US" sz="3100" b="1" dirty="0" smtClean="0">
                <a:solidFill>
                  <a:srgbClr val="333399"/>
                </a:solidFill>
                <a:latin typeface="Tahoma" pitchFamily="34" charset="0"/>
              </a:rPr>
              <a:t>Ingredient 3: Distance Labeling</a:t>
            </a:r>
          </a:p>
          <a:p>
            <a:pPr defTabSz="912813"/>
            <a:endParaRPr lang="en-US" sz="800" dirty="0" smtClean="0">
              <a:latin typeface="Tahoma" pitchFamily="34" charset="0"/>
            </a:endParaRPr>
          </a:p>
          <a:p>
            <a:pPr algn="just">
              <a:tabLst>
                <a:tab pos="8515350" algn="r"/>
              </a:tabLst>
            </a:pPr>
            <a:r>
              <a:rPr lang="en-US" sz="2800" dirty="0" smtClean="0">
                <a:latin typeface="Tahoma" pitchFamily="34" charset="0"/>
              </a:rPr>
              <a:t>Any tree of n vertices can be embedded </a:t>
            </a:r>
            <a:r>
              <a:rPr lang="en-US" sz="2800" dirty="0" err="1" smtClean="0">
                <a:latin typeface="Tahoma" pitchFamily="34" charset="0"/>
              </a:rPr>
              <a:t>isometrically</a:t>
            </a:r>
            <a:r>
              <a:rPr lang="en-US" sz="2800" dirty="0" smtClean="0">
                <a:latin typeface="Tahoma" pitchFamily="34" charset="0"/>
              </a:rPr>
              <a:t> into c ∙ log n  dimensions. </a:t>
            </a:r>
            <a:r>
              <a:rPr lang="en-US" sz="3000" dirty="0" smtClean="0">
                <a:latin typeface="Tahoma" pitchFamily="34" charset="0"/>
              </a:rPr>
              <a:t>	</a:t>
            </a:r>
            <a:r>
              <a:rPr lang="en-US" sz="2000" dirty="0" smtClean="0">
                <a:latin typeface="Tahoma" pitchFamily="34" charset="0"/>
              </a:rPr>
              <a:t>[</a:t>
            </a:r>
            <a:r>
              <a:rPr lang="en-US" sz="2000" dirty="0" err="1" smtClean="0">
                <a:latin typeface="Tahoma" pitchFamily="34" charset="0"/>
              </a:rPr>
              <a:t>Linial</a:t>
            </a:r>
            <a:r>
              <a:rPr lang="en-US" sz="2000" dirty="0" smtClean="0">
                <a:latin typeface="Tahoma" pitchFamily="34" charset="0"/>
              </a:rPr>
              <a:t> et al.]</a:t>
            </a:r>
          </a:p>
          <a:p>
            <a:pPr marL="0" indent="0">
              <a:buNone/>
            </a:pPr>
            <a:endParaRPr lang="en-US" sz="3000" dirty="0" smtClean="0">
              <a:latin typeface="Tahoma" pitchFamily="34" charset="0"/>
            </a:endParaRPr>
          </a:p>
          <a:p>
            <a:pPr marL="0" indent="0" algn="just">
              <a:buNone/>
            </a:pPr>
            <a:r>
              <a:rPr lang="en-US" sz="2800" dirty="0" smtClean="0">
                <a:latin typeface="Tahoma" pitchFamily="34" charset="0"/>
              </a:rPr>
              <a:t>Given the coordinates of any two nodes, the exact distance (along the tree) can be obtained using the L</a:t>
            </a:r>
            <a:r>
              <a:rPr lang="en-US" sz="2800" baseline="-25000" dirty="0" smtClean="0">
                <a:latin typeface="Tahoma" pitchFamily="34" charset="0"/>
              </a:rPr>
              <a:t>∞</a:t>
            </a:r>
            <a:r>
              <a:rPr lang="en-US" sz="2800" dirty="0" smtClean="0">
                <a:latin typeface="Tahoma" pitchFamily="34" charset="0"/>
              </a:rPr>
              <a:t> norm:</a:t>
            </a:r>
          </a:p>
          <a:p>
            <a:pPr defTabSz="912813"/>
            <a:endParaRPr lang="de-DE" sz="3000" dirty="0" smtClean="0">
              <a:latin typeface="Tahoma" pitchFamily="34" charset="0"/>
            </a:endParaRPr>
          </a:p>
        </p:txBody>
      </p:sp>
      <p:sp>
        <p:nvSpPr>
          <p:cNvPr id="18" name="Abgerundetes Rechteck 17"/>
          <p:cNvSpPr/>
          <p:nvPr/>
        </p:nvSpPr>
        <p:spPr bwMode="auto">
          <a:xfrm>
            <a:off x="10440000" y="24154267"/>
            <a:ext cx="8856000" cy="6614489"/>
          </a:xfrm>
          <a:prstGeom prst="roundRect">
            <a:avLst>
              <a:gd name="adj" fmla="val 5640"/>
            </a:avLst>
          </a:prstGeom>
          <a:gradFill>
            <a:gsLst>
              <a:gs pos="0">
                <a:schemeClr val="bg1">
                  <a:lumMod val="85000"/>
                </a:schemeClr>
              </a:gs>
              <a:gs pos="16000">
                <a:schemeClr val="bg1"/>
              </a:gs>
            </a:gsLst>
            <a:lin ang="5400000" scaled="1"/>
          </a:gradFill>
          <a:ln w="9525" cap="flat" cmpd="sng" algn="ctr">
            <a:solidFill>
              <a:schemeClr val="bg1">
                <a:lumMod val="65000"/>
              </a:schemeClr>
            </a:solidFill>
            <a:prstDash val="solid"/>
            <a:round/>
            <a:headEnd type="none" w="med" len="med"/>
            <a:tailEnd type="none" w="med" len="med"/>
          </a:ln>
          <a:effectLst/>
          <a:scene3d>
            <a:camera prst="orthographicFront"/>
            <a:lightRig rig="threePt" dir="t"/>
          </a:scene3d>
          <a:sp3d>
            <a:bevelT/>
          </a:sp3d>
        </p:spPr>
        <p:txBody>
          <a:bodyPr vert="horz" wrap="square" lIns="0" tIns="45720" rIns="0" bIns="45720" numCol="1" rtlCol="0" anchor="t" anchorCtr="0" compatLnSpc="1">
            <a:prstTxWarp prst="textNoShape">
              <a:avLst/>
            </a:prstTxWarp>
          </a:bodyPr>
          <a:lstStyle/>
          <a:p>
            <a:pPr marL="0" marR="0" indent="0" algn="ctr" defTabSz="912813" latinLnBrk="0">
              <a:lnSpc>
                <a:spcPct val="100000"/>
              </a:lnSpc>
              <a:buClrTx/>
              <a:buSzTx/>
              <a:buFontTx/>
              <a:buNone/>
              <a:tabLst/>
            </a:pPr>
            <a:r>
              <a:rPr lang="en-US" sz="3100" b="1" dirty="0" smtClean="0">
                <a:solidFill>
                  <a:srgbClr val="333399"/>
                </a:solidFill>
                <a:latin typeface="Tahoma" pitchFamily="34" charset="0"/>
              </a:rPr>
              <a:t>Embedding &amp; Routing Recipe</a:t>
            </a:r>
          </a:p>
          <a:p>
            <a:pPr defTabSz="912813"/>
            <a:endParaRPr lang="en-US" sz="800" dirty="0" smtClean="0">
              <a:latin typeface="Tahoma" pitchFamily="34" charset="0"/>
            </a:endParaRPr>
          </a:p>
          <a:p>
            <a:pPr marL="457200" indent="-457200">
              <a:buAutoNum type="arabicPeriod"/>
            </a:pPr>
            <a:r>
              <a:rPr lang="en-US" sz="2800" dirty="0" smtClean="0">
                <a:latin typeface="Tahoma" pitchFamily="34" charset="0"/>
              </a:rPr>
              <a:t>Build a </a:t>
            </a:r>
            <a:r>
              <a:rPr lang="en-US" sz="2800" i="1" dirty="0" smtClean="0">
                <a:latin typeface="Tahoma" pitchFamily="34" charset="0"/>
              </a:rPr>
              <a:t>constant stretch tree cover</a:t>
            </a:r>
          </a:p>
          <a:p>
            <a:pPr marL="457200" indent="-457200">
              <a:buNone/>
            </a:pPr>
            <a:endParaRPr lang="en-US" dirty="0" smtClean="0">
              <a:latin typeface="Tahoma" pitchFamily="34" charset="0"/>
            </a:endParaRPr>
          </a:p>
          <a:p>
            <a:pPr marL="457200" indent="-457200">
              <a:buNone/>
            </a:pPr>
            <a:endParaRPr lang="en-US" sz="2800" dirty="0" smtClean="0">
              <a:latin typeface="Tahoma" pitchFamily="34" charset="0"/>
            </a:endParaRPr>
          </a:p>
          <a:p>
            <a:pPr marL="457200" indent="-457200">
              <a:buNone/>
            </a:pPr>
            <a:r>
              <a:rPr lang="en-US" sz="2800" dirty="0" smtClean="0">
                <a:latin typeface="Tahoma" pitchFamily="34" charset="0"/>
              </a:rPr>
              <a:t>	using the </a:t>
            </a:r>
            <a:r>
              <a:rPr lang="en-US" sz="2800" i="1" dirty="0" smtClean="0">
                <a:latin typeface="Tahoma" pitchFamily="34" charset="0"/>
              </a:rPr>
              <a:t>separator theorem </a:t>
            </a:r>
            <a:r>
              <a:rPr lang="en-US" sz="2800" dirty="0" smtClean="0">
                <a:latin typeface="Tahoma" pitchFamily="34" charset="0"/>
              </a:rPr>
              <a:t>for CUDGs</a:t>
            </a:r>
          </a:p>
          <a:p>
            <a:pPr marL="457200" indent="-457200">
              <a:buNone/>
            </a:pPr>
            <a:endParaRPr lang="en-US" dirty="0" smtClean="0">
              <a:latin typeface="Tahoma" pitchFamily="34" charset="0"/>
            </a:endParaRPr>
          </a:p>
          <a:p>
            <a:pPr marL="457200" indent="-457200">
              <a:buNone/>
            </a:pPr>
            <a:endParaRPr lang="en-US" sz="2800" dirty="0" smtClean="0">
              <a:latin typeface="Tahoma" pitchFamily="34" charset="0"/>
            </a:endParaRPr>
          </a:p>
          <a:p>
            <a:pPr marL="457200" indent="-457200">
              <a:buAutoNum type="arabicPeriod" startAt="2"/>
            </a:pPr>
            <a:r>
              <a:rPr lang="en-US" sz="2800" dirty="0" smtClean="0">
                <a:latin typeface="Tahoma" pitchFamily="34" charset="0"/>
              </a:rPr>
              <a:t>Label each tree with the </a:t>
            </a:r>
            <a:r>
              <a:rPr lang="en-US" sz="2800" i="1" dirty="0" smtClean="0">
                <a:latin typeface="Tahoma" pitchFamily="34" charset="0"/>
              </a:rPr>
              <a:t>isometric embedding</a:t>
            </a:r>
          </a:p>
          <a:p>
            <a:pPr marL="457200" indent="-457200">
              <a:buNone/>
            </a:pPr>
            <a:endParaRPr lang="en-US" sz="2800" dirty="0" smtClean="0">
              <a:latin typeface="Tahoma" pitchFamily="34" charset="0"/>
            </a:endParaRPr>
          </a:p>
          <a:p>
            <a:pPr marL="457200" indent="-457200">
              <a:buNone/>
            </a:pPr>
            <a:endParaRPr lang="en-US" sz="2800" dirty="0" smtClean="0">
              <a:latin typeface="Tahoma" pitchFamily="34" charset="0"/>
            </a:endParaRPr>
          </a:p>
          <a:p>
            <a:pPr marL="457200" indent="-457200">
              <a:buNone/>
            </a:pPr>
            <a:endParaRPr lang="en-US" sz="2800" dirty="0" smtClean="0">
              <a:latin typeface="Tahoma" pitchFamily="34" charset="0"/>
            </a:endParaRPr>
          </a:p>
          <a:p>
            <a:pPr marL="457200" indent="-457200">
              <a:buAutoNum type="arabicPeriod" startAt="3"/>
            </a:pPr>
            <a:r>
              <a:rPr lang="en-US" sz="2800" dirty="0" smtClean="0">
                <a:latin typeface="Tahoma" pitchFamily="34" charset="0"/>
              </a:rPr>
              <a:t>Greedy routing from </a:t>
            </a:r>
            <a:r>
              <a:rPr lang="en-US" sz="2800" i="1" dirty="0" smtClean="0">
                <a:latin typeface="Tahoma" pitchFamily="34" charset="0"/>
              </a:rPr>
              <a:t>u</a:t>
            </a:r>
            <a:r>
              <a:rPr lang="en-US" sz="2800" dirty="0" smtClean="0">
                <a:latin typeface="Tahoma" pitchFamily="34" charset="0"/>
              </a:rPr>
              <a:t> to </a:t>
            </a:r>
            <a:r>
              <a:rPr lang="en-US" sz="2800" i="1" dirty="0" smtClean="0">
                <a:latin typeface="Tahoma" pitchFamily="34" charset="0"/>
              </a:rPr>
              <a:t>v </a:t>
            </a:r>
            <a:r>
              <a:rPr lang="en-US" sz="2800" dirty="0" smtClean="0">
                <a:latin typeface="Tahoma" pitchFamily="34" charset="0"/>
              </a:rPr>
              <a:t>: Forward along the tree which indicates the shortest distance.</a:t>
            </a:r>
          </a:p>
          <a:p>
            <a:pPr defTabSz="912813"/>
            <a:endParaRPr lang="de-DE" sz="3000" dirty="0" smtClean="0">
              <a:latin typeface="Tahoma" pitchFamily="34" charset="0"/>
            </a:endParaRPr>
          </a:p>
        </p:txBody>
      </p:sp>
      <p:grpSp>
        <p:nvGrpSpPr>
          <p:cNvPr id="45" name="Gruppieren 44"/>
          <p:cNvGrpSpPr/>
          <p:nvPr/>
        </p:nvGrpSpPr>
        <p:grpSpPr>
          <a:xfrm>
            <a:off x="1676400" y="12929408"/>
            <a:ext cx="3830660" cy="3397629"/>
            <a:chOff x="3825882" y="10823571"/>
            <a:chExt cx="3833827" cy="3400438"/>
          </a:xfrm>
        </p:grpSpPr>
        <p:grpSp>
          <p:nvGrpSpPr>
            <p:cNvPr id="19" name="Gruppieren 18"/>
            <p:cNvGrpSpPr/>
            <p:nvPr/>
          </p:nvGrpSpPr>
          <p:grpSpPr>
            <a:xfrm>
              <a:off x="3971933" y="12154160"/>
              <a:ext cx="2738475" cy="1953178"/>
              <a:chOff x="5229234" y="4467485"/>
              <a:chExt cx="1973942" cy="1407886"/>
            </a:xfrm>
          </p:grpSpPr>
          <p:sp>
            <p:nvSpPr>
              <p:cNvPr id="20" name="Freihandform 19"/>
              <p:cNvSpPr/>
              <p:nvPr/>
            </p:nvSpPr>
            <p:spPr bwMode="auto">
              <a:xfrm>
                <a:off x="5229234" y="4467485"/>
                <a:ext cx="281162" cy="725252"/>
              </a:xfrm>
              <a:custGeom>
                <a:avLst/>
                <a:gdLst>
                  <a:gd name="connsiteX0" fmla="*/ 0 w 362857"/>
                  <a:gd name="connsiteY0" fmla="*/ 0 h 943429"/>
                  <a:gd name="connsiteX1" fmla="*/ 188685 w 362857"/>
                  <a:gd name="connsiteY1" fmla="*/ 711200 h 943429"/>
                  <a:gd name="connsiteX2" fmla="*/ 362857 w 362857"/>
                  <a:gd name="connsiteY2" fmla="*/ 943429 h 943429"/>
                </a:gdLst>
                <a:ahLst/>
                <a:cxnLst>
                  <a:cxn ang="0">
                    <a:pos x="connsiteX0" y="connsiteY0"/>
                  </a:cxn>
                  <a:cxn ang="0">
                    <a:pos x="connsiteX1" y="connsiteY1"/>
                  </a:cxn>
                  <a:cxn ang="0">
                    <a:pos x="connsiteX2" y="connsiteY2"/>
                  </a:cxn>
                </a:cxnLst>
                <a:rect l="l" t="t" r="r" b="b"/>
                <a:pathLst>
                  <a:path w="362857" h="943429">
                    <a:moveTo>
                      <a:pt x="0" y="0"/>
                    </a:moveTo>
                    <a:cubicBezTo>
                      <a:pt x="64104" y="276981"/>
                      <a:pt x="128209" y="553962"/>
                      <a:pt x="188685" y="711200"/>
                    </a:cubicBezTo>
                    <a:cubicBezTo>
                      <a:pt x="249161" y="868438"/>
                      <a:pt x="306009" y="905933"/>
                      <a:pt x="362857" y="943429"/>
                    </a:cubicBezTo>
                  </a:path>
                </a:pathLst>
              </a:custGeom>
              <a:noFill/>
              <a:ln w="38100" cap="flat" cmpd="sng" algn="ctr">
                <a:solidFill>
                  <a:srgbClr val="FF0000"/>
                </a:solidFill>
                <a:prstDash val="solid"/>
                <a:round/>
                <a:headEnd type="none" w="med" len="med"/>
                <a:tailEnd type="triangle" w="lg" len="lg"/>
              </a:ln>
              <a:effectLst/>
            </p:spPr>
            <p:txBody>
              <a:bodyPr rtlCol="0" anchor="ctr"/>
              <a:lstStyle/>
              <a:p>
                <a:pPr algn="ctr"/>
                <a:endParaRPr lang="en-US" dirty="0"/>
              </a:p>
            </p:txBody>
          </p:sp>
          <p:sp>
            <p:nvSpPr>
              <p:cNvPr id="21" name="Freihandform 20"/>
              <p:cNvSpPr/>
              <p:nvPr/>
            </p:nvSpPr>
            <p:spPr bwMode="auto">
              <a:xfrm>
                <a:off x="5546908" y="5229249"/>
                <a:ext cx="1656268" cy="646122"/>
              </a:xfrm>
              <a:custGeom>
                <a:avLst/>
                <a:gdLst>
                  <a:gd name="connsiteX0" fmla="*/ 0 w 1625600"/>
                  <a:gd name="connsiteY0" fmla="*/ 0 h 478971"/>
                  <a:gd name="connsiteX1" fmla="*/ 449942 w 1625600"/>
                  <a:gd name="connsiteY1" fmla="*/ 290285 h 478971"/>
                  <a:gd name="connsiteX2" fmla="*/ 1625600 w 1625600"/>
                  <a:gd name="connsiteY2" fmla="*/ 478971 h 478971"/>
                  <a:gd name="connsiteX0" fmla="*/ 0 w 1625600"/>
                  <a:gd name="connsiteY0" fmla="*/ 0 h 478971"/>
                  <a:gd name="connsiteX1" fmla="*/ 449943 w 1625600"/>
                  <a:gd name="connsiteY1" fmla="*/ 290285 h 478971"/>
                  <a:gd name="connsiteX2" fmla="*/ 1625600 w 1625600"/>
                  <a:gd name="connsiteY2" fmla="*/ 478971 h 478971"/>
                  <a:gd name="connsiteX0" fmla="*/ 0 w 1625600"/>
                  <a:gd name="connsiteY0" fmla="*/ 0 h 478971"/>
                  <a:gd name="connsiteX1" fmla="*/ 449944 w 1625600"/>
                  <a:gd name="connsiteY1" fmla="*/ 201688 h 478971"/>
                  <a:gd name="connsiteX2" fmla="*/ 1625600 w 1625600"/>
                  <a:gd name="connsiteY2" fmla="*/ 478971 h 478971"/>
                  <a:gd name="connsiteX0" fmla="*/ 0 w 1625600"/>
                  <a:gd name="connsiteY0" fmla="*/ 0 h 478971"/>
                  <a:gd name="connsiteX1" fmla="*/ 816043 w 1625600"/>
                  <a:gd name="connsiteY1" fmla="*/ 361702 h 478971"/>
                  <a:gd name="connsiteX2" fmla="*/ 1625600 w 1625600"/>
                  <a:gd name="connsiteY2" fmla="*/ 478971 h 478971"/>
                  <a:gd name="connsiteX0" fmla="*/ 0 w 1625600"/>
                  <a:gd name="connsiteY0" fmla="*/ 0 h 478971"/>
                  <a:gd name="connsiteX1" fmla="*/ 816043 w 1625600"/>
                  <a:gd name="connsiteY1" fmla="*/ 361702 h 478971"/>
                  <a:gd name="connsiteX2" fmla="*/ 1625600 w 1625600"/>
                  <a:gd name="connsiteY2" fmla="*/ 478971 h 478971"/>
                  <a:gd name="connsiteX0" fmla="*/ 0 w 1625600"/>
                  <a:gd name="connsiteY0" fmla="*/ 0 h 478971"/>
                  <a:gd name="connsiteX1" fmla="*/ 816043 w 1625600"/>
                  <a:gd name="connsiteY1" fmla="*/ 361702 h 478971"/>
                  <a:gd name="connsiteX2" fmla="*/ 1625600 w 1625600"/>
                  <a:gd name="connsiteY2" fmla="*/ 478971 h 478971"/>
                </a:gdLst>
                <a:ahLst/>
                <a:cxnLst>
                  <a:cxn ang="0">
                    <a:pos x="connsiteX0" y="connsiteY0"/>
                  </a:cxn>
                  <a:cxn ang="0">
                    <a:pos x="connsiteX1" y="connsiteY1"/>
                  </a:cxn>
                  <a:cxn ang="0">
                    <a:pos x="connsiteX2" y="connsiteY2"/>
                  </a:cxn>
                </a:cxnLst>
                <a:rect l="l" t="t" r="r" b="b"/>
                <a:pathLst>
                  <a:path w="1625600" h="478971">
                    <a:moveTo>
                      <a:pt x="0" y="0"/>
                    </a:moveTo>
                    <a:cubicBezTo>
                      <a:pt x="89504" y="105228"/>
                      <a:pt x="515550" y="312474"/>
                      <a:pt x="816043" y="361702"/>
                    </a:cubicBezTo>
                    <a:cubicBezTo>
                      <a:pt x="1094803" y="419171"/>
                      <a:pt x="1173237" y="424542"/>
                      <a:pt x="1625600" y="478971"/>
                    </a:cubicBezTo>
                  </a:path>
                </a:pathLst>
              </a:custGeom>
              <a:noFill/>
              <a:ln w="38100" cap="flat" cmpd="sng" algn="ctr">
                <a:solidFill>
                  <a:srgbClr val="FF0000"/>
                </a:solidFill>
                <a:prstDash val="sysDash"/>
                <a:round/>
                <a:headEnd type="none" w="med" len="med"/>
                <a:tailEnd type="none" w="med" len="med"/>
              </a:ln>
              <a:effectLst/>
            </p:spPr>
            <p:txBody>
              <a:bodyPr rtlCol="0" anchor="ctr"/>
              <a:lstStyle/>
              <a:p>
                <a:pPr algn="ctr"/>
                <a:endParaRPr lang="en-US"/>
              </a:p>
            </p:txBody>
          </p:sp>
          <p:grpSp>
            <p:nvGrpSpPr>
              <p:cNvPr id="22" name="Gruppieren 26"/>
              <p:cNvGrpSpPr/>
              <p:nvPr/>
            </p:nvGrpSpPr>
            <p:grpSpPr>
              <a:xfrm>
                <a:off x="5364343" y="5046684"/>
                <a:ext cx="365130" cy="365128"/>
                <a:chOff x="3659175" y="3100385"/>
                <a:chExt cx="365130" cy="365128"/>
              </a:xfrm>
            </p:grpSpPr>
            <p:cxnSp>
              <p:nvCxnSpPr>
                <p:cNvPr id="23" name="Gerade Verbindung 22"/>
                <p:cNvCxnSpPr/>
                <p:nvPr/>
              </p:nvCxnSpPr>
              <p:spPr bwMode="auto">
                <a:xfrm rot="5400000">
                  <a:off x="3659178" y="3282947"/>
                  <a:ext cx="365128" cy="4"/>
                </a:xfrm>
                <a:prstGeom prst="line">
                  <a:avLst/>
                </a:prstGeom>
                <a:noFill/>
                <a:ln w="63500" cap="flat" cmpd="sng" algn="ctr">
                  <a:solidFill>
                    <a:srgbClr val="FF0000"/>
                  </a:solidFill>
                  <a:prstDash val="solid"/>
                  <a:round/>
                  <a:headEnd type="none" w="med" len="med"/>
                  <a:tailEnd type="none" w="med" len="med"/>
                </a:ln>
                <a:effectLst/>
              </p:spPr>
            </p:cxnSp>
            <p:cxnSp>
              <p:nvCxnSpPr>
                <p:cNvPr id="24" name="Gerade Verbindung 23"/>
                <p:cNvCxnSpPr/>
                <p:nvPr/>
              </p:nvCxnSpPr>
              <p:spPr bwMode="auto">
                <a:xfrm>
                  <a:off x="3659175" y="3282948"/>
                  <a:ext cx="365130" cy="1588"/>
                </a:xfrm>
                <a:prstGeom prst="line">
                  <a:avLst/>
                </a:prstGeom>
                <a:noFill/>
                <a:ln w="63500" cap="flat" cmpd="sng" algn="ctr">
                  <a:solidFill>
                    <a:srgbClr val="FF0000"/>
                  </a:solidFill>
                  <a:prstDash val="solid"/>
                  <a:round/>
                  <a:headEnd type="none" w="med" len="med"/>
                  <a:tailEnd type="none" w="med" len="med"/>
                </a:ln>
                <a:effectLst/>
              </p:spPr>
            </p:cxnSp>
          </p:grpSp>
        </p:grpSp>
        <p:grpSp>
          <p:nvGrpSpPr>
            <p:cNvPr id="25" name="Gruppieren 4"/>
            <p:cNvGrpSpPr/>
            <p:nvPr/>
          </p:nvGrpSpPr>
          <p:grpSpPr>
            <a:xfrm>
              <a:off x="3825882" y="10823571"/>
              <a:ext cx="3833827" cy="3400438"/>
              <a:chOff x="3189270" y="1830367"/>
              <a:chExt cx="2738437" cy="2428875"/>
            </a:xfrm>
          </p:grpSpPr>
          <p:grpSp>
            <p:nvGrpSpPr>
              <p:cNvPr id="26" name="Group 46"/>
              <p:cNvGrpSpPr>
                <a:grpSpLocks/>
              </p:cNvGrpSpPr>
              <p:nvPr/>
            </p:nvGrpSpPr>
            <p:grpSpPr bwMode="auto">
              <a:xfrm>
                <a:off x="3257532" y="1895454"/>
                <a:ext cx="2603500" cy="2295525"/>
                <a:chOff x="162" y="1086"/>
                <a:chExt cx="1640" cy="1446"/>
              </a:xfrm>
            </p:grpSpPr>
            <p:sp>
              <p:nvSpPr>
                <p:cNvPr id="36" name="Line 26"/>
                <p:cNvSpPr>
                  <a:spLocks noChangeShapeType="1"/>
                </p:cNvSpPr>
                <p:nvPr/>
              </p:nvSpPr>
              <p:spPr bwMode="auto">
                <a:xfrm flipH="1" flipV="1">
                  <a:off x="162" y="1636"/>
                  <a:ext cx="32" cy="470"/>
                </a:xfrm>
                <a:prstGeom prst="line">
                  <a:avLst/>
                </a:prstGeom>
                <a:noFill/>
                <a:ln w="28575">
                  <a:solidFill>
                    <a:schemeClr val="tx1"/>
                  </a:solidFill>
                  <a:round/>
                  <a:headEnd/>
                  <a:tailEnd/>
                </a:ln>
                <a:effectLst/>
              </p:spPr>
              <p:txBody>
                <a:bodyPr/>
                <a:lstStyle/>
                <a:p>
                  <a:endParaRPr lang="de-DE"/>
                </a:p>
              </p:txBody>
            </p:sp>
            <p:sp>
              <p:nvSpPr>
                <p:cNvPr id="37" name="Line 27"/>
                <p:cNvSpPr>
                  <a:spLocks noChangeShapeType="1"/>
                </p:cNvSpPr>
                <p:nvPr/>
              </p:nvSpPr>
              <p:spPr bwMode="auto">
                <a:xfrm flipV="1">
                  <a:off x="162" y="1212"/>
                  <a:ext cx="454" cy="418"/>
                </a:xfrm>
                <a:prstGeom prst="line">
                  <a:avLst/>
                </a:prstGeom>
                <a:noFill/>
                <a:ln w="28575">
                  <a:solidFill>
                    <a:schemeClr val="tx1"/>
                  </a:solidFill>
                  <a:round/>
                  <a:headEnd/>
                  <a:tailEnd/>
                </a:ln>
                <a:effectLst/>
              </p:spPr>
              <p:txBody>
                <a:bodyPr/>
                <a:lstStyle/>
                <a:p>
                  <a:endParaRPr lang="de-DE"/>
                </a:p>
              </p:txBody>
            </p:sp>
            <p:sp>
              <p:nvSpPr>
                <p:cNvPr id="38" name="Line 28"/>
                <p:cNvSpPr>
                  <a:spLocks noChangeShapeType="1"/>
                </p:cNvSpPr>
                <p:nvPr/>
              </p:nvSpPr>
              <p:spPr bwMode="auto">
                <a:xfrm>
                  <a:off x="616" y="1212"/>
                  <a:ext cx="346" cy="504"/>
                </a:xfrm>
                <a:prstGeom prst="line">
                  <a:avLst/>
                </a:prstGeom>
                <a:noFill/>
                <a:ln w="28575">
                  <a:solidFill>
                    <a:schemeClr val="tx1"/>
                  </a:solidFill>
                  <a:round/>
                  <a:headEnd/>
                  <a:tailEnd/>
                </a:ln>
                <a:effectLst/>
              </p:spPr>
              <p:txBody>
                <a:bodyPr/>
                <a:lstStyle/>
                <a:p>
                  <a:endParaRPr lang="de-DE"/>
                </a:p>
              </p:txBody>
            </p:sp>
            <p:sp>
              <p:nvSpPr>
                <p:cNvPr id="39" name="Line 29"/>
                <p:cNvSpPr>
                  <a:spLocks noChangeShapeType="1"/>
                </p:cNvSpPr>
                <p:nvPr/>
              </p:nvSpPr>
              <p:spPr bwMode="auto">
                <a:xfrm flipH="1">
                  <a:off x="844" y="1716"/>
                  <a:ext cx="118" cy="566"/>
                </a:xfrm>
                <a:prstGeom prst="line">
                  <a:avLst/>
                </a:prstGeom>
                <a:noFill/>
                <a:ln w="28575">
                  <a:solidFill>
                    <a:schemeClr val="tx1"/>
                  </a:solidFill>
                  <a:round/>
                  <a:headEnd/>
                  <a:tailEnd/>
                </a:ln>
                <a:effectLst/>
              </p:spPr>
              <p:txBody>
                <a:bodyPr/>
                <a:lstStyle/>
                <a:p>
                  <a:endParaRPr lang="de-DE"/>
                </a:p>
              </p:txBody>
            </p:sp>
            <p:sp>
              <p:nvSpPr>
                <p:cNvPr id="40" name="Line 30"/>
                <p:cNvSpPr>
                  <a:spLocks noChangeShapeType="1"/>
                </p:cNvSpPr>
                <p:nvPr/>
              </p:nvSpPr>
              <p:spPr bwMode="auto">
                <a:xfrm>
                  <a:off x="844" y="2282"/>
                  <a:ext cx="610" cy="250"/>
                </a:xfrm>
                <a:prstGeom prst="line">
                  <a:avLst/>
                </a:prstGeom>
                <a:noFill/>
                <a:ln w="28575">
                  <a:solidFill>
                    <a:schemeClr val="tx1"/>
                  </a:solidFill>
                  <a:round/>
                  <a:headEnd/>
                  <a:tailEnd/>
                </a:ln>
                <a:effectLst/>
              </p:spPr>
              <p:txBody>
                <a:bodyPr/>
                <a:lstStyle/>
                <a:p>
                  <a:endParaRPr lang="de-DE"/>
                </a:p>
              </p:txBody>
            </p:sp>
            <p:sp>
              <p:nvSpPr>
                <p:cNvPr id="41" name="Line 31"/>
                <p:cNvSpPr>
                  <a:spLocks noChangeShapeType="1"/>
                </p:cNvSpPr>
                <p:nvPr/>
              </p:nvSpPr>
              <p:spPr bwMode="auto">
                <a:xfrm flipV="1">
                  <a:off x="1454" y="1980"/>
                  <a:ext cx="348" cy="552"/>
                </a:xfrm>
                <a:prstGeom prst="line">
                  <a:avLst/>
                </a:prstGeom>
                <a:noFill/>
                <a:ln w="28575">
                  <a:solidFill>
                    <a:schemeClr val="tx1"/>
                  </a:solidFill>
                  <a:round/>
                  <a:headEnd/>
                  <a:tailEnd/>
                </a:ln>
                <a:effectLst/>
              </p:spPr>
              <p:txBody>
                <a:bodyPr/>
                <a:lstStyle/>
                <a:p>
                  <a:endParaRPr lang="de-DE"/>
                </a:p>
              </p:txBody>
            </p:sp>
            <p:sp>
              <p:nvSpPr>
                <p:cNvPr id="42" name="Line 32"/>
                <p:cNvSpPr>
                  <a:spLocks noChangeShapeType="1"/>
                </p:cNvSpPr>
                <p:nvPr/>
              </p:nvSpPr>
              <p:spPr bwMode="auto">
                <a:xfrm flipH="1" flipV="1">
                  <a:off x="1740" y="1368"/>
                  <a:ext cx="62" cy="612"/>
                </a:xfrm>
                <a:prstGeom prst="line">
                  <a:avLst/>
                </a:prstGeom>
                <a:noFill/>
                <a:ln w="28575">
                  <a:solidFill>
                    <a:schemeClr val="tx1"/>
                  </a:solidFill>
                  <a:round/>
                  <a:headEnd/>
                  <a:tailEnd/>
                </a:ln>
                <a:effectLst/>
              </p:spPr>
              <p:txBody>
                <a:bodyPr/>
                <a:lstStyle/>
                <a:p>
                  <a:endParaRPr lang="de-DE" dirty="0"/>
                </a:p>
              </p:txBody>
            </p:sp>
            <p:sp>
              <p:nvSpPr>
                <p:cNvPr id="43" name="Line 33"/>
                <p:cNvSpPr>
                  <a:spLocks noChangeShapeType="1"/>
                </p:cNvSpPr>
                <p:nvPr/>
              </p:nvSpPr>
              <p:spPr bwMode="auto">
                <a:xfrm flipH="1" flipV="1">
                  <a:off x="1180" y="1086"/>
                  <a:ext cx="560" cy="282"/>
                </a:xfrm>
                <a:prstGeom prst="line">
                  <a:avLst/>
                </a:prstGeom>
                <a:noFill/>
                <a:ln w="28575">
                  <a:solidFill>
                    <a:schemeClr val="tx1"/>
                  </a:solidFill>
                  <a:round/>
                  <a:headEnd/>
                  <a:tailEnd/>
                </a:ln>
                <a:effectLst/>
              </p:spPr>
              <p:txBody>
                <a:bodyPr/>
                <a:lstStyle/>
                <a:p>
                  <a:endParaRPr lang="de-DE"/>
                </a:p>
              </p:txBody>
            </p:sp>
            <p:sp>
              <p:nvSpPr>
                <p:cNvPr id="44" name="Line 34"/>
                <p:cNvSpPr>
                  <a:spLocks noChangeShapeType="1"/>
                </p:cNvSpPr>
                <p:nvPr/>
              </p:nvSpPr>
              <p:spPr bwMode="auto">
                <a:xfrm flipH="1">
                  <a:off x="612" y="1086"/>
                  <a:ext cx="568" cy="126"/>
                </a:xfrm>
                <a:prstGeom prst="line">
                  <a:avLst/>
                </a:prstGeom>
                <a:noFill/>
                <a:ln w="28575">
                  <a:solidFill>
                    <a:schemeClr val="tx1"/>
                  </a:solidFill>
                  <a:round/>
                  <a:headEnd/>
                  <a:tailEnd/>
                </a:ln>
                <a:effectLst/>
              </p:spPr>
              <p:txBody>
                <a:bodyPr/>
                <a:lstStyle/>
                <a:p>
                  <a:endParaRPr lang="de-DE"/>
                </a:p>
              </p:txBody>
            </p:sp>
          </p:grpSp>
          <p:sp>
            <p:nvSpPr>
              <p:cNvPr id="27" name="Oval 5"/>
              <p:cNvSpPr>
                <a:spLocks noChangeArrowheads="1"/>
              </p:cNvSpPr>
              <p:nvPr/>
            </p:nvSpPr>
            <p:spPr bwMode="auto">
              <a:xfrm>
                <a:off x="3240070" y="3448029"/>
                <a:ext cx="142875" cy="142875"/>
              </a:xfrm>
              <a:prstGeom prst="ellipse">
                <a:avLst/>
              </a:prstGeom>
              <a:solidFill>
                <a:schemeClr val="tx1"/>
              </a:solidFill>
              <a:ln w="9525">
                <a:solidFill>
                  <a:schemeClr val="tx1"/>
                </a:solidFill>
                <a:round/>
                <a:headEnd/>
                <a:tailEnd/>
              </a:ln>
              <a:effectLst/>
            </p:spPr>
            <p:txBody>
              <a:bodyPr wrap="none" lIns="0" tIns="0" rIns="0" bIns="0" anchor="ctr"/>
              <a:lstStyle/>
              <a:p>
                <a:pPr algn="ctr">
                  <a:buNone/>
                </a:pPr>
                <a:r>
                  <a:rPr lang="en-US" sz="1800" dirty="0">
                    <a:solidFill>
                      <a:schemeClr val="bg1"/>
                    </a:solidFill>
                    <a:latin typeface="+mj-lt"/>
                  </a:rPr>
                  <a:t>1</a:t>
                </a:r>
              </a:p>
            </p:txBody>
          </p:sp>
          <p:sp>
            <p:nvSpPr>
              <p:cNvPr id="28" name="Oval 9"/>
              <p:cNvSpPr>
                <a:spLocks noChangeArrowheads="1"/>
              </p:cNvSpPr>
              <p:nvPr/>
            </p:nvSpPr>
            <p:spPr bwMode="auto">
              <a:xfrm>
                <a:off x="3189270" y="2700317"/>
                <a:ext cx="142875" cy="142875"/>
              </a:xfrm>
              <a:prstGeom prst="ellipse">
                <a:avLst/>
              </a:prstGeom>
              <a:solidFill>
                <a:schemeClr val="tx1"/>
              </a:solidFill>
              <a:ln w="9525">
                <a:solidFill>
                  <a:schemeClr val="tx1"/>
                </a:solidFill>
                <a:round/>
                <a:headEnd/>
                <a:tailEnd/>
              </a:ln>
              <a:effectLst/>
            </p:spPr>
            <p:txBody>
              <a:bodyPr wrap="none" lIns="0" tIns="0" rIns="0" bIns="0" anchor="ctr"/>
              <a:lstStyle/>
              <a:p>
                <a:pPr algn="ctr">
                  <a:buNone/>
                </a:pPr>
                <a:r>
                  <a:rPr lang="en-US" sz="1800" dirty="0">
                    <a:solidFill>
                      <a:schemeClr val="bg1"/>
                    </a:solidFill>
                    <a:latin typeface="+mj-lt"/>
                  </a:rPr>
                  <a:t>2</a:t>
                </a:r>
              </a:p>
            </p:txBody>
          </p:sp>
          <p:sp>
            <p:nvSpPr>
              <p:cNvPr id="29" name="Oval 10"/>
              <p:cNvSpPr>
                <a:spLocks noChangeArrowheads="1"/>
              </p:cNvSpPr>
              <p:nvPr/>
            </p:nvSpPr>
            <p:spPr bwMode="auto">
              <a:xfrm>
                <a:off x="3900470" y="2025629"/>
                <a:ext cx="142875" cy="142875"/>
              </a:xfrm>
              <a:prstGeom prst="ellipse">
                <a:avLst/>
              </a:prstGeom>
              <a:solidFill>
                <a:schemeClr val="tx1"/>
              </a:solidFill>
              <a:ln w="9525">
                <a:solidFill>
                  <a:schemeClr val="tx1"/>
                </a:solidFill>
                <a:round/>
                <a:headEnd/>
                <a:tailEnd/>
              </a:ln>
              <a:effectLst/>
            </p:spPr>
            <p:txBody>
              <a:bodyPr wrap="none" lIns="0" tIns="0" rIns="0" bIns="0" anchor="ctr"/>
              <a:lstStyle/>
              <a:p>
                <a:pPr algn="ctr">
                  <a:buNone/>
                </a:pPr>
                <a:r>
                  <a:rPr lang="en-US" sz="1800" dirty="0" smtClean="0">
                    <a:solidFill>
                      <a:schemeClr val="bg1"/>
                    </a:solidFill>
                    <a:latin typeface="+mj-lt"/>
                  </a:rPr>
                  <a:t>3</a:t>
                </a:r>
                <a:endParaRPr lang="en-US" sz="1800" dirty="0">
                  <a:solidFill>
                    <a:schemeClr val="bg1"/>
                  </a:solidFill>
                  <a:latin typeface="+mj-lt"/>
                </a:endParaRPr>
              </a:p>
            </p:txBody>
          </p:sp>
          <p:sp>
            <p:nvSpPr>
              <p:cNvPr id="30" name="Oval 11"/>
              <p:cNvSpPr>
                <a:spLocks noChangeArrowheads="1"/>
              </p:cNvSpPr>
              <p:nvPr/>
            </p:nvSpPr>
            <p:spPr bwMode="auto">
              <a:xfrm>
                <a:off x="4794232" y="1830367"/>
                <a:ext cx="142875" cy="142875"/>
              </a:xfrm>
              <a:prstGeom prst="ellipse">
                <a:avLst/>
              </a:prstGeom>
              <a:solidFill>
                <a:schemeClr val="tx1"/>
              </a:solidFill>
              <a:ln w="9525">
                <a:solidFill>
                  <a:schemeClr val="tx1"/>
                </a:solidFill>
                <a:round/>
                <a:headEnd/>
                <a:tailEnd/>
              </a:ln>
              <a:effectLst/>
            </p:spPr>
            <p:txBody>
              <a:bodyPr wrap="none" lIns="0" tIns="0" rIns="0" bIns="0" anchor="ctr"/>
              <a:lstStyle/>
              <a:p>
                <a:pPr algn="ctr">
                  <a:buNone/>
                </a:pPr>
                <a:r>
                  <a:rPr lang="en-US" sz="1800" dirty="0">
                    <a:solidFill>
                      <a:schemeClr val="bg1"/>
                    </a:solidFill>
                    <a:latin typeface="+mj-lt"/>
                  </a:rPr>
                  <a:t>9</a:t>
                </a:r>
              </a:p>
            </p:txBody>
          </p:sp>
          <p:sp>
            <p:nvSpPr>
              <p:cNvPr id="31" name="Oval 12"/>
              <p:cNvSpPr>
                <a:spLocks noChangeArrowheads="1"/>
              </p:cNvSpPr>
              <p:nvPr/>
            </p:nvSpPr>
            <p:spPr bwMode="auto">
              <a:xfrm>
                <a:off x="4452920" y="2824142"/>
                <a:ext cx="142875" cy="142875"/>
              </a:xfrm>
              <a:prstGeom prst="ellipse">
                <a:avLst/>
              </a:prstGeom>
              <a:solidFill>
                <a:schemeClr val="tx1"/>
              </a:solidFill>
              <a:ln w="9525">
                <a:solidFill>
                  <a:schemeClr val="tx1"/>
                </a:solidFill>
                <a:round/>
                <a:headEnd/>
                <a:tailEnd/>
              </a:ln>
              <a:effectLst/>
            </p:spPr>
            <p:txBody>
              <a:bodyPr wrap="none" lIns="0" tIns="0" rIns="0" bIns="0" anchor="ctr"/>
              <a:lstStyle/>
              <a:p>
                <a:pPr>
                  <a:buNone/>
                </a:pPr>
                <a:r>
                  <a:rPr lang="en-US" sz="1800" dirty="0">
                    <a:solidFill>
                      <a:schemeClr val="bg1"/>
                    </a:solidFill>
                    <a:latin typeface="+mj-lt"/>
                  </a:rPr>
                  <a:t>4</a:t>
                </a:r>
              </a:p>
            </p:txBody>
          </p:sp>
          <p:sp>
            <p:nvSpPr>
              <p:cNvPr id="32" name="Oval 13"/>
              <p:cNvSpPr>
                <a:spLocks noChangeArrowheads="1"/>
              </p:cNvSpPr>
              <p:nvPr/>
            </p:nvSpPr>
            <p:spPr bwMode="auto">
              <a:xfrm>
                <a:off x="4273532" y="3724254"/>
                <a:ext cx="142875" cy="142875"/>
              </a:xfrm>
              <a:prstGeom prst="ellipse">
                <a:avLst/>
              </a:prstGeom>
              <a:solidFill>
                <a:schemeClr val="tx1"/>
              </a:solidFill>
              <a:ln w="9525">
                <a:solidFill>
                  <a:schemeClr val="tx1"/>
                </a:solidFill>
                <a:round/>
                <a:headEnd/>
                <a:tailEnd/>
              </a:ln>
              <a:effectLst/>
            </p:spPr>
            <p:txBody>
              <a:bodyPr wrap="none" lIns="0" tIns="0" rIns="0" bIns="0" anchor="ctr"/>
              <a:lstStyle/>
              <a:p>
                <a:pPr algn="ctr">
                  <a:buNone/>
                </a:pPr>
                <a:r>
                  <a:rPr lang="en-US" sz="1800" dirty="0">
                    <a:solidFill>
                      <a:schemeClr val="bg1"/>
                    </a:solidFill>
                    <a:latin typeface="+mj-lt"/>
                  </a:rPr>
                  <a:t>5</a:t>
                </a:r>
              </a:p>
            </p:txBody>
          </p:sp>
          <p:sp>
            <p:nvSpPr>
              <p:cNvPr id="33" name="Oval 14"/>
              <p:cNvSpPr>
                <a:spLocks noChangeArrowheads="1"/>
              </p:cNvSpPr>
              <p:nvPr/>
            </p:nvSpPr>
            <p:spPr bwMode="auto">
              <a:xfrm>
                <a:off x="5237145" y="4116367"/>
                <a:ext cx="142875" cy="142875"/>
              </a:xfrm>
              <a:prstGeom prst="ellipse">
                <a:avLst/>
              </a:prstGeom>
              <a:solidFill>
                <a:schemeClr val="tx1"/>
              </a:solidFill>
              <a:ln w="9525">
                <a:solidFill>
                  <a:schemeClr val="tx1"/>
                </a:solidFill>
                <a:round/>
                <a:headEnd/>
                <a:tailEnd/>
              </a:ln>
              <a:effectLst/>
            </p:spPr>
            <p:txBody>
              <a:bodyPr wrap="none" lIns="0" tIns="0" rIns="0" bIns="0" anchor="ctr"/>
              <a:lstStyle/>
              <a:p>
                <a:pPr algn="ctr">
                  <a:buNone/>
                </a:pPr>
                <a:r>
                  <a:rPr lang="en-US" sz="1800" dirty="0">
                    <a:solidFill>
                      <a:schemeClr val="bg1"/>
                    </a:solidFill>
                    <a:latin typeface="+mj-lt"/>
                  </a:rPr>
                  <a:t>6</a:t>
                </a:r>
              </a:p>
            </p:txBody>
          </p:sp>
          <p:sp>
            <p:nvSpPr>
              <p:cNvPr id="34" name="Oval 20"/>
              <p:cNvSpPr>
                <a:spLocks noChangeArrowheads="1"/>
              </p:cNvSpPr>
              <p:nvPr/>
            </p:nvSpPr>
            <p:spPr bwMode="auto">
              <a:xfrm>
                <a:off x="5699107" y="2284392"/>
                <a:ext cx="142875" cy="142875"/>
              </a:xfrm>
              <a:prstGeom prst="ellipse">
                <a:avLst/>
              </a:prstGeom>
              <a:solidFill>
                <a:schemeClr val="tx1"/>
              </a:solidFill>
              <a:ln w="9525">
                <a:solidFill>
                  <a:schemeClr val="tx1"/>
                </a:solidFill>
                <a:round/>
                <a:headEnd/>
                <a:tailEnd/>
              </a:ln>
              <a:effectLst/>
            </p:spPr>
            <p:txBody>
              <a:bodyPr wrap="none" lIns="0" tIns="0" rIns="0" bIns="0" anchor="ctr"/>
              <a:lstStyle/>
              <a:p>
                <a:pPr algn="ctr">
                  <a:buNone/>
                </a:pPr>
                <a:r>
                  <a:rPr lang="en-US" sz="1800" dirty="0">
                    <a:solidFill>
                      <a:schemeClr val="bg1"/>
                    </a:solidFill>
                    <a:latin typeface="+mj-lt"/>
                  </a:rPr>
                  <a:t>8</a:t>
                </a:r>
              </a:p>
            </p:txBody>
          </p:sp>
          <p:sp>
            <p:nvSpPr>
              <p:cNvPr id="35" name="Oval 21"/>
              <p:cNvSpPr>
                <a:spLocks noChangeArrowheads="1"/>
              </p:cNvSpPr>
              <p:nvPr/>
            </p:nvSpPr>
            <p:spPr bwMode="auto">
              <a:xfrm>
                <a:off x="5784832" y="3254354"/>
                <a:ext cx="142875" cy="142875"/>
              </a:xfrm>
              <a:prstGeom prst="ellipse">
                <a:avLst/>
              </a:prstGeom>
              <a:solidFill>
                <a:schemeClr val="tx1"/>
              </a:solidFill>
              <a:ln w="9525">
                <a:solidFill>
                  <a:schemeClr val="tx1"/>
                </a:solidFill>
                <a:round/>
                <a:headEnd/>
                <a:tailEnd/>
              </a:ln>
              <a:effectLst/>
            </p:spPr>
            <p:txBody>
              <a:bodyPr wrap="none" lIns="0" tIns="0" rIns="0" bIns="0" anchor="ctr"/>
              <a:lstStyle/>
              <a:p>
                <a:pPr algn="ctr">
                  <a:buNone/>
                </a:pPr>
                <a:r>
                  <a:rPr lang="en-US" sz="1800" dirty="0">
                    <a:solidFill>
                      <a:schemeClr val="bg1"/>
                    </a:solidFill>
                    <a:latin typeface="+mj-lt"/>
                  </a:rPr>
                  <a:t>7</a:t>
                </a:r>
              </a:p>
            </p:txBody>
          </p:sp>
        </p:grpSp>
      </p:grpSp>
      <p:grpSp>
        <p:nvGrpSpPr>
          <p:cNvPr id="67" name="Gruppieren 66"/>
          <p:cNvGrpSpPr/>
          <p:nvPr/>
        </p:nvGrpSpPr>
        <p:grpSpPr>
          <a:xfrm>
            <a:off x="4903760" y="16445688"/>
            <a:ext cx="4509655" cy="2971800"/>
            <a:chOff x="3864030" y="14570063"/>
            <a:chExt cx="2895600" cy="1908160"/>
          </a:xfrm>
        </p:grpSpPr>
        <p:sp>
          <p:nvSpPr>
            <p:cNvPr id="66" name="Freeform 51"/>
            <p:cNvSpPr>
              <a:spLocks/>
            </p:cNvSpPr>
            <p:nvPr/>
          </p:nvSpPr>
          <p:spPr bwMode="auto">
            <a:xfrm>
              <a:off x="4360917" y="14570063"/>
              <a:ext cx="2362200" cy="1050925"/>
            </a:xfrm>
            <a:custGeom>
              <a:avLst/>
              <a:gdLst/>
              <a:ahLst/>
              <a:cxnLst>
                <a:cxn ang="0">
                  <a:pos x="0" y="623"/>
                </a:cxn>
                <a:cxn ang="0">
                  <a:pos x="376" y="595"/>
                </a:cxn>
                <a:cxn ang="0">
                  <a:pos x="524" y="219"/>
                </a:cxn>
                <a:cxn ang="0">
                  <a:pos x="872" y="27"/>
                </a:cxn>
                <a:cxn ang="0">
                  <a:pos x="1304" y="55"/>
                </a:cxn>
                <a:cxn ang="0">
                  <a:pos x="1488" y="243"/>
                </a:cxn>
              </a:cxnLst>
              <a:rect l="0" t="0" r="r" b="b"/>
              <a:pathLst>
                <a:path w="1488" h="662">
                  <a:moveTo>
                    <a:pt x="0" y="623"/>
                  </a:moveTo>
                  <a:cubicBezTo>
                    <a:pt x="63" y="618"/>
                    <a:pt x="289" y="662"/>
                    <a:pt x="376" y="595"/>
                  </a:cubicBezTo>
                  <a:cubicBezTo>
                    <a:pt x="463" y="528"/>
                    <a:pt x="441" y="314"/>
                    <a:pt x="524" y="219"/>
                  </a:cubicBezTo>
                  <a:cubicBezTo>
                    <a:pt x="607" y="124"/>
                    <a:pt x="742" y="54"/>
                    <a:pt x="872" y="27"/>
                  </a:cubicBezTo>
                  <a:cubicBezTo>
                    <a:pt x="1002" y="0"/>
                    <a:pt x="1201" y="19"/>
                    <a:pt x="1304" y="55"/>
                  </a:cubicBezTo>
                  <a:cubicBezTo>
                    <a:pt x="1407" y="91"/>
                    <a:pt x="1450" y="204"/>
                    <a:pt x="1488" y="243"/>
                  </a:cubicBezTo>
                </a:path>
              </a:pathLst>
            </a:custGeom>
            <a:noFill/>
            <a:ln w="38100" cap="flat" cmpd="sng">
              <a:solidFill>
                <a:srgbClr val="009900"/>
              </a:solidFill>
              <a:prstDash val="solid"/>
              <a:round/>
              <a:headEnd type="none" w="med" len="med"/>
              <a:tailEnd type="triangle" w="med" len="med"/>
            </a:ln>
            <a:effectLst/>
          </p:spPr>
          <p:txBody>
            <a:bodyPr/>
            <a:lstStyle/>
            <a:p>
              <a:endParaRPr lang="de-DE"/>
            </a:p>
          </p:txBody>
        </p:sp>
        <p:grpSp>
          <p:nvGrpSpPr>
            <p:cNvPr id="46" name="Gruppieren 45"/>
            <p:cNvGrpSpPr/>
            <p:nvPr/>
          </p:nvGrpSpPr>
          <p:grpSpPr>
            <a:xfrm>
              <a:off x="3864030" y="14697048"/>
              <a:ext cx="2895600" cy="1781175"/>
              <a:chOff x="5692830" y="1628748"/>
              <a:chExt cx="2895600" cy="1781175"/>
            </a:xfrm>
          </p:grpSpPr>
          <p:grpSp>
            <p:nvGrpSpPr>
              <p:cNvPr id="47" name="Group 47"/>
              <p:cNvGrpSpPr>
                <a:grpSpLocks/>
              </p:cNvGrpSpPr>
              <p:nvPr/>
            </p:nvGrpSpPr>
            <p:grpSpPr bwMode="auto">
              <a:xfrm>
                <a:off x="5764267" y="1692248"/>
                <a:ext cx="2755900" cy="1651000"/>
                <a:chOff x="2468" y="1390"/>
                <a:chExt cx="1736" cy="1040"/>
              </a:xfrm>
            </p:grpSpPr>
            <p:sp>
              <p:nvSpPr>
                <p:cNvPr id="57" name="Line 37"/>
                <p:cNvSpPr>
                  <a:spLocks noChangeShapeType="1"/>
                </p:cNvSpPr>
                <p:nvPr/>
              </p:nvSpPr>
              <p:spPr bwMode="auto">
                <a:xfrm>
                  <a:off x="2468" y="1726"/>
                  <a:ext cx="246" cy="178"/>
                </a:xfrm>
                <a:prstGeom prst="line">
                  <a:avLst/>
                </a:prstGeom>
                <a:noFill/>
                <a:ln w="28575">
                  <a:solidFill>
                    <a:schemeClr val="tx1"/>
                  </a:solidFill>
                  <a:round/>
                  <a:headEnd/>
                  <a:tailEnd/>
                </a:ln>
                <a:effectLst/>
              </p:spPr>
              <p:txBody>
                <a:bodyPr/>
                <a:lstStyle/>
                <a:p>
                  <a:endParaRPr lang="de-DE"/>
                </a:p>
              </p:txBody>
            </p:sp>
            <p:sp>
              <p:nvSpPr>
                <p:cNvPr id="58" name="Line 38"/>
                <p:cNvSpPr>
                  <a:spLocks noChangeShapeType="1"/>
                </p:cNvSpPr>
                <p:nvPr/>
              </p:nvSpPr>
              <p:spPr bwMode="auto">
                <a:xfrm>
                  <a:off x="2714" y="1904"/>
                  <a:ext cx="408" cy="56"/>
                </a:xfrm>
                <a:prstGeom prst="line">
                  <a:avLst/>
                </a:prstGeom>
                <a:noFill/>
                <a:ln w="28575">
                  <a:solidFill>
                    <a:schemeClr val="tx1"/>
                  </a:solidFill>
                  <a:round/>
                  <a:headEnd/>
                  <a:tailEnd/>
                </a:ln>
                <a:effectLst/>
              </p:spPr>
              <p:txBody>
                <a:bodyPr/>
                <a:lstStyle/>
                <a:p>
                  <a:endParaRPr lang="de-DE"/>
                </a:p>
              </p:txBody>
            </p:sp>
            <p:sp>
              <p:nvSpPr>
                <p:cNvPr id="59" name="Line 39"/>
                <p:cNvSpPr>
                  <a:spLocks noChangeShapeType="1"/>
                </p:cNvSpPr>
                <p:nvPr/>
              </p:nvSpPr>
              <p:spPr bwMode="auto">
                <a:xfrm flipV="1">
                  <a:off x="3122" y="1544"/>
                  <a:ext cx="198" cy="416"/>
                </a:xfrm>
                <a:prstGeom prst="line">
                  <a:avLst/>
                </a:prstGeom>
                <a:noFill/>
                <a:ln w="28575">
                  <a:solidFill>
                    <a:schemeClr val="tx1"/>
                  </a:solidFill>
                  <a:round/>
                  <a:headEnd/>
                  <a:tailEnd/>
                </a:ln>
                <a:effectLst/>
              </p:spPr>
              <p:txBody>
                <a:bodyPr/>
                <a:lstStyle/>
                <a:p>
                  <a:endParaRPr lang="de-DE"/>
                </a:p>
              </p:txBody>
            </p:sp>
            <p:sp>
              <p:nvSpPr>
                <p:cNvPr id="60" name="Line 40"/>
                <p:cNvSpPr>
                  <a:spLocks noChangeShapeType="1"/>
                </p:cNvSpPr>
                <p:nvPr/>
              </p:nvSpPr>
              <p:spPr bwMode="auto">
                <a:xfrm flipV="1">
                  <a:off x="3320" y="1390"/>
                  <a:ext cx="216" cy="154"/>
                </a:xfrm>
                <a:prstGeom prst="line">
                  <a:avLst/>
                </a:prstGeom>
                <a:noFill/>
                <a:ln w="28575">
                  <a:solidFill>
                    <a:schemeClr val="tx1"/>
                  </a:solidFill>
                  <a:round/>
                  <a:headEnd/>
                  <a:tailEnd/>
                </a:ln>
                <a:effectLst/>
              </p:spPr>
              <p:txBody>
                <a:bodyPr/>
                <a:lstStyle/>
                <a:p>
                  <a:endParaRPr lang="de-DE" dirty="0"/>
                </a:p>
              </p:txBody>
            </p:sp>
            <p:sp>
              <p:nvSpPr>
                <p:cNvPr id="61" name="Line 41"/>
                <p:cNvSpPr>
                  <a:spLocks noChangeShapeType="1"/>
                </p:cNvSpPr>
                <p:nvPr/>
              </p:nvSpPr>
              <p:spPr bwMode="auto">
                <a:xfrm>
                  <a:off x="3536" y="1390"/>
                  <a:ext cx="430" cy="4"/>
                </a:xfrm>
                <a:prstGeom prst="line">
                  <a:avLst/>
                </a:prstGeom>
                <a:noFill/>
                <a:ln w="28575">
                  <a:solidFill>
                    <a:schemeClr val="tx1"/>
                  </a:solidFill>
                  <a:round/>
                  <a:headEnd/>
                  <a:tailEnd/>
                </a:ln>
                <a:effectLst/>
              </p:spPr>
              <p:txBody>
                <a:bodyPr/>
                <a:lstStyle/>
                <a:p>
                  <a:endParaRPr lang="de-DE"/>
                </a:p>
              </p:txBody>
            </p:sp>
            <p:sp>
              <p:nvSpPr>
                <p:cNvPr id="62" name="Line 42"/>
                <p:cNvSpPr>
                  <a:spLocks noChangeShapeType="1"/>
                </p:cNvSpPr>
                <p:nvPr/>
              </p:nvSpPr>
              <p:spPr bwMode="auto">
                <a:xfrm>
                  <a:off x="3966" y="1394"/>
                  <a:ext cx="238" cy="162"/>
                </a:xfrm>
                <a:prstGeom prst="line">
                  <a:avLst/>
                </a:prstGeom>
                <a:noFill/>
                <a:ln w="28575">
                  <a:solidFill>
                    <a:schemeClr val="tx1"/>
                  </a:solidFill>
                  <a:round/>
                  <a:headEnd/>
                  <a:tailEnd/>
                </a:ln>
                <a:effectLst/>
              </p:spPr>
              <p:txBody>
                <a:bodyPr/>
                <a:lstStyle/>
                <a:p>
                  <a:endParaRPr lang="de-DE"/>
                </a:p>
              </p:txBody>
            </p:sp>
            <p:sp>
              <p:nvSpPr>
                <p:cNvPr id="63" name="Line 43"/>
                <p:cNvSpPr>
                  <a:spLocks noChangeShapeType="1"/>
                </p:cNvSpPr>
                <p:nvPr/>
              </p:nvSpPr>
              <p:spPr bwMode="auto">
                <a:xfrm flipH="1">
                  <a:off x="4028" y="1556"/>
                  <a:ext cx="176" cy="592"/>
                </a:xfrm>
                <a:prstGeom prst="line">
                  <a:avLst/>
                </a:prstGeom>
                <a:noFill/>
                <a:ln w="28575">
                  <a:solidFill>
                    <a:schemeClr val="tx1"/>
                  </a:solidFill>
                  <a:round/>
                  <a:headEnd/>
                  <a:tailEnd/>
                </a:ln>
                <a:effectLst/>
              </p:spPr>
              <p:txBody>
                <a:bodyPr/>
                <a:lstStyle/>
                <a:p>
                  <a:endParaRPr lang="de-DE"/>
                </a:p>
              </p:txBody>
            </p:sp>
            <p:sp>
              <p:nvSpPr>
                <p:cNvPr id="64" name="Line 44"/>
                <p:cNvSpPr>
                  <a:spLocks noChangeShapeType="1"/>
                </p:cNvSpPr>
                <p:nvPr/>
              </p:nvSpPr>
              <p:spPr bwMode="auto">
                <a:xfrm flipH="1">
                  <a:off x="3510" y="2148"/>
                  <a:ext cx="518" cy="282"/>
                </a:xfrm>
                <a:prstGeom prst="line">
                  <a:avLst/>
                </a:prstGeom>
                <a:noFill/>
                <a:ln w="28575">
                  <a:solidFill>
                    <a:schemeClr val="tx1"/>
                  </a:solidFill>
                  <a:round/>
                  <a:headEnd/>
                  <a:tailEnd/>
                </a:ln>
                <a:effectLst/>
              </p:spPr>
              <p:txBody>
                <a:bodyPr/>
                <a:lstStyle/>
                <a:p>
                  <a:endParaRPr lang="de-DE"/>
                </a:p>
              </p:txBody>
            </p:sp>
            <p:sp>
              <p:nvSpPr>
                <p:cNvPr id="65" name="Line 45"/>
                <p:cNvSpPr>
                  <a:spLocks noChangeShapeType="1"/>
                </p:cNvSpPr>
                <p:nvPr/>
              </p:nvSpPr>
              <p:spPr bwMode="auto">
                <a:xfrm flipH="1" flipV="1">
                  <a:off x="3116" y="1958"/>
                  <a:ext cx="394" cy="472"/>
                </a:xfrm>
                <a:prstGeom prst="line">
                  <a:avLst/>
                </a:prstGeom>
                <a:noFill/>
                <a:ln w="28575">
                  <a:solidFill>
                    <a:schemeClr val="tx1"/>
                  </a:solidFill>
                  <a:round/>
                  <a:headEnd/>
                  <a:tailEnd/>
                </a:ln>
                <a:effectLst/>
              </p:spPr>
              <p:txBody>
                <a:bodyPr/>
                <a:lstStyle/>
                <a:p>
                  <a:endParaRPr lang="de-DE"/>
                </a:p>
              </p:txBody>
            </p:sp>
          </p:grpSp>
          <p:sp>
            <p:nvSpPr>
              <p:cNvPr id="48" name="Oval 15"/>
              <p:cNvSpPr>
                <a:spLocks noChangeArrowheads="1"/>
              </p:cNvSpPr>
              <p:nvPr/>
            </p:nvSpPr>
            <p:spPr bwMode="auto">
              <a:xfrm>
                <a:off x="5692830" y="2160561"/>
                <a:ext cx="142875" cy="142875"/>
              </a:xfrm>
              <a:prstGeom prst="ellipse">
                <a:avLst/>
              </a:prstGeom>
              <a:solidFill>
                <a:schemeClr val="tx1"/>
              </a:solidFill>
              <a:ln w="9525">
                <a:solidFill>
                  <a:schemeClr val="tx1"/>
                </a:solidFill>
                <a:round/>
                <a:headEnd/>
                <a:tailEnd/>
              </a:ln>
              <a:effectLst/>
            </p:spPr>
            <p:txBody>
              <a:bodyPr wrap="none" lIns="0" tIns="0" rIns="0" bIns="0" anchor="ctr"/>
              <a:lstStyle/>
              <a:p>
                <a:pPr>
                  <a:buNone/>
                </a:pPr>
                <a:r>
                  <a:rPr lang="en-US" sz="1800" dirty="0">
                    <a:solidFill>
                      <a:schemeClr val="bg1"/>
                    </a:solidFill>
                    <a:latin typeface="+mj-lt"/>
                  </a:rPr>
                  <a:t>1</a:t>
                </a:r>
              </a:p>
            </p:txBody>
          </p:sp>
          <p:sp>
            <p:nvSpPr>
              <p:cNvPr id="50" name="Oval 17"/>
              <p:cNvSpPr>
                <a:spLocks noChangeArrowheads="1"/>
              </p:cNvSpPr>
              <p:nvPr/>
            </p:nvSpPr>
            <p:spPr bwMode="auto">
              <a:xfrm>
                <a:off x="6729467" y="2525686"/>
                <a:ext cx="142875" cy="142875"/>
              </a:xfrm>
              <a:prstGeom prst="ellipse">
                <a:avLst/>
              </a:prstGeom>
              <a:solidFill>
                <a:schemeClr val="tx1"/>
              </a:solidFill>
              <a:ln w="9525">
                <a:solidFill>
                  <a:schemeClr val="tx1"/>
                </a:solidFill>
                <a:round/>
                <a:headEnd/>
                <a:tailEnd/>
              </a:ln>
              <a:effectLst/>
            </p:spPr>
            <p:txBody>
              <a:bodyPr wrap="none" lIns="0" tIns="0" rIns="0" bIns="0" anchor="ctr"/>
              <a:lstStyle/>
              <a:p>
                <a:pPr algn="ctr">
                  <a:buNone/>
                </a:pPr>
                <a:r>
                  <a:rPr lang="en-US" sz="1800" dirty="0">
                    <a:solidFill>
                      <a:schemeClr val="bg1"/>
                    </a:solidFill>
                    <a:latin typeface="+mj-lt"/>
                  </a:rPr>
                  <a:t>3</a:t>
                </a:r>
              </a:p>
            </p:txBody>
          </p:sp>
          <p:sp>
            <p:nvSpPr>
              <p:cNvPr id="51" name="Oval 18"/>
              <p:cNvSpPr>
                <a:spLocks noChangeArrowheads="1"/>
              </p:cNvSpPr>
              <p:nvPr/>
            </p:nvSpPr>
            <p:spPr bwMode="auto">
              <a:xfrm>
                <a:off x="7040617" y="1870048"/>
                <a:ext cx="142875" cy="142875"/>
              </a:xfrm>
              <a:prstGeom prst="ellipse">
                <a:avLst/>
              </a:prstGeom>
              <a:solidFill>
                <a:schemeClr val="tx1"/>
              </a:solidFill>
              <a:ln w="9525">
                <a:solidFill>
                  <a:schemeClr val="tx1"/>
                </a:solidFill>
                <a:round/>
                <a:headEnd/>
                <a:tailEnd/>
              </a:ln>
              <a:effectLst/>
            </p:spPr>
            <p:txBody>
              <a:bodyPr wrap="none" lIns="0" tIns="0" rIns="0" bIns="0" anchor="ctr"/>
              <a:lstStyle/>
              <a:p>
                <a:pPr algn="ctr">
                  <a:buNone/>
                </a:pPr>
                <a:r>
                  <a:rPr lang="en-US" sz="1800" dirty="0">
                    <a:solidFill>
                      <a:schemeClr val="bg1"/>
                    </a:solidFill>
                    <a:latin typeface="+mj-lt"/>
                  </a:rPr>
                  <a:t>9</a:t>
                </a:r>
              </a:p>
            </p:txBody>
          </p:sp>
          <p:sp>
            <p:nvSpPr>
              <p:cNvPr id="52" name="Oval 19"/>
              <p:cNvSpPr>
                <a:spLocks noChangeArrowheads="1"/>
              </p:cNvSpPr>
              <p:nvPr/>
            </p:nvSpPr>
            <p:spPr bwMode="auto">
              <a:xfrm>
                <a:off x="7394630" y="1628748"/>
                <a:ext cx="142875" cy="142875"/>
              </a:xfrm>
              <a:prstGeom prst="ellipse">
                <a:avLst/>
              </a:prstGeom>
              <a:solidFill>
                <a:schemeClr val="tx1"/>
              </a:solidFill>
              <a:ln w="9525">
                <a:solidFill>
                  <a:schemeClr val="tx1"/>
                </a:solidFill>
                <a:round/>
                <a:headEnd/>
                <a:tailEnd/>
              </a:ln>
              <a:effectLst/>
            </p:spPr>
            <p:txBody>
              <a:bodyPr wrap="none" lIns="0" tIns="0" rIns="0" bIns="0" anchor="ctr"/>
              <a:lstStyle/>
              <a:p>
                <a:pPr algn="ctr">
                  <a:buNone/>
                </a:pPr>
                <a:r>
                  <a:rPr lang="en-US" sz="1800" dirty="0">
                    <a:solidFill>
                      <a:schemeClr val="bg1"/>
                    </a:solidFill>
                    <a:latin typeface="+mj-lt"/>
                  </a:rPr>
                  <a:t>8</a:t>
                </a:r>
              </a:p>
            </p:txBody>
          </p:sp>
          <p:sp>
            <p:nvSpPr>
              <p:cNvPr id="53" name="Oval 22"/>
              <p:cNvSpPr>
                <a:spLocks noChangeArrowheads="1"/>
              </p:cNvSpPr>
              <p:nvPr/>
            </p:nvSpPr>
            <p:spPr bwMode="auto">
              <a:xfrm>
                <a:off x="7350180" y="3267048"/>
                <a:ext cx="142875" cy="142875"/>
              </a:xfrm>
              <a:prstGeom prst="ellipse">
                <a:avLst/>
              </a:prstGeom>
              <a:solidFill>
                <a:schemeClr val="tx1"/>
              </a:solidFill>
              <a:ln w="9525">
                <a:solidFill>
                  <a:schemeClr val="tx1"/>
                </a:solidFill>
                <a:round/>
                <a:headEnd/>
                <a:tailEnd/>
              </a:ln>
              <a:effectLst/>
            </p:spPr>
            <p:txBody>
              <a:bodyPr wrap="none" lIns="0" tIns="0" rIns="0" bIns="0" anchor="ctr"/>
              <a:lstStyle/>
              <a:p>
                <a:pPr algn="ctr">
                  <a:buNone/>
                </a:pPr>
                <a:r>
                  <a:rPr lang="en-US" sz="1800" dirty="0">
                    <a:solidFill>
                      <a:schemeClr val="bg1"/>
                    </a:solidFill>
                    <a:latin typeface="+mj-lt"/>
                  </a:rPr>
                  <a:t>4</a:t>
                </a:r>
              </a:p>
            </p:txBody>
          </p:sp>
          <p:sp>
            <p:nvSpPr>
              <p:cNvPr id="54" name="Oval 23"/>
              <p:cNvSpPr>
                <a:spLocks noChangeArrowheads="1"/>
              </p:cNvSpPr>
              <p:nvPr/>
            </p:nvSpPr>
            <p:spPr bwMode="auto">
              <a:xfrm>
                <a:off x="8164567" y="2824136"/>
                <a:ext cx="142875" cy="142875"/>
              </a:xfrm>
              <a:prstGeom prst="ellipse">
                <a:avLst/>
              </a:prstGeom>
              <a:solidFill>
                <a:schemeClr val="tx1"/>
              </a:solidFill>
              <a:ln w="9525">
                <a:solidFill>
                  <a:schemeClr val="tx1"/>
                </a:solidFill>
                <a:round/>
                <a:headEnd/>
                <a:tailEnd/>
              </a:ln>
              <a:effectLst/>
            </p:spPr>
            <p:txBody>
              <a:bodyPr wrap="none" lIns="0" tIns="0" rIns="0" bIns="0" anchor="ctr"/>
              <a:lstStyle/>
              <a:p>
                <a:pPr algn="ctr">
                  <a:buNone/>
                </a:pPr>
                <a:r>
                  <a:rPr lang="en-US" sz="1800" dirty="0">
                    <a:solidFill>
                      <a:schemeClr val="bg1"/>
                    </a:solidFill>
                    <a:latin typeface="+mj-lt"/>
                  </a:rPr>
                  <a:t>5</a:t>
                </a:r>
              </a:p>
            </p:txBody>
          </p:sp>
          <p:sp>
            <p:nvSpPr>
              <p:cNvPr id="55" name="Oval 24"/>
              <p:cNvSpPr>
                <a:spLocks noChangeArrowheads="1"/>
              </p:cNvSpPr>
              <p:nvPr/>
            </p:nvSpPr>
            <p:spPr bwMode="auto">
              <a:xfrm>
                <a:off x="8445555" y="1890686"/>
                <a:ext cx="142875" cy="142875"/>
              </a:xfrm>
              <a:prstGeom prst="ellipse">
                <a:avLst/>
              </a:prstGeom>
              <a:solidFill>
                <a:schemeClr val="tx1"/>
              </a:solidFill>
              <a:ln w="9525">
                <a:solidFill>
                  <a:schemeClr val="tx1"/>
                </a:solidFill>
                <a:round/>
                <a:headEnd/>
                <a:tailEnd/>
              </a:ln>
              <a:effectLst/>
            </p:spPr>
            <p:txBody>
              <a:bodyPr wrap="none" lIns="0" tIns="0" rIns="0" bIns="0" anchor="ctr"/>
              <a:lstStyle/>
              <a:p>
                <a:pPr algn="ctr">
                  <a:buNone/>
                </a:pPr>
                <a:r>
                  <a:rPr lang="en-US" sz="1800" dirty="0">
                    <a:solidFill>
                      <a:schemeClr val="bg1"/>
                    </a:solidFill>
                    <a:latin typeface="+mj-lt"/>
                  </a:rPr>
                  <a:t>6</a:t>
                </a:r>
              </a:p>
            </p:txBody>
          </p:sp>
          <p:sp>
            <p:nvSpPr>
              <p:cNvPr id="56" name="Oval 25"/>
              <p:cNvSpPr>
                <a:spLocks noChangeArrowheads="1"/>
              </p:cNvSpPr>
              <p:nvPr/>
            </p:nvSpPr>
            <p:spPr bwMode="auto">
              <a:xfrm>
                <a:off x="8069317" y="1628748"/>
                <a:ext cx="142875" cy="142875"/>
              </a:xfrm>
              <a:prstGeom prst="ellipse">
                <a:avLst/>
              </a:prstGeom>
              <a:solidFill>
                <a:schemeClr val="tx1"/>
              </a:solidFill>
              <a:ln w="9525">
                <a:solidFill>
                  <a:schemeClr val="tx1"/>
                </a:solidFill>
                <a:round/>
                <a:headEnd/>
                <a:tailEnd/>
              </a:ln>
              <a:effectLst/>
            </p:spPr>
            <p:txBody>
              <a:bodyPr wrap="none" lIns="0" tIns="0" rIns="0" bIns="0" anchor="ctr"/>
              <a:lstStyle/>
              <a:p>
                <a:pPr algn="ctr">
                  <a:buNone/>
                </a:pPr>
                <a:r>
                  <a:rPr lang="en-US" sz="1800" dirty="0">
                    <a:solidFill>
                      <a:schemeClr val="bg1"/>
                    </a:solidFill>
                    <a:latin typeface="+mj-lt"/>
                  </a:rPr>
                  <a:t>7</a:t>
                </a:r>
              </a:p>
            </p:txBody>
          </p:sp>
          <p:sp>
            <p:nvSpPr>
              <p:cNvPr id="49" name="Oval 16"/>
              <p:cNvSpPr>
                <a:spLocks noChangeArrowheads="1"/>
              </p:cNvSpPr>
              <p:nvPr/>
            </p:nvSpPr>
            <p:spPr bwMode="auto">
              <a:xfrm>
                <a:off x="6084942" y="2433611"/>
                <a:ext cx="142875" cy="142875"/>
              </a:xfrm>
              <a:prstGeom prst="ellipse">
                <a:avLst/>
              </a:prstGeom>
              <a:solidFill>
                <a:schemeClr val="tx1"/>
              </a:solidFill>
              <a:ln w="9525">
                <a:solidFill>
                  <a:schemeClr val="tx1"/>
                </a:solidFill>
                <a:round/>
                <a:headEnd/>
                <a:tailEnd/>
              </a:ln>
              <a:effectLst/>
            </p:spPr>
            <p:txBody>
              <a:bodyPr wrap="none" lIns="0" tIns="0" rIns="0" bIns="0" anchor="ctr"/>
              <a:lstStyle/>
              <a:p>
                <a:pPr algn="ctr">
                  <a:buNone/>
                </a:pPr>
                <a:r>
                  <a:rPr lang="en-US" sz="1800" dirty="0">
                    <a:solidFill>
                      <a:schemeClr val="bg1"/>
                    </a:solidFill>
                    <a:latin typeface="+mj-lt"/>
                  </a:rPr>
                  <a:t>2</a:t>
                </a:r>
              </a:p>
            </p:txBody>
          </p:sp>
        </p:grpSp>
      </p:grpSp>
      <p:sp>
        <p:nvSpPr>
          <p:cNvPr id="68" name="Pfeil nach unten 67"/>
          <p:cNvSpPr/>
          <p:nvPr/>
        </p:nvSpPr>
        <p:spPr bwMode="auto">
          <a:xfrm rot="18508490">
            <a:off x="5486399" y="15865380"/>
            <a:ext cx="542925" cy="1171575"/>
          </a:xfrm>
          <a:prstGeom prst="downArrow">
            <a:avLst/>
          </a:prstGeom>
          <a:gradFill>
            <a:gsLst>
              <a:gs pos="0">
                <a:schemeClr val="accent1">
                  <a:alpha val="51000"/>
                </a:schemeClr>
              </a:gs>
              <a:gs pos="72000">
                <a:srgbClr val="009900">
                  <a:alpha val="52000"/>
                </a:srgbClr>
              </a:gs>
            </a:gsLst>
            <a:lin ang="5400000" scaled="1"/>
          </a:gra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2813" rtl="0" eaLnBrk="0" fontAlgn="base" latinLnBrk="0" hangingPunct="0">
              <a:lnSpc>
                <a:spcPct val="100000"/>
              </a:lnSpc>
              <a:spcBef>
                <a:spcPct val="0"/>
              </a:spcBef>
              <a:spcAft>
                <a:spcPct val="0"/>
              </a:spcAft>
              <a:buClrTx/>
              <a:buSzTx/>
              <a:buFontTx/>
              <a:buNone/>
              <a:tabLst/>
            </a:pPr>
            <a:endParaRPr kumimoji="0" lang="de-DE" sz="4400" b="0" i="0" u="none" strike="noStrike" cap="none" normalizeH="0" baseline="0" smtClean="0">
              <a:ln>
                <a:noFill/>
              </a:ln>
              <a:solidFill>
                <a:schemeClr val="tx1"/>
              </a:solidFill>
              <a:effectLst/>
              <a:latin typeface="Times New Roman" pitchFamily="18" charset="0"/>
            </a:endParaRPr>
          </a:p>
        </p:txBody>
      </p:sp>
      <p:sp>
        <p:nvSpPr>
          <p:cNvPr id="69" name="Textfeld 68"/>
          <p:cNvSpPr txBox="1"/>
          <p:nvPr/>
        </p:nvSpPr>
        <p:spPr>
          <a:xfrm>
            <a:off x="5667375" y="15302680"/>
            <a:ext cx="2619375" cy="1015663"/>
          </a:xfrm>
          <a:prstGeom prst="rect">
            <a:avLst/>
          </a:prstGeom>
          <a:noFill/>
        </p:spPr>
        <p:txBody>
          <a:bodyPr wrap="square" rtlCol="0">
            <a:spAutoFit/>
          </a:bodyPr>
          <a:lstStyle/>
          <a:p>
            <a:r>
              <a:rPr lang="en-US" sz="3000" dirty="0" smtClean="0">
                <a:latin typeface="Tahoma" pitchFamily="34" charset="0"/>
              </a:rPr>
              <a:t>Greedy </a:t>
            </a:r>
          </a:p>
          <a:p>
            <a:r>
              <a:rPr lang="en-US" sz="3000" dirty="0" smtClean="0">
                <a:latin typeface="Tahoma" pitchFamily="34" charset="0"/>
              </a:rPr>
              <a:t>   embedding</a:t>
            </a:r>
            <a:endParaRPr lang="de-DE" sz="3000" dirty="0" smtClean="0">
              <a:latin typeface="Tahoma" pitchFamily="34" charset="0"/>
            </a:endParaRPr>
          </a:p>
        </p:txBody>
      </p:sp>
      <p:sp>
        <p:nvSpPr>
          <p:cNvPr id="73" name="Textfeld 72"/>
          <p:cNvSpPr txBox="1"/>
          <p:nvPr/>
        </p:nvSpPr>
        <p:spPr>
          <a:xfrm>
            <a:off x="5772149" y="12935060"/>
            <a:ext cx="4387271" cy="1938992"/>
          </a:xfrm>
          <a:prstGeom prst="rect">
            <a:avLst/>
          </a:prstGeom>
          <a:noFill/>
        </p:spPr>
        <p:txBody>
          <a:bodyPr wrap="square" rtlCol="0">
            <a:spAutoFit/>
          </a:bodyPr>
          <a:lstStyle/>
          <a:p>
            <a:r>
              <a:rPr lang="en-US" sz="2400" dirty="0" smtClean="0">
                <a:latin typeface="Tahoma" pitchFamily="34" charset="0"/>
              </a:rPr>
              <a:t>Figure 1: The greedy path from node 2 towards node 6 falls into a </a:t>
            </a:r>
            <a:r>
              <a:rPr lang="en-US" sz="2400" i="1" dirty="0" smtClean="0">
                <a:latin typeface="Tahoma" pitchFamily="34" charset="0"/>
              </a:rPr>
              <a:t>local minimum </a:t>
            </a:r>
            <a:r>
              <a:rPr lang="en-US" sz="2400" dirty="0" smtClean="0">
                <a:latin typeface="Tahoma" pitchFamily="34" charset="0"/>
              </a:rPr>
              <a:t>at node 1 which has no neighbor closer to node 6.</a:t>
            </a:r>
            <a:endParaRPr lang="de-DE" sz="2400" dirty="0" smtClean="0">
              <a:latin typeface="Tahoma" pitchFamily="34" charset="0"/>
            </a:endParaRPr>
          </a:p>
        </p:txBody>
      </p:sp>
      <p:sp>
        <p:nvSpPr>
          <p:cNvPr id="74" name="Textfeld 73"/>
          <p:cNvSpPr txBox="1"/>
          <p:nvPr/>
        </p:nvSpPr>
        <p:spPr>
          <a:xfrm>
            <a:off x="1485900" y="17660134"/>
            <a:ext cx="4838700" cy="1569660"/>
          </a:xfrm>
          <a:prstGeom prst="rect">
            <a:avLst/>
          </a:prstGeom>
          <a:noFill/>
        </p:spPr>
        <p:txBody>
          <a:bodyPr wrap="square" rtlCol="0">
            <a:spAutoFit/>
          </a:bodyPr>
          <a:lstStyle/>
          <a:p>
            <a:r>
              <a:rPr lang="en-US" sz="2400" dirty="0" smtClean="0">
                <a:latin typeface="Tahoma" pitchFamily="34" charset="0"/>
              </a:rPr>
              <a:t>Figure 2: The network is embedded such that greedy routing between any two points is possible.</a:t>
            </a:r>
            <a:endParaRPr lang="de-DE" sz="2400" dirty="0" smtClean="0">
              <a:latin typeface="Tahoma" pitchFamily="34" charset="0"/>
            </a:endParaRPr>
          </a:p>
        </p:txBody>
      </p:sp>
      <p:sp>
        <p:nvSpPr>
          <p:cNvPr id="11" name="Abgerundetes Rechteck 10"/>
          <p:cNvSpPr/>
          <p:nvPr/>
        </p:nvSpPr>
        <p:spPr bwMode="auto">
          <a:xfrm>
            <a:off x="1303420" y="32463441"/>
            <a:ext cx="8856000" cy="5900396"/>
          </a:xfrm>
          <a:prstGeom prst="roundRect">
            <a:avLst>
              <a:gd name="adj" fmla="val 6406"/>
            </a:avLst>
          </a:prstGeom>
          <a:gradFill>
            <a:gsLst>
              <a:gs pos="0">
                <a:schemeClr val="bg1">
                  <a:lumMod val="85000"/>
                </a:schemeClr>
              </a:gs>
              <a:gs pos="18000">
                <a:schemeClr val="bg1"/>
              </a:gs>
            </a:gsLst>
            <a:lin ang="5400000" scaled="1"/>
          </a:gradFill>
          <a:ln w="9525" cap="flat" cmpd="sng" algn="ctr">
            <a:solidFill>
              <a:schemeClr val="bg1">
                <a:lumMod val="65000"/>
              </a:schemeClr>
            </a:solidFill>
            <a:prstDash val="solid"/>
            <a:round/>
            <a:headEnd type="none" w="med" len="med"/>
            <a:tailEnd type="none" w="med" len="med"/>
          </a:ln>
          <a:effectLst/>
          <a:scene3d>
            <a:camera prst="orthographicFront"/>
            <a:lightRig rig="threePt" dir="t"/>
          </a:scene3d>
          <a:sp3d>
            <a:bevelT/>
          </a:sp3d>
        </p:spPr>
        <p:txBody>
          <a:bodyPr vert="horz" wrap="square" lIns="0" tIns="45720" rIns="0" bIns="45720" numCol="1" rtlCol="0" anchor="t" anchorCtr="0" compatLnSpc="1">
            <a:prstTxWarp prst="textNoShape">
              <a:avLst/>
            </a:prstTxWarp>
          </a:bodyPr>
          <a:lstStyle/>
          <a:p>
            <a:pPr marL="0" marR="0" indent="0" algn="ctr" defTabSz="912813" latinLnBrk="0">
              <a:lnSpc>
                <a:spcPct val="100000"/>
              </a:lnSpc>
              <a:buClrTx/>
              <a:buSzTx/>
              <a:buFontTx/>
              <a:buNone/>
              <a:tabLst/>
            </a:pPr>
            <a:r>
              <a:rPr lang="en-US" sz="3100" b="1" dirty="0" smtClean="0">
                <a:solidFill>
                  <a:srgbClr val="333399"/>
                </a:solidFill>
                <a:latin typeface="Tahoma" pitchFamily="34" charset="0"/>
              </a:rPr>
              <a:t>Related Work</a:t>
            </a:r>
          </a:p>
          <a:p>
            <a:pPr defTabSz="912813"/>
            <a:endParaRPr lang="en-US" sz="3000" dirty="0" smtClean="0">
              <a:latin typeface="Tahoma" pitchFamily="34" charset="0"/>
            </a:endParaRPr>
          </a:p>
          <a:p>
            <a:pPr defTabSz="912813"/>
            <a:endParaRPr lang="en-US" sz="3000" dirty="0" smtClean="0">
              <a:latin typeface="Tahoma" pitchFamily="34" charset="0"/>
            </a:endParaRPr>
          </a:p>
          <a:p>
            <a:pPr defTabSz="912813"/>
            <a:endParaRPr lang="en-US" sz="3000" dirty="0" smtClean="0">
              <a:latin typeface="Tahoma" pitchFamily="34" charset="0"/>
            </a:endParaRPr>
          </a:p>
          <a:p>
            <a:pPr defTabSz="912813"/>
            <a:endParaRPr lang="en-US" sz="3000" dirty="0" smtClean="0">
              <a:latin typeface="Tahoma" pitchFamily="34" charset="0"/>
            </a:endParaRPr>
          </a:p>
        </p:txBody>
      </p:sp>
      <p:sp>
        <p:nvSpPr>
          <p:cNvPr id="76" name="Textfeld 75"/>
          <p:cNvSpPr txBox="1"/>
          <p:nvPr/>
        </p:nvSpPr>
        <p:spPr>
          <a:xfrm>
            <a:off x="4801931" y="34647993"/>
            <a:ext cx="5030736" cy="707886"/>
          </a:xfrm>
          <a:prstGeom prst="rect">
            <a:avLst/>
          </a:prstGeom>
          <a:noFill/>
        </p:spPr>
        <p:txBody>
          <a:bodyPr wrap="none" rtlCol="0">
            <a:spAutoFit/>
          </a:bodyPr>
          <a:lstStyle/>
          <a:p>
            <a:pPr algn="r"/>
            <a:r>
              <a:rPr lang="en-US" sz="2000" dirty="0" smtClean="0">
                <a:latin typeface="+mj-lt"/>
              </a:rPr>
              <a:t>Conjecture by Papadimitriou and </a:t>
            </a:r>
            <a:r>
              <a:rPr lang="en-US" sz="2000" dirty="0" err="1" smtClean="0">
                <a:latin typeface="+mj-lt"/>
              </a:rPr>
              <a:t>Ratajczak</a:t>
            </a:r>
            <a:endParaRPr lang="en-US" sz="2000" dirty="0" smtClean="0">
              <a:latin typeface="+mj-lt"/>
            </a:endParaRPr>
          </a:p>
          <a:p>
            <a:pPr algn="r"/>
            <a:r>
              <a:rPr lang="en-US" sz="2000" dirty="0" smtClean="0">
                <a:latin typeface="+mj-lt"/>
              </a:rPr>
              <a:t>Proven by </a:t>
            </a:r>
            <a:r>
              <a:rPr lang="en-US" sz="2000" dirty="0" err="1" smtClean="0">
                <a:latin typeface="+mj-lt"/>
              </a:rPr>
              <a:t>Moitra</a:t>
            </a:r>
            <a:r>
              <a:rPr lang="en-US" sz="2000" dirty="0" smtClean="0">
                <a:latin typeface="+mj-lt"/>
              </a:rPr>
              <a:t> and Leighton in 2008</a:t>
            </a:r>
            <a:endParaRPr lang="de-DE" sz="2000" dirty="0">
              <a:latin typeface="+mj-lt"/>
            </a:endParaRPr>
          </a:p>
        </p:txBody>
      </p:sp>
      <p:sp>
        <p:nvSpPr>
          <p:cNvPr id="77" name="Abgerundetes Rechteck 76"/>
          <p:cNvSpPr/>
          <p:nvPr/>
        </p:nvSpPr>
        <p:spPr bwMode="auto">
          <a:xfrm>
            <a:off x="1785232" y="33593800"/>
            <a:ext cx="8020050" cy="1054193"/>
          </a:xfrm>
          <a:prstGeom prst="roundRect">
            <a:avLst/>
          </a:prstGeom>
          <a:solidFill>
            <a:srgbClr val="FFFF99"/>
          </a:solidFill>
          <a:ln w="9525" cap="flat" cmpd="sng" algn="ctr">
            <a:noFill/>
            <a:prstDash val="solid"/>
            <a:round/>
            <a:headEnd type="none" w="med" len="med"/>
            <a:tailEnd type="none" w="med" len="med"/>
          </a:ln>
          <a:effectLst/>
          <a:scene3d>
            <a:camera prst="orthographicFront">
              <a:rot lat="0" lon="0" rev="0"/>
            </a:camera>
            <a:lightRig rig="threePt" dir="t"/>
          </a:scene3d>
          <a:sp3d prstMaterial="matte">
            <a:bevelT h="63500"/>
          </a:sp3d>
        </p:spPr>
        <p:txBody>
          <a:bodyPr vert="horz" wrap="square" lIns="91440" tIns="45720" rIns="91440" bIns="45720" numCol="1" rtlCol="0" anchor="t" anchorCtr="0" compatLnSpc="1">
            <a:prstTxWarp prst="textNoShape">
              <a:avLst/>
            </a:prstTxWarp>
          </a:bodyPr>
          <a:lstStyle/>
          <a:p>
            <a:pPr algn="ctr" defTabSz="912813"/>
            <a:r>
              <a:rPr lang="en-US" sz="2800" dirty="0" smtClean="0">
                <a:latin typeface="Tahoma" pitchFamily="34" charset="0"/>
              </a:rPr>
              <a:t>Any </a:t>
            </a:r>
            <a:r>
              <a:rPr lang="en-US" sz="2800" i="1" dirty="0" smtClean="0">
                <a:latin typeface="Tahoma" pitchFamily="34" charset="0"/>
              </a:rPr>
              <a:t>planar 3-connected </a:t>
            </a:r>
            <a:r>
              <a:rPr lang="en-US" sz="2800" dirty="0" smtClean="0">
                <a:latin typeface="Tahoma" pitchFamily="34" charset="0"/>
              </a:rPr>
              <a:t>network has a </a:t>
            </a:r>
          </a:p>
          <a:p>
            <a:pPr algn="ctr" defTabSz="912813"/>
            <a:r>
              <a:rPr lang="en-US" sz="2800" dirty="0" smtClean="0">
                <a:latin typeface="Tahoma" pitchFamily="34" charset="0"/>
              </a:rPr>
              <a:t>greedy embedding in 2D.</a:t>
            </a:r>
            <a:endParaRPr lang="de-DE" sz="2800" dirty="0" smtClean="0">
              <a:latin typeface="Tahoma" pitchFamily="34" charset="0"/>
            </a:endParaRPr>
          </a:p>
          <a:p>
            <a:pPr algn="ctr" defTabSz="912813"/>
            <a:endParaRPr lang="de-DE" sz="2800" dirty="0" smtClean="0"/>
          </a:p>
          <a:p>
            <a:pPr marL="0" marR="0" indent="0" algn="ctr" defTabSz="912813" latinLnBrk="0">
              <a:lnSpc>
                <a:spcPct val="100000"/>
              </a:lnSpc>
              <a:buClrTx/>
              <a:buSzTx/>
              <a:buFontTx/>
              <a:buNone/>
              <a:tabLst/>
            </a:pPr>
            <a:endParaRPr lang="de-DE" sz="2800" dirty="0" smtClean="0">
              <a:latin typeface="Tahoma" pitchFamily="34" charset="0"/>
            </a:endParaRPr>
          </a:p>
        </p:txBody>
      </p:sp>
      <p:sp>
        <p:nvSpPr>
          <p:cNvPr id="78" name="Abgerundetes Rechteck 77"/>
          <p:cNvSpPr/>
          <p:nvPr/>
        </p:nvSpPr>
        <p:spPr bwMode="auto">
          <a:xfrm>
            <a:off x="1812617" y="35791772"/>
            <a:ext cx="8020050" cy="1054193"/>
          </a:xfrm>
          <a:prstGeom prst="roundRect">
            <a:avLst/>
          </a:prstGeom>
          <a:solidFill>
            <a:srgbClr val="FFFF99"/>
          </a:solidFill>
          <a:ln w="9525" cap="flat" cmpd="sng" algn="ctr">
            <a:noFill/>
            <a:prstDash val="solid"/>
            <a:round/>
            <a:headEnd type="none" w="med" len="med"/>
            <a:tailEnd type="none" w="med" len="med"/>
          </a:ln>
          <a:effectLst/>
          <a:scene3d>
            <a:camera prst="orthographicFront">
              <a:rot lat="0" lon="0" rev="0"/>
            </a:camera>
            <a:lightRig rig="threePt" dir="t"/>
          </a:scene3d>
          <a:sp3d prstMaterial="matte">
            <a:bevelT h="63500"/>
          </a:sp3d>
        </p:spPr>
        <p:txBody>
          <a:bodyPr vert="horz" wrap="square" lIns="91440" tIns="45720" rIns="91440" bIns="45720" numCol="1" rtlCol="0" anchor="t" anchorCtr="0" compatLnSpc="1">
            <a:prstTxWarp prst="textNoShape">
              <a:avLst/>
            </a:prstTxWarp>
          </a:bodyPr>
          <a:lstStyle/>
          <a:p>
            <a:pPr algn="ctr" defTabSz="912813"/>
            <a:r>
              <a:rPr lang="en-US" sz="2800" i="1" dirty="0" smtClean="0">
                <a:latin typeface="Tahoma" pitchFamily="34" charset="0"/>
              </a:rPr>
              <a:t>Any</a:t>
            </a:r>
            <a:r>
              <a:rPr lang="en-US" sz="2800" dirty="0" smtClean="0">
                <a:latin typeface="Tahoma" pitchFamily="34" charset="0"/>
              </a:rPr>
              <a:t> network has a greedy embedding into the </a:t>
            </a:r>
            <a:r>
              <a:rPr lang="en-US" sz="2800" i="1" dirty="0" smtClean="0">
                <a:latin typeface="Tahoma" pitchFamily="34" charset="0"/>
              </a:rPr>
              <a:t>hyperbolic space</a:t>
            </a:r>
            <a:r>
              <a:rPr lang="en-US" sz="2800" dirty="0" smtClean="0">
                <a:latin typeface="Tahoma" pitchFamily="34" charset="0"/>
              </a:rPr>
              <a:t>.</a:t>
            </a:r>
            <a:endParaRPr lang="de-DE" sz="2800" dirty="0" smtClean="0">
              <a:latin typeface="Tahoma" pitchFamily="34" charset="0"/>
            </a:endParaRPr>
          </a:p>
          <a:p>
            <a:pPr algn="ctr" defTabSz="912813"/>
            <a:endParaRPr lang="de-DE" sz="2800" dirty="0" smtClean="0"/>
          </a:p>
          <a:p>
            <a:pPr marL="0" marR="0" indent="0" algn="ctr" defTabSz="912813" latinLnBrk="0">
              <a:lnSpc>
                <a:spcPct val="100000"/>
              </a:lnSpc>
              <a:buClrTx/>
              <a:buSzTx/>
              <a:buFontTx/>
              <a:buNone/>
              <a:tabLst/>
            </a:pPr>
            <a:endParaRPr lang="de-DE" sz="2800" dirty="0" smtClean="0">
              <a:latin typeface="Tahoma" pitchFamily="34" charset="0"/>
            </a:endParaRPr>
          </a:p>
        </p:txBody>
      </p:sp>
      <p:sp>
        <p:nvSpPr>
          <p:cNvPr id="79" name="Textfeld 78"/>
          <p:cNvSpPr txBox="1"/>
          <p:nvPr/>
        </p:nvSpPr>
        <p:spPr>
          <a:xfrm>
            <a:off x="4703831" y="36845965"/>
            <a:ext cx="5128878" cy="1446550"/>
          </a:xfrm>
          <a:prstGeom prst="rect">
            <a:avLst/>
          </a:prstGeom>
          <a:noFill/>
        </p:spPr>
        <p:txBody>
          <a:bodyPr wrap="square" rtlCol="0">
            <a:spAutoFit/>
          </a:bodyPr>
          <a:lstStyle/>
          <a:p>
            <a:pPr algn="r"/>
            <a:r>
              <a:rPr lang="en-US" sz="2000" dirty="0" smtClean="0">
                <a:latin typeface="+mj-lt"/>
              </a:rPr>
              <a:t>Robert Kleinberg, 2007</a:t>
            </a:r>
          </a:p>
          <a:p>
            <a:pPr algn="r"/>
            <a:r>
              <a:rPr lang="en-US" sz="2000" dirty="0" smtClean="0">
                <a:latin typeface="+mj-lt"/>
              </a:rPr>
              <a:t>Improved by </a:t>
            </a:r>
            <a:r>
              <a:rPr lang="en-US" sz="2000" dirty="0" err="1" smtClean="0">
                <a:latin typeface="+mj-lt"/>
              </a:rPr>
              <a:t>Eppstein</a:t>
            </a:r>
            <a:r>
              <a:rPr lang="en-US" sz="2000" dirty="0" smtClean="0">
                <a:latin typeface="+mj-lt"/>
              </a:rPr>
              <a:t> &amp; Goodrich in 2008 such that coordinates only need O(n) bits</a:t>
            </a:r>
          </a:p>
          <a:p>
            <a:pPr algn="r"/>
            <a:r>
              <a:rPr lang="en-US" sz="2800" dirty="0" smtClean="0">
                <a:latin typeface="+mj-lt"/>
              </a:rPr>
              <a:t>Worst case stretch: O(n)</a:t>
            </a:r>
            <a:endParaRPr lang="de-DE" sz="2800" dirty="0">
              <a:latin typeface="+mj-lt"/>
            </a:endParaRPr>
          </a:p>
        </p:txBody>
      </p:sp>
      <p:pic>
        <p:nvPicPr>
          <p:cNvPr id="80" name="Picture 2" descr="C:\cygwin\home\rflury\infocom09\pics\hyperbolic\5_4.png"/>
          <p:cNvPicPr>
            <a:picLocks noChangeAspect="1" noChangeArrowheads="1"/>
          </p:cNvPicPr>
          <p:nvPr/>
        </p:nvPicPr>
        <p:blipFill>
          <a:blip r:embed="rId2" cstate="print">
            <a:clrChange>
              <a:clrFrom>
                <a:srgbClr val="FFFFFF"/>
              </a:clrFrom>
              <a:clrTo>
                <a:srgbClr val="FFFFFF">
                  <a:alpha val="0"/>
                </a:srgbClr>
              </a:clrTo>
            </a:clrChange>
          </a:blip>
          <a:srcRect b="51910"/>
          <a:stretch>
            <a:fillRect/>
          </a:stretch>
        </p:blipFill>
        <p:spPr bwMode="auto">
          <a:xfrm>
            <a:off x="1793683" y="36845965"/>
            <a:ext cx="3162629" cy="1517872"/>
          </a:xfrm>
          <a:prstGeom prst="rect">
            <a:avLst/>
          </a:prstGeom>
          <a:noFill/>
        </p:spPr>
      </p:pic>
      <p:grpSp>
        <p:nvGrpSpPr>
          <p:cNvPr id="88" name="Gruppieren 87"/>
          <p:cNvGrpSpPr/>
          <p:nvPr/>
        </p:nvGrpSpPr>
        <p:grpSpPr>
          <a:xfrm>
            <a:off x="3421774" y="20876344"/>
            <a:ext cx="4642833" cy="1097041"/>
            <a:chOff x="12450173" y="33377994"/>
            <a:chExt cx="3973317" cy="1103794"/>
          </a:xfrm>
        </p:grpSpPr>
        <p:sp>
          <p:nvSpPr>
            <p:cNvPr id="83" name="Textfeld 82"/>
            <p:cNvSpPr txBox="1"/>
            <p:nvPr/>
          </p:nvSpPr>
          <p:spPr>
            <a:xfrm>
              <a:off x="12450173" y="33560560"/>
              <a:ext cx="1216582" cy="371605"/>
            </a:xfrm>
            <a:prstGeom prst="rect">
              <a:avLst/>
            </a:prstGeom>
            <a:noFill/>
          </p:spPr>
          <p:txBody>
            <a:bodyPr wrap="square" lIns="0" tIns="0" rIns="0" bIns="0" rtlCol="0">
              <a:spAutoFit/>
            </a:bodyPr>
            <a:lstStyle/>
            <a:p>
              <a:pPr>
                <a:buNone/>
              </a:pPr>
              <a:r>
                <a:rPr lang="en-US" sz="2400" dirty="0" smtClean="0">
                  <a:latin typeface="+mj-lt"/>
                </a:rPr>
                <a:t>stretch :=</a:t>
              </a:r>
              <a:endParaRPr lang="en-US" sz="2400" dirty="0">
                <a:latin typeface="+mj-lt"/>
              </a:endParaRPr>
            </a:p>
          </p:txBody>
        </p:sp>
        <p:cxnSp>
          <p:nvCxnSpPr>
            <p:cNvPr id="84" name="Gerade Verbindung 83"/>
            <p:cNvCxnSpPr/>
            <p:nvPr/>
          </p:nvCxnSpPr>
          <p:spPr bwMode="auto">
            <a:xfrm>
              <a:off x="13708846" y="33759067"/>
              <a:ext cx="2714644" cy="1588"/>
            </a:xfrm>
            <a:prstGeom prst="line">
              <a:avLst/>
            </a:prstGeom>
            <a:noFill/>
            <a:ln w="19050" cap="flat" cmpd="sng" algn="ctr">
              <a:solidFill>
                <a:schemeClr val="tx1"/>
              </a:solidFill>
              <a:prstDash val="solid"/>
              <a:round/>
              <a:headEnd type="none" w="med" len="med"/>
              <a:tailEnd type="none" w="med" len="med"/>
            </a:ln>
            <a:effectLst/>
          </p:spPr>
        </p:cxnSp>
        <p:sp>
          <p:nvSpPr>
            <p:cNvPr id="85" name="Textfeld 84"/>
            <p:cNvSpPr txBox="1"/>
            <p:nvPr/>
          </p:nvSpPr>
          <p:spPr>
            <a:xfrm>
              <a:off x="13708846" y="33377994"/>
              <a:ext cx="2714644" cy="738664"/>
            </a:xfrm>
            <a:prstGeom prst="rect">
              <a:avLst/>
            </a:prstGeom>
            <a:noFill/>
          </p:spPr>
          <p:txBody>
            <a:bodyPr wrap="square" lIns="0" tIns="0" rIns="0" bIns="0" rtlCol="0">
              <a:spAutoFit/>
            </a:bodyPr>
            <a:lstStyle/>
            <a:p>
              <a:pPr algn="ctr">
                <a:buNone/>
              </a:pPr>
              <a:r>
                <a:rPr lang="en-US" sz="2400" dirty="0" smtClean="0">
                  <a:latin typeface="+mj-lt"/>
                </a:rPr>
                <a:t>length of greedy path</a:t>
              </a:r>
              <a:endParaRPr lang="en-US" sz="2400" dirty="0">
                <a:latin typeface="+mj-lt"/>
              </a:endParaRPr>
            </a:p>
          </p:txBody>
        </p:sp>
        <p:sp>
          <p:nvSpPr>
            <p:cNvPr id="86" name="Textfeld 85"/>
            <p:cNvSpPr txBox="1"/>
            <p:nvPr/>
          </p:nvSpPr>
          <p:spPr>
            <a:xfrm>
              <a:off x="13708846" y="33743124"/>
              <a:ext cx="2714644" cy="738664"/>
            </a:xfrm>
            <a:prstGeom prst="rect">
              <a:avLst/>
            </a:prstGeom>
            <a:noFill/>
          </p:spPr>
          <p:txBody>
            <a:bodyPr wrap="square" lIns="0" tIns="0" rIns="0" bIns="0" rtlCol="0">
              <a:spAutoFit/>
            </a:bodyPr>
            <a:lstStyle/>
            <a:p>
              <a:pPr algn="ctr">
                <a:buNone/>
              </a:pPr>
              <a:r>
                <a:rPr lang="en-US" sz="2400" dirty="0" smtClean="0">
                  <a:latin typeface="+mj-lt"/>
                </a:rPr>
                <a:t>length of optimal path</a:t>
              </a:r>
              <a:endParaRPr lang="en-US" sz="2400" dirty="0">
                <a:latin typeface="+mj-lt"/>
              </a:endParaRPr>
            </a:p>
          </p:txBody>
        </p:sp>
      </p:grpSp>
      <p:sp>
        <p:nvSpPr>
          <p:cNvPr id="89" name="Abgerundetes Rechteck 88"/>
          <p:cNvSpPr/>
          <p:nvPr/>
        </p:nvSpPr>
        <p:spPr bwMode="auto">
          <a:xfrm>
            <a:off x="1771888" y="25116657"/>
            <a:ext cx="8020050" cy="1637746"/>
          </a:xfrm>
          <a:prstGeom prst="roundRect">
            <a:avLst/>
          </a:prstGeom>
          <a:solidFill>
            <a:srgbClr val="FFFF99"/>
          </a:solidFill>
          <a:ln w="9525" cap="flat" cmpd="sng" algn="ctr">
            <a:noFill/>
            <a:prstDash val="solid"/>
            <a:round/>
            <a:headEnd type="none" w="med" len="med"/>
            <a:tailEnd type="none" w="med" len="med"/>
          </a:ln>
          <a:effectLst/>
          <a:scene3d>
            <a:camera prst="orthographicFront">
              <a:rot lat="0" lon="0" rev="0"/>
            </a:camera>
            <a:lightRig rig="threePt" dir="t"/>
          </a:scene3d>
          <a:sp3d prstMaterial="matte">
            <a:bevelT h="63500"/>
          </a:sp3d>
        </p:spPr>
        <p:txBody>
          <a:bodyPr vert="horz" wrap="square" lIns="91440" tIns="45720" rIns="91440" bIns="45720" numCol="1" rtlCol="0" anchor="t" anchorCtr="0" compatLnSpc="1">
            <a:prstTxWarp prst="textNoShape">
              <a:avLst/>
            </a:prstTxWarp>
          </a:bodyPr>
          <a:lstStyle/>
          <a:p>
            <a:pPr algn="ctr" defTabSz="912813"/>
            <a:r>
              <a:rPr lang="en-US" sz="2800" dirty="0" smtClean="0">
                <a:latin typeface="Tahoma" pitchFamily="34" charset="0"/>
              </a:rPr>
              <a:t>A </a:t>
            </a:r>
            <a:r>
              <a:rPr lang="en-US" sz="2800" i="1" dirty="0" smtClean="0">
                <a:latin typeface="Tahoma" pitchFamily="34" charset="0"/>
              </a:rPr>
              <a:t>CUDG</a:t>
            </a:r>
            <a:r>
              <a:rPr lang="en-US" sz="2800" dirty="0" smtClean="0">
                <a:latin typeface="Tahoma" pitchFamily="34" charset="0"/>
              </a:rPr>
              <a:t> can be embedded in polynomial time</a:t>
            </a:r>
          </a:p>
          <a:p>
            <a:pPr algn="ctr" defTabSz="912813"/>
            <a:r>
              <a:rPr lang="en-US" sz="2800" dirty="0" smtClean="0">
                <a:latin typeface="Tahoma" pitchFamily="34" charset="0"/>
              </a:rPr>
              <a:t>into O(log</a:t>
            </a:r>
            <a:r>
              <a:rPr lang="en-US" sz="2800" baseline="30000" dirty="0" smtClean="0">
                <a:latin typeface="Tahoma" pitchFamily="34" charset="0"/>
              </a:rPr>
              <a:t>2</a:t>
            </a:r>
            <a:r>
              <a:rPr lang="en-US" sz="2800" dirty="0" smtClean="0">
                <a:latin typeface="Tahoma" pitchFamily="34" charset="0"/>
              </a:rPr>
              <a:t> n) dimensions</a:t>
            </a:r>
          </a:p>
          <a:p>
            <a:pPr algn="ctr" defTabSz="912813"/>
            <a:r>
              <a:rPr lang="en-US" sz="2800" dirty="0" smtClean="0">
                <a:latin typeface="Tahoma" pitchFamily="34" charset="0"/>
              </a:rPr>
              <a:t>such that greedy routing has a </a:t>
            </a:r>
            <a:r>
              <a:rPr lang="en-US" sz="2800" i="1" dirty="0" smtClean="0">
                <a:latin typeface="Tahoma" pitchFamily="34" charset="0"/>
              </a:rPr>
              <a:t>constant stretch</a:t>
            </a:r>
            <a:endParaRPr lang="de-DE" sz="2800" i="1" dirty="0" smtClean="0">
              <a:latin typeface="Tahoma" pitchFamily="34" charset="0"/>
            </a:endParaRPr>
          </a:p>
          <a:p>
            <a:pPr algn="ctr" defTabSz="912813"/>
            <a:endParaRPr lang="de-DE" sz="2800" dirty="0" smtClean="0"/>
          </a:p>
          <a:p>
            <a:pPr marL="0" marR="0" indent="0" algn="ctr" defTabSz="912813" latinLnBrk="0">
              <a:lnSpc>
                <a:spcPct val="100000"/>
              </a:lnSpc>
              <a:buClrTx/>
              <a:buSzTx/>
              <a:buFontTx/>
              <a:buNone/>
              <a:tabLst/>
            </a:pPr>
            <a:endParaRPr lang="de-DE" sz="2800" dirty="0" smtClean="0">
              <a:latin typeface="Tahoma" pitchFamily="34" charset="0"/>
            </a:endParaRPr>
          </a:p>
        </p:txBody>
      </p:sp>
      <p:grpSp>
        <p:nvGrpSpPr>
          <p:cNvPr id="170" name="Gruppieren 169"/>
          <p:cNvGrpSpPr/>
          <p:nvPr/>
        </p:nvGrpSpPr>
        <p:grpSpPr>
          <a:xfrm>
            <a:off x="10937574" y="7900099"/>
            <a:ext cx="7889704" cy="1785950"/>
            <a:chOff x="7875" y="2614030"/>
            <a:chExt cx="9136125" cy="2068096"/>
          </a:xfrm>
        </p:grpSpPr>
        <p:pic>
          <p:nvPicPr>
            <p:cNvPr id="91" name="Picture 2" descr="C:\cygwin\home\rflury\infocom09\pics\pics_sources\story_nets\sources\t0.pn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875" y="2614030"/>
              <a:ext cx="3017562" cy="2056412"/>
            </a:xfrm>
            <a:prstGeom prst="rect">
              <a:avLst/>
            </a:prstGeom>
            <a:noFill/>
          </p:spPr>
        </p:pic>
        <p:grpSp>
          <p:nvGrpSpPr>
            <p:cNvPr id="92" name="Gruppieren 91"/>
            <p:cNvGrpSpPr/>
            <p:nvPr/>
          </p:nvGrpSpPr>
          <p:grpSpPr>
            <a:xfrm>
              <a:off x="3087984" y="2614030"/>
              <a:ext cx="3017562" cy="2056412"/>
              <a:chOff x="3087984" y="2614030"/>
              <a:chExt cx="3017562" cy="2056412"/>
            </a:xfrm>
          </p:grpSpPr>
          <p:pic>
            <p:nvPicPr>
              <p:cNvPr id="93" name="Picture 2" descr="C:\cygwin\home\rflury\infocom09\pics\pics_sources\story_nets\sources\t0.png"/>
              <p:cNvPicPr>
                <a:picLocks noChangeAspect="1" noChangeArrowheads="1"/>
              </p:cNvPicPr>
              <p:nvPr/>
            </p:nvPicPr>
            <p:blipFill>
              <a:blip r:embed="rId3" cstate="print">
                <a:clrChange>
                  <a:clrFrom>
                    <a:srgbClr val="FFFFFF"/>
                  </a:clrFrom>
                  <a:clrTo>
                    <a:srgbClr val="FFFFFF">
                      <a:alpha val="0"/>
                    </a:srgbClr>
                  </a:clrTo>
                </a:clrChange>
                <a:lum bright="40000"/>
              </a:blip>
              <a:srcRect/>
              <a:stretch>
                <a:fillRect/>
              </a:stretch>
            </p:blipFill>
            <p:spPr bwMode="auto">
              <a:xfrm>
                <a:off x="3087984" y="2614030"/>
                <a:ext cx="3017562" cy="2056412"/>
              </a:xfrm>
              <a:prstGeom prst="rect">
                <a:avLst/>
              </a:prstGeom>
              <a:noFill/>
            </p:spPr>
          </p:pic>
          <p:grpSp>
            <p:nvGrpSpPr>
              <p:cNvPr id="94" name="Gruppieren 101"/>
              <p:cNvGrpSpPr/>
              <p:nvPr/>
            </p:nvGrpSpPr>
            <p:grpSpPr>
              <a:xfrm>
                <a:off x="3345034" y="2694359"/>
                <a:ext cx="2474101" cy="1879688"/>
                <a:chOff x="957213" y="1457298"/>
                <a:chExt cx="5623002" cy="4272021"/>
              </a:xfrm>
            </p:grpSpPr>
            <p:cxnSp>
              <p:nvCxnSpPr>
                <p:cNvPr id="95" name="Gerade Verbindung 94"/>
                <p:cNvCxnSpPr/>
                <p:nvPr/>
              </p:nvCxnSpPr>
              <p:spPr bwMode="auto">
                <a:xfrm rot="16200000" flipH="1">
                  <a:off x="1681159" y="1633547"/>
                  <a:ext cx="806430" cy="520667"/>
                </a:xfrm>
                <a:prstGeom prst="line">
                  <a:avLst/>
                </a:prstGeom>
                <a:noFill/>
                <a:ln w="38100" cap="flat" cmpd="sng" algn="ctr">
                  <a:solidFill>
                    <a:srgbClr val="FF0000"/>
                  </a:solidFill>
                  <a:prstDash val="solid"/>
                  <a:round/>
                  <a:headEnd type="none" w="med" len="med"/>
                  <a:tailEnd type="none" w="med" len="med"/>
                </a:ln>
                <a:effectLst/>
              </p:spPr>
            </p:cxnSp>
            <p:cxnSp>
              <p:nvCxnSpPr>
                <p:cNvPr id="96" name="Gerade Verbindung 95"/>
                <p:cNvCxnSpPr/>
                <p:nvPr/>
              </p:nvCxnSpPr>
              <p:spPr bwMode="auto">
                <a:xfrm rot="16200000" flipH="1">
                  <a:off x="2155793" y="1925617"/>
                  <a:ext cx="993789" cy="552456"/>
                </a:xfrm>
                <a:prstGeom prst="line">
                  <a:avLst/>
                </a:prstGeom>
                <a:noFill/>
                <a:ln w="38100" cap="flat" cmpd="sng" algn="ctr">
                  <a:solidFill>
                    <a:srgbClr val="FF0000"/>
                  </a:solidFill>
                  <a:prstDash val="solid"/>
                  <a:round/>
                  <a:headEnd type="none" w="med" len="med"/>
                  <a:tailEnd type="none" w="med" len="med"/>
                </a:ln>
                <a:effectLst/>
              </p:spPr>
            </p:cxnSp>
            <p:cxnSp>
              <p:nvCxnSpPr>
                <p:cNvPr id="97" name="Gerade Verbindung 96"/>
                <p:cNvCxnSpPr/>
                <p:nvPr/>
              </p:nvCxnSpPr>
              <p:spPr bwMode="auto">
                <a:xfrm rot="16200000" flipH="1">
                  <a:off x="1431883" y="2844792"/>
                  <a:ext cx="657233" cy="292104"/>
                </a:xfrm>
                <a:prstGeom prst="line">
                  <a:avLst/>
                </a:prstGeom>
                <a:noFill/>
                <a:ln w="38100" cap="flat" cmpd="sng" algn="ctr">
                  <a:solidFill>
                    <a:srgbClr val="FF0000"/>
                  </a:solidFill>
                  <a:prstDash val="solid"/>
                  <a:round/>
                  <a:headEnd type="none" w="med" len="med"/>
                  <a:tailEnd type="none" w="med" len="med"/>
                </a:ln>
                <a:effectLst/>
              </p:spPr>
            </p:cxnSp>
            <p:cxnSp>
              <p:nvCxnSpPr>
                <p:cNvPr id="98" name="Gerade Verbindung 97"/>
                <p:cNvCxnSpPr/>
                <p:nvPr/>
              </p:nvCxnSpPr>
              <p:spPr bwMode="auto">
                <a:xfrm rot="10800000">
                  <a:off x="2344708" y="2297097"/>
                  <a:ext cx="588993" cy="398478"/>
                </a:xfrm>
                <a:prstGeom prst="line">
                  <a:avLst/>
                </a:prstGeom>
                <a:noFill/>
                <a:ln w="38100" cap="flat" cmpd="sng" algn="ctr">
                  <a:solidFill>
                    <a:srgbClr val="FF0000"/>
                  </a:solidFill>
                  <a:prstDash val="solid"/>
                  <a:round/>
                  <a:headEnd type="none" w="med" len="med"/>
                  <a:tailEnd type="none" w="med" len="med"/>
                </a:ln>
                <a:effectLst/>
              </p:spPr>
            </p:cxnSp>
            <p:cxnSp>
              <p:nvCxnSpPr>
                <p:cNvPr id="99" name="Gerade Verbindung 98"/>
                <p:cNvCxnSpPr/>
                <p:nvPr/>
              </p:nvCxnSpPr>
              <p:spPr bwMode="auto">
                <a:xfrm>
                  <a:off x="2308194" y="2954332"/>
                  <a:ext cx="730260" cy="547694"/>
                </a:xfrm>
                <a:prstGeom prst="line">
                  <a:avLst/>
                </a:prstGeom>
                <a:noFill/>
                <a:ln w="38100" cap="flat" cmpd="sng" algn="ctr">
                  <a:solidFill>
                    <a:srgbClr val="FF0000"/>
                  </a:solidFill>
                  <a:prstDash val="solid"/>
                  <a:round/>
                  <a:headEnd type="none" w="med" len="med"/>
                  <a:tailEnd type="none" w="med" len="med"/>
                </a:ln>
                <a:effectLst/>
              </p:spPr>
            </p:cxnSp>
            <p:cxnSp>
              <p:nvCxnSpPr>
                <p:cNvPr id="100" name="Gerade Verbindung 99"/>
                <p:cNvCxnSpPr/>
                <p:nvPr/>
              </p:nvCxnSpPr>
              <p:spPr bwMode="auto">
                <a:xfrm>
                  <a:off x="1452563" y="3300413"/>
                  <a:ext cx="453988" cy="19048"/>
                </a:xfrm>
                <a:prstGeom prst="line">
                  <a:avLst/>
                </a:prstGeom>
                <a:noFill/>
                <a:ln w="38100" cap="flat" cmpd="sng" algn="ctr">
                  <a:solidFill>
                    <a:srgbClr val="FF0000"/>
                  </a:solidFill>
                  <a:prstDash val="solid"/>
                  <a:round/>
                  <a:headEnd type="none" w="med" len="med"/>
                  <a:tailEnd type="none" w="med" len="med"/>
                </a:ln>
                <a:effectLst/>
              </p:spPr>
            </p:cxnSp>
            <p:cxnSp>
              <p:nvCxnSpPr>
                <p:cNvPr id="101" name="Gerade Verbindung 100"/>
                <p:cNvCxnSpPr/>
                <p:nvPr/>
              </p:nvCxnSpPr>
              <p:spPr bwMode="auto">
                <a:xfrm>
                  <a:off x="1906551" y="3319461"/>
                  <a:ext cx="1131903" cy="182565"/>
                </a:xfrm>
                <a:prstGeom prst="line">
                  <a:avLst/>
                </a:prstGeom>
                <a:noFill/>
                <a:ln w="38100" cap="flat" cmpd="sng" algn="ctr">
                  <a:solidFill>
                    <a:srgbClr val="FF0000"/>
                  </a:solidFill>
                  <a:prstDash val="solid"/>
                  <a:round/>
                  <a:headEnd type="none" w="med" len="med"/>
                  <a:tailEnd type="none" w="med" len="med"/>
                </a:ln>
                <a:effectLst/>
              </p:spPr>
            </p:cxnSp>
            <p:cxnSp>
              <p:nvCxnSpPr>
                <p:cNvPr id="102" name="Gerade Verbindung 101"/>
                <p:cNvCxnSpPr/>
                <p:nvPr/>
              </p:nvCxnSpPr>
              <p:spPr bwMode="auto">
                <a:xfrm rot="5400000">
                  <a:off x="2928916" y="1895455"/>
                  <a:ext cx="803286" cy="803284"/>
                </a:xfrm>
                <a:prstGeom prst="line">
                  <a:avLst/>
                </a:prstGeom>
                <a:noFill/>
                <a:ln w="38100" cap="flat" cmpd="sng" algn="ctr">
                  <a:solidFill>
                    <a:srgbClr val="FF0000"/>
                  </a:solidFill>
                  <a:prstDash val="solid"/>
                  <a:round/>
                  <a:headEnd type="none" w="med" len="med"/>
                  <a:tailEnd type="none" w="med" len="med"/>
                </a:ln>
                <a:effectLst/>
              </p:spPr>
            </p:cxnSp>
            <p:cxnSp>
              <p:nvCxnSpPr>
                <p:cNvPr id="103" name="Gerade Verbindung 102"/>
                <p:cNvCxnSpPr/>
                <p:nvPr/>
              </p:nvCxnSpPr>
              <p:spPr bwMode="auto">
                <a:xfrm rot="5400000" flipH="1" flipV="1">
                  <a:off x="2965428" y="2698740"/>
                  <a:ext cx="876312" cy="730260"/>
                </a:xfrm>
                <a:prstGeom prst="line">
                  <a:avLst/>
                </a:prstGeom>
                <a:noFill/>
                <a:ln w="38100" cap="flat" cmpd="sng" algn="ctr">
                  <a:solidFill>
                    <a:srgbClr val="FF0000"/>
                  </a:solidFill>
                  <a:prstDash val="solid"/>
                  <a:round/>
                  <a:headEnd type="none" w="med" len="med"/>
                  <a:tailEnd type="none" w="med" len="med"/>
                </a:ln>
                <a:effectLst/>
              </p:spPr>
            </p:cxnSp>
            <p:cxnSp>
              <p:nvCxnSpPr>
                <p:cNvPr id="104" name="Gerade Verbindung 103"/>
                <p:cNvCxnSpPr/>
                <p:nvPr/>
              </p:nvCxnSpPr>
              <p:spPr bwMode="auto">
                <a:xfrm flipV="1">
                  <a:off x="2052603" y="3502026"/>
                  <a:ext cx="985851" cy="365130"/>
                </a:xfrm>
                <a:prstGeom prst="line">
                  <a:avLst/>
                </a:prstGeom>
                <a:noFill/>
                <a:ln w="38100" cap="flat" cmpd="sng" algn="ctr">
                  <a:solidFill>
                    <a:srgbClr val="FF0000"/>
                  </a:solidFill>
                  <a:prstDash val="solid"/>
                  <a:round/>
                  <a:headEnd type="none" w="med" len="med"/>
                  <a:tailEnd type="none" w="med" len="med"/>
                </a:ln>
                <a:effectLst/>
              </p:spPr>
            </p:cxnSp>
            <p:cxnSp>
              <p:nvCxnSpPr>
                <p:cNvPr id="105" name="Gerade Verbindung 104"/>
                <p:cNvCxnSpPr/>
                <p:nvPr/>
              </p:nvCxnSpPr>
              <p:spPr bwMode="auto">
                <a:xfrm rot="5400000" flipH="1" flipV="1">
                  <a:off x="1285829" y="3538540"/>
                  <a:ext cx="839800" cy="401643"/>
                </a:xfrm>
                <a:prstGeom prst="line">
                  <a:avLst/>
                </a:prstGeom>
                <a:noFill/>
                <a:ln w="38100" cap="flat" cmpd="sng" algn="ctr">
                  <a:solidFill>
                    <a:srgbClr val="FF0000"/>
                  </a:solidFill>
                  <a:prstDash val="solid"/>
                  <a:round/>
                  <a:headEnd type="none" w="med" len="med"/>
                  <a:tailEnd type="none" w="med" len="med"/>
                </a:ln>
                <a:effectLst/>
              </p:spPr>
            </p:cxnSp>
            <p:cxnSp>
              <p:nvCxnSpPr>
                <p:cNvPr id="106" name="Gerade Verbindung 105"/>
                <p:cNvCxnSpPr/>
                <p:nvPr/>
              </p:nvCxnSpPr>
              <p:spPr bwMode="auto">
                <a:xfrm rot="16200000" flipV="1">
                  <a:off x="975470" y="4688699"/>
                  <a:ext cx="1131903" cy="73026"/>
                </a:xfrm>
                <a:prstGeom prst="line">
                  <a:avLst/>
                </a:prstGeom>
                <a:noFill/>
                <a:ln w="38100" cap="flat" cmpd="sng" algn="ctr">
                  <a:solidFill>
                    <a:srgbClr val="FF0000"/>
                  </a:solidFill>
                  <a:prstDash val="solid"/>
                  <a:round/>
                  <a:headEnd type="none" w="med" len="med"/>
                  <a:tailEnd type="none" w="med" len="med"/>
                </a:ln>
                <a:effectLst/>
              </p:spPr>
            </p:cxnSp>
            <p:cxnSp>
              <p:nvCxnSpPr>
                <p:cNvPr id="107" name="Gerade Verbindung 106"/>
                <p:cNvCxnSpPr/>
                <p:nvPr/>
              </p:nvCxnSpPr>
              <p:spPr bwMode="auto">
                <a:xfrm flipV="1">
                  <a:off x="957213" y="4159260"/>
                  <a:ext cx="547695" cy="438156"/>
                </a:xfrm>
                <a:prstGeom prst="line">
                  <a:avLst/>
                </a:prstGeom>
                <a:noFill/>
                <a:ln w="38100" cap="flat" cmpd="sng" algn="ctr">
                  <a:solidFill>
                    <a:srgbClr val="FF0000"/>
                  </a:solidFill>
                  <a:prstDash val="solid"/>
                  <a:round/>
                  <a:headEnd type="none" w="med" len="med"/>
                  <a:tailEnd type="none" w="med" len="med"/>
                </a:ln>
                <a:effectLst/>
              </p:spPr>
            </p:cxnSp>
            <p:cxnSp>
              <p:nvCxnSpPr>
                <p:cNvPr id="108" name="Gerade Verbindung 107"/>
                <p:cNvCxnSpPr/>
                <p:nvPr/>
              </p:nvCxnSpPr>
              <p:spPr bwMode="auto">
                <a:xfrm rot="16200000" flipH="1">
                  <a:off x="3385327" y="2242327"/>
                  <a:ext cx="730260" cy="36513"/>
                </a:xfrm>
                <a:prstGeom prst="line">
                  <a:avLst/>
                </a:prstGeom>
                <a:noFill/>
                <a:ln w="38100" cap="flat" cmpd="sng" algn="ctr">
                  <a:solidFill>
                    <a:srgbClr val="FF0000"/>
                  </a:solidFill>
                  <a:prstDash val="solid"/>
                  <a:round/>
                  <a:headEnd type="none" w="med" len="med"/>
                  <a:tailEnd type="none" w="med" len="med"/>
                </a:ln>
                <a:effectLst/>
              </p:spPr>
            </p:cxnSp>
            <p:cxnSp>
              <p:nvCxnSpPr>
                <p:cNvPr id="109" name="Gerade Verbindung 108"/>
                <p:cNvCxnSpPr/>
                <p:nvPr/>
              </p:nvCxnSpPr>
              <p:spPr bwMode="auto">
                <a:xfrm rot="16200000" flipV="1">
                  <a:off x="3567893" y="2826536"/>
                  <a:ext cx="620721" cy="219078"/>
                </a:xfrm>
                <a:prstGeom prst="line">
                  <a:avLst/>
                </a:prstGeom>
                <a:noFill/>
                <a:ln w="38100" cap="flat" cmpd="sng" algn="ctr">
                  <a:solidFill>
                    <a:srgbClr val="FF0000"/>
                  </a:solidFill>
                  <a:prstDash val="solid"/>
                  <a:round/>
                  <a:headEnd type="none" w="med" len="med"/>
                  <a:tailEnd type="none" w="med" len="med"/>
                </a:ln>
                <a:effectLst/>
              </p:spPr>
            </p:cxnSp>
            <p:cxnSp>
              <p:nvCxnSpPr>
                <p:cNvPr id="110" name="Gerade Verbindung 109"/>
                <p:cNvCxnSpPr/>
                <p:nvPr/>
              </p:nvCxnSpPr>
              <p:spPr bwMode="auto">
                <a:xfrm rot="10800000">
                  <a:off x="3038455" y="3502026"/>
                  <a:ext cx="693747" cy="292106"/>
                </a:xfrm>
                <a:prstGeom prst="line">
                  <a:avLst/>
                </a:prstGeom>
                <a:noFill/>
                <a:ln w="38100" cap="flat" cmpd="sng" algn="ctr">
                  <a:solidFill>
                    <a:srgbClr val="FF0000"/>
                  </a:solidFill>
                  <a:prstDash val="solid"/>
                  <a:round/>
                  <a:headEnd type="none" w="med" len="med"/>
                  <a:tailEnd type="none" w="med" len="med"/>
                </a:ln>
                <a:effectLst/>
              </p:spPr>
            </p:cxnSp>
            <p:cxnSp>
              <p:nvCxnSpPr>
                <p:cNvPr id="111" name="Gerade Verbindung 110"/>
                <p:cNvCxnSpPr/>
                <p:nvPr/>
              </p:nvCxnSpPr>
              <p:spPr bwMode="auto">
                <a:xfrm flipV="1">
                  <a:off x="2782863" y="3794130"/>
                  <a:ext cx="949338" cy="438156"/>
                </a:xfrm>
                <a:prstGeom prst="line">
                  <a:avLst/>
                </a:prstGeom>
                <a:noFill/>
                <a:ln w="38100" cap="flat" cmpd="sng" algn="ctr">
                  <a:solidFill>
                    <a:srgbClr val="FF0000"/>
                  </a:solidFill>
                  <a:prstDash val="solid"/>
                  <a:round/>
                  <a:headEnd type="none" w="med" len="med"/>
                  <a:tailEnd type="none" w="med" len="med"/>
                </a:ln>
                <a:effectLst/>
              </p:spPr>
            </p:cxnSp>
            <p:cxnSp>
              <p:nvCxnSpPr>
                <p:cNvPr id="112" name="Gerade Verbindung 111"/>
                <p:cNvCxnSpPr/>
                <p:nvPr/>
              </p:nvCxnSpPr>
              <p:spPr bwMode="auto">
                <a:xfrm rot="5400000" flipH="1" flipV="1">
                  <a:off x="3001941" y="3830644"/>
                  <a:ext cx="766773" cy="693747"/>
                </a:xfrm>
                <a:prstGeom prst="line">
                  <a:avLst/>
                </a:prstGeom>
                <a:noFill/>
                <a:ln w="38100" cap="flat" cmpd="sng" algn="ctr">
                  <a:solidFill>
                    <a:srgbClr val="FF0000"/>
                  </a:solidFill>
                  <a:prstDash val="solid"/>
                  <a:round/>
                  <a:headEnd type="none" w="med" len="med"/>
                  <a:tailEnd type="none" w="med" len="med"/>
                </a:ln>
                <a:effectLst/>
              </p:spPr>
            </p:cxnSp>
            <p:cxnSp>
              <p:nvCxnSpPr>
                <p:cNvPr id="113" name="Gerade Verbindung 112"/>
                <p:cNvCxnSpPr/>
                <p:nvPr/>
              </p:nvCxnSpPr>
              <p:spPr bwMode="auto">
                <a:xfrm rot="5400000" flipH="1" flipV="1">
                  <a:off x="3294045" y="4159260"/>
                  <a:ext cx="803286" cy="73026"/>
                </a:xfrm>
                <a:prstGeom prst="line">
                  <a:avLst/>
                </a:prstGeom>
                <a:noFill/>
                <a:ln w="38100" cap="flat" cmpd="sng" algn="ctr">
                  <a:solidFill>
                    <a:srgbClr val="FF0000"/>
                  </a:solidFill>
                  <a:prstDash val="solid"/>
                  <a:round/>
                  <a:headEnd type="none" w="med" len="med"/>
                  <a:tailEnd type="none" w="med" len="med"/>
                </a:ln>
                <a:effectLst/>
              </p:spPr>
            </p:cxnSp>
            <p:cxnSp>
              <p:nvCxnSpPr>
                <p:cNvPr id="114" name="Gerade Verbindung 113"/>
                <p:cNvCxnSpPr/>
                <p:nvPr/>
              </p:nvCxnSpPr>
              <p:spPr bwMode="auto">
                <a:xfrm rot="5400000" flipH="1" flipV="1">
                  <a:off x="3294045" y="4706956"/>
                  <a:ext cx="474669" cy="255591"/>
                </a:xfrm>
                <a:prstGeom prst="line">
                  <a:avLst/>
                </a:prstGeom>
                <a:noFill/>
                <a:ln w="38100" cap="flat" cmpd="sng" algn="ctr">
                  <a:solidFill>
                    <a:srgbClr val="FF0000"/>
                  </a:solidFill>
                  <a:prstDash val="solid"/>
                  <a:round/>
                  <a:headEnd type="none" w="med" len="med"/>
                  <a:tailEnd type="none" w="med" len="med"/>
                </a:ln>
                <a:effectLst/>
              </p:spPr>
            </p:cxnSp>
            <p:cxnSp>
              <p:nvCxnSpPr>
                <p:cNvPr id="115" name="Gerade Verbindung 114"/>
                <p:cNvCxnSpPr/>
                <p:nvPr/>
              </p:nvCxnSpPr>
              <p:spPr bwMode="auto">
                <a:xfrm rot="5400000" flipH="1" flipV="1">
                  <a:off x="3129737" y="5126855"/>
                  <a:ext cx="1058877" cy="1588"/>
                </a:xfrm>
                <a:prstGeom prst="line">
                  <a:avLst/>
                </a:prstGeom>
                <a:noFill/>
                <a:ln w="38100" cap="flat" cmpd="sng" algn="ctr">
                  <a:solidFill>
                    <a:srgbClr val="FF0000"/>
                  </a:solidFill>
                  <a:prstDash val="solid"/>
                  <a:round/>
                  <a:headEnd type="none" w="med" len="med"/>
                  <a:tailEnd type="none" w="med" len="med"/>
                </a:ln>
                <a:effectLst/>
              </p:spPr>
            </p:cxnSp>
            <p:cxnSp>
              <p:nvCxnSpPr>
                <p:cNvPr id="116" name="Gerade Verbindung 115"/>
                <p:cNvCxnSpPr/>
                <p:nvPr/>
              </p:nvCxnSpPr>
              <p:spPr bwMode="auto">
                <a:xfrm rot="16200000" flipV="1">
                  <a:off x="3622663" y="3903669"/>
                  <a:ext cx="474669" cy="255591"/>
                </a:xfrm>
                <a:prstGeom prst="line">
                  <a:avLst/>
                </a:prstGeom>
                <a:noFill/>
                <a:ln w="38100" cap="flat" cmpd="sng" algn="ctr">
                  <a:solidFill>
                    <a:srgbClr val="FF0000"/>
                  </a:solidFill>
                  <a:prstDash val="solid"/>
                  <a:round/>
                  <a:headEnd type="none" w="med" len="med"/>
                  <a:tailEnd type="none" w="med" len="med"/>
                </a:ln>
                <a:effectLst/>
              </p:spPr>
            </p:cxnSp>
            <p:cxnSp>
              <p:nvCxnSpPr>
                <p:cNvPr id="117" name="Gerade Verbindung 116"/>
                <p:cNvCxnSpPr/>
                <p:nvPr/>
              </p:nvCxnSpPr>
              <p:spPr bwMode="auto">
                <a:xfrm rot="10800000">
                  <a:off x="3732202" y="3794131"/>
                  <a:ext cx="839799" cy="620721"/>
                </a:xfrm>
                <a:prstGeom prst="line">
                  <a:avLst/>
                </a:prstGeom>
                <a:noFill/>
                <a:ln w="38100" cap="flat" cmpd="sng" algn="ctr">
                  <a:solidFill>
                    <a:srgbClr val="FF0000"/>
                  </a:solidFill>
                  <a:prstDash val="solid"/>
                  <a:round/>
                  <a:headEnd type="none" w="med" len="med"/>
                  <a:tailEnd type="none" w="med" len="med"/>
                </a:ln>
                <a:effectLst/>
              </p:spPr>
            </p:cxnSp>
            <p:cxnSp>
              <p:nvCxnSpPr>
                <p:cNvPr id="118" name="Gerade Verbindung 117"/>
                <p:cNvCxnSpPr/>
                <p:nvPr/>
              </p:nvCxnSpPr>
              <p:spPr bwMode="auto">
                <a:xfrm rot="10800000">
                  <a:off x="3732201" y="1895455"/>
                  <a:ext cx="803288" cy="766775"/>
                </a:xfrm>
                <a:prstGeom prst="line">
                  <a:avLst/>
                </a:prstGeom>
                <a:noFill/>
                <a:ln w="38100" cap="flat" cmpd="sng" algn="ctr">
                  <a:solidFill>
                    <a:srgbClr val="FF0000"/>
                  </a:solidFill>
                  <a:prstDash val="solid"/>
                  <a:round/>
                  <a:headEnd type="none" w="med" len="med"/>
                  <a:tailEnd type="none" w="med" len="med"/>
                </a:ln>
                <a:effectLst/>
              </p:spPr>
            </p:cxnSp>
            <p:cxnSp>
              <p:nvCxnSpPr>
                <p:cNvPr id="119" name="Gerade Verbindung 118"/>
                <p:cNvCxnSpPr/>
                <p:nvPr/>
              </p:nvCxnSpPr>
              <p:spPr bwMode="auto">
                <a:xfrm>
                  <a:off x="4535487" y="2662227"/>
                  <a:ext cx="876312" cy="292104"/>
                </a:xfrm>
                <a:prstGeom prst="line">
                  <a:avLst/>
                </a:prstGeom>
                <a:noFill/>
                <a:ln w="38100" cap="flat" cmpd="sng" algn="ctr">
                  <a:solidFill>
                    <a:srgbClr val="FF0000"/>
                  </a:solidFill>
                  <a:prstDash val="solid"/>
                  <a:round/>
                  <a:headEnd type="none" w="med" len="med"/>
                  <a:tailEnd type="none" w="med" len="med"/>
                </a:ln>
                <a:effectLst/>
              </p:spPr>
            </p:cxnSp>
            <p:cxnSp>
              <p:nvCxnSpPr>
                <p:cNvPr id="120" name="Gerade Verbindung 119"/>
                <p:cNvCxnSpPr/>
                <p:nvPr/>
              </p:nvCxnSpPr>
              <p:spPr bwMode="auto">
                <a:xfrm>
                  <a:off x="5411799" y="2954331"/>
                  <a:ext cx="511182" cy="146052"/>
                </a:xfrm>
                <a:prstGeom prst="line">
                  <a:avLst/>
                </a:prstGeom>
                <a:noFill/>
                <a:ln w="38100" cap="flat" cmpd="sng" algn="ctr">
                  <a:solidFill>
                    <a:srgbClr val="FF0000"/>
                  </a:solidFill>
                  <a:prstDash val="solid"/>
                  <a:round/>
                  <a:headEnd type="none" w="med" len="med"/>
                  <a:tailEnd type="none" w="med" len="med"/>
                </a:ln>
                <a:effectLst/>
              </p:spPr>
            </p:cxnSp>
            <p:cxnSp>
              <p:nvCxnSpPr>
                <p:cNvPr id="121" name="Gerade Verbindung 120"/>
                <p:cNvCxnSpPr/>
                <p:nvPr/>
              </p:nvCxnSpPr>
              <p:spPr bwMode="auto">
                <a:xfrm flipV="1">
                  <a:off x="5411799" y="2406636"/>
                  <a:ext cx="949338" cy="547695"/>
                </a:xfrm>
                <a:prstGeom prst="line">
                  <a:avLst/>
                </a:prstGeom>
                <a:noFill/>
                <a:ln w="38100" cap="flat" cmpd="sng" algn="ctr">
                  <a:solidFill>
                    <a:srgbClr val="FF0000"/>
                  </a:solidFill>
                  <a:prstDash val="solid"/>
                  <a:round/>
                  <a:headEnd type="none" w="med" len="med"/>
                  <a:tailEnd type="none" w="med" len="med"/>
                </a:ln>
                <a:effectLst/>
              </p:spPr>
            </p:cxnSp>
            <p:cxnSp>
              <p:nvCxnSpPr>
                <p:cNvPr id="122" name="Gerade Verbindung 121"/>
                <p:cNvCxnSpPr/>
                <p:nvPr/>
              </p:nvCxnSpPr>
              <p:spPr bwMode="auto">
                <a:xfrm rot="5400000" flipH="1" flipV="1">
                  <a:off x="5046669" y="2406637"/>
                  <a:ext cx="912825" cy="182565"/>
                </a:xfrm>
                <a:prstGeom prst="line">
                  <a:avLst/>
                </a:prstGeom>
                <a:noFill/>
                <a:ln w="38100" cap="flat" cmpd="sng" algn="ctr">
                  <a:solidFill>
                    <a:srgbClr val="FF0000"/>
                  </a:solidFill>
                  <a:prstDash val="solid"/>
                  <a:round/>
                  <a:headEnd type="none" w="med" len="med"/>
                  <a:tailEnd type="none" w="med" len="med"/>
                </a:ln>
                <a:effectLst/>
              </p:spPr>
            </p:cxnSp>
            <p:cxnSp>
              <p:nvCxnSpPr>
                <p:cNvPr id="123" name="Gerade Verbindung 122"/>
                <p:cNvCxnSpPr/>
                <p:nvPr/>
              </p:nvCxnSpPr>
              <p:spPr bwMode="auto">
                <a:xfrm flipV="1">
                  <a:off x="5594364" y="1457298"/>
                  <a:ext cx="912825" cy="584208"/>
                </a:xfrm>
                <a:prstGeom prst="line">
                  <a:avLst/>
                </a:prstGeom>
                <a:noFill/>
                <a:ln w="38100" cap="flat" cmpd="sng" algn="ctr">
                  <a:solidFill>
                    <a:srgbClr val="FF0000"/>
                  </a:solidFill>
                  <a:prstDash val="solid"/>
                  <a:round/>
                  <a:headEnd type="none" w="med" len="med"/>
                  <a:tailEnd type="none" w="med" len="med"/>
                </a:ln>
                <a:effectLst/>
              </p:spPr>
            </p:cxnSp>
            <p:cxnSp>
              <p:nvCxnSpPr>
                <p:cNvPr id="124" name="Gerade Verbindung 123"/>
                <p:cNvCxnSpPr/>
                <p:nvPr/>
              </p:nvCxnSpPr>
              <p:spPr bwMode="auto">
                <a:xfrm rot="16200000" flipH="1">
                  <a:off x="5265747" y="3100382"/>
                  <a:ext cx="620721" cy="328617"/>
                </a:xfrm>
                <a:prstGeom prst="line">
                  <a:avLst/>
                </a:prstGeom>
                <a:noFill/>
                <a:ln w="38100" cap="flat" cmpd="sng" algn="ctr">
                  <a:solidFill>
                    <a:srgbClr val="FF0000"/>
                  </a:solidFill>
                  <a:prstDash val="solid"/>
                  <a:round/>
                  <a:headEnd type="none" w="med" len="med"/>
                  <a:tailEnd type="none" w="med" len="med"/>
                </a:ln>
                <a:effectLst/>
              </p:spPr>
            </p:cxnSp>
            <p:cxnSp>
              <p:nvCxnSpPr>
                <p:cNvPr id="125" name="Gerade Verbindung 124"/>
                <p:cNvCxnSpPr/>
                <p:nvPr/>
              </p:nvCxnSpPr>
              <p:spPr bwMode="auto">
                <a:xfrm rot="5400000">
                  <a:off x="4937130" y="3355974"/>
                  <a:ext cx="876312" cy="73026"/>
                </a:xfrm>
                <a:prstGeom prst="line">
                  <a:avLst/>
                </a:prstGeom>
                <a:noFill/>
                <a:ln w="38100" cap="flat" cmpd="sng" algn="ctr">
                  <a:solidFill>
                    <a:srgbClr val="FF0000"/>
                  </a:solidFill>
                  <a:prstDash val="solid"/>
                  <a:round/>
                  <a:headEnd type="none" w="med" len="med"/>
                  <a:tailEnd type="none" w="med" len="med"/>
                </a:ln>
                <a:effectLst/>
              </p:spPr>
            </p:cxnSp>
            <p:cxnSp>
              <p:nvCxnSpPr>
                <p:cNvPr id="126" name="Gerade Verbindung 125"/>
                <p:cNvCxnSpPr/>
                <p:nvPr/>
              </p:nvCxnSpPr>
              <p:spPr bwMode="auto">
                <a:xfrm rot="16200000" flipH="1">
                  <a:off x="4553743" y="4433107"/>
                  <a:ext cx="511182" cy="474669"/>
                </a:xfrm>
                <a:prstGeom prst="line">
                  <a:avLst/>
                </a:prstGeom>
                <a:noFill/>
                <a:ln w="38100" cap="flat" cmpd="sng" algn="ctr">
                  <a:solidFill>
                    <a:srgbClr val="FF0000"/>
                  </a:solidFill>
                  <a:prstDash val="solid"/>
                  <a:round/>
                  <a:headEnd type="none" w="med" len="med"/>
                  <a:tailEnd type="none" w="med" len="med"/>
                </a:ln>
                <a:effectLst/>
              </p:spPr>
            </p:cxnSp>
            <p:cxnSp>
              <p:nvCxnSpPr>
                <p:cNvPr id="127" name="Gerade Verbindung 126"/>
                <p:cNvCxnSpPr/>
                <p:nvPr/>
              </p:nvCxnSpPr>
              <p:spPr bwMode="auto">
                <a:xfrm flipV="1">
                  <a:off x="5046669" y="4268799"/>
                  <a:ext cx="912825" cy="657234"/>
                </a:xfrm>
                <a:prstGeom prst="line">
                  <a:avLst/>
                </a:prstGeom>
                <a:noFill/>
                <a:ln w="38100" cap="flat" cmpd="sng" algn="ctr">
                  <a:solidFill>
                    <a:srgbClr val="FF0000"/>
                  </a:solidFill>
                  <a:prstDash val="solid"/>
                  <a:round/>
                  <a:headEnd type="none" w="med" len="med"/>
                  <a:tailEnd type="none" w="med" len="med"/>
                </a:ln>
                <a:effectLst/>
              </p:spPr>
            </p:cxnSp>
            <p:cxnSp>
              <p:nvCxnSpPr>
                <p:cNvPr id="128" name="Gerade Verbindung 127"/>
                <p:cNvCxnSpPr/>
                <p:nvPr/>
              </p:nvCxnSpPr>
              <p:spPr bwMode="auto">
                <a:xfrm>
                  <a:off x="5046669" y="4926033"/>
                  <a:ext cx="693747" cy="401643"/>
                </a:xfrm>
                <a:prstGeom prst="line">
                  <a:avLst/>
                </a:prstGeom>
                <a:noFill/>
                <a:ln w="38100" cap="flat" cmpd="sng" algn="ctr">
                  <a:solidFill>
                    <a:srgbClr val="FF0000"/>
                  </a:solidFill>
                  <a:prstDash val="solid"/>
                  <a:round/>
                  <a:headEnd type="none" w="med" len="med"/>
                  <a:tailEnd type="none" w="med" len="med"/>
                </a:ln>
                <a:effectLst/>
              </p:spPr>
            </p:cxnSp>
            <p:cxnSp>
              <p:nvCxnSpPr>
                <p:cNvPr id="129" name="Gerade Verbindung 128"/>
                <p:cNvCxnSpPr/>
                <p:nvPr/>
              </p:nvCxnSpPr>
              <p:spPr bwMode="auto">
                <a:xfrm rot="16200000" flipH="1">
                  <a:off x="5831699" y="4396594"/>
                  <a:ext cx="547694" cy="292104"/>
                </a:xfrm>
                <a:prstGeom prst="line">
                  <a:avLst/>
                </a:prstGeom>
                <a:noFill/>
                <a:ln w="38100" cap="flat" cmpd="sng" algn="ctr">
                  <a:solidFill>
                    <a:srgbClr val="FF0000"/>
                  </a:solidFill>
                  <a:prstDash val="solid"/>
                  <a:round/>
                  <a:headEnd type="none" w="med" len="med"/>
                  <a:tailEnd type="none" w="med" len="med"/>
                </a:ln>
                <a:effectLst/>
              </p:spPr>
            </p:cxnSp>
            <p:cxnSp>
              <p:nvCxnSpPr>
                <p:cNvPr id="130" name="Gerade Verbindung 129"/>
                <p:cNvCxnSpPr/>
                <p:nvPr/>
              </p:nvCxnSpPr>
              <p:spPr bwMode="auto">
                <a:xfrm>
                  <a:off x="5740416" y="5327676"/>
                  <a:ext cx="839799" cy="401643"/>
                </a:xfrm>
                <a:prstGeom prst="line">
                  <a:avLst/>
                </a:prstGeom>
                <a:noFill/>
                <a:ln w="38100" cap="flat" cmpd="sng" algn="ctr">
                  <a:solidFill>
                    <a:srgbClr val="FF0000"/>
                  </a:solidFill>
                  <a:prstDash val="solid"/>
                  <a:round/>
                  <a:headEnd type="none" w="med" len="med"/>
                  <a:tailEnd type="none" w="med" len="med"/>
                </a:ln>
                <a:effectLst/>
              </p:spPr>
            </p:cxnSp>
          </p:grpSp>
        </p:grpSp>
        <p:grpSp>
          <p:nvGrpSpPr>
            <p:cNvPr id="131" name="Gruppieren 130"/>
            <p:cNvGrpSpPr/>
            <p:nvPr/>
          </p:nvGrpSpPr>
          <p:grpSpPr>
            <a:xfrm>
              <a:off x="6126438" y="2625714"/>
              <a:ext cx="3017562" cy="2056412"/>
              <a:chOff x="6126438" y="2625714"/>
              <a:chExt cx="3017562" cy="2056412"/>
            </a:xfrm>
          </p:grpSpPr>
          <p:pic>
            <p:nvPicPr>
              <p:cNvPr id="132" name="Picture 2" descr="C:\cygwin\home\rflury\infocom09\pics\pics_sources\story_nets\sources\t0.png"/>
              <p:cNvPicPr>
                <a:picLocks noChangeAspect="1" noChangeArrowheads="1"/>
              </p:cNvPicPr>
              <p:nvPr/>
            </p:nvPicPr>
            <p:blipFill>
              <a:blip r:embed="rId3" cstate="print">
                <a:clrChange>
                  <a:clrFrom>
                    <a:srgbClr val="FFFFFF"/>
                  </a:clrFrom>
                  <a:clrTo>
                    <a:srgbClr val="FFFFFF">
                      <a:alpha val="0"/>
                    </a:srgbClr>
                  </a:clrTo>
                </a:clrChange>
                <a:lum bright="40000"/>
              </a:blip>
              <a:srcRect/>
              <a:stretch>
                <a:fillRect/>
              </a:stretch>
            </p:blipFill>
            <p:spPr bwMode="auto">
              <a:xfrm>
                <a:off x="6126438" y="2625714"/>
                <a:ext cx="3017562" cy="2056412"/>
              </a:xfrm>
              <a:prstGeom prst="rect">
                <a:avLst/>
              </a:prstGeom>
              <a:noFill/>
            </p:spPr>
          </p:pic>
          <p:grpSp>
            <p:nvGrpSpPr>
              <p:cNvPr id="133" name="Gruppieren 74"/>
              <p:cNvGrpSpPr/>
              <p:nvPr/>
            </p:nvGrpSpPr>
            <p:grpSpPr>
              <a:xfrm>
                <a:off x="6383491" y="2706042"/>
                <a:ext cx="2474116" cy="1879686"/>
                <a:chOff x="957213" y="1457298"/>
                <a:chExt cx="5623002" cy="4272021"/>
              </a:xfrm>
            </p:grpSpPr>
            <p:cxnSp>
              <p:nvCxnSpPr>
                <p:cNvPr id="134" name="Gerade Verbindung 133"/>
                <p:cNvCxnSpPr/>
                <p:nvPr/>
              </p:nvCxnSpPr>
              <p:spPr bwMode="auto">
                <a:xfrm rot="16200000" flipH="1">
                  <a:off x="1681159" y="1633547"/>
                  <a:ext cx="806430" cy="520667"/>
                </a:xfrm>
                <a:prstGeom prst="line">
                  <a:avLst/>
                </a:prstGeom>
                <a:noFill/>
                <a:ln w="38100" cap="flat" cmpd="sng" algn="ctr">
                  <a:solidFill>
                    <a:srgbClr val="FF0000"/>
                  </a:solidFill>
                  <a:prstDash val="solid"/>
                  <a:round/>
                  <a:headEnd type="none" w="med" len="med"/>
                  <a:tailEnd type="none" w="med" len="med"/>
                </a:ln>
                <a:effectLst/>
              </p:spPr>
            </p:cxnSp>
            <p:cxnSp>
              <p:nvCxnSpPr>
                <p:cNvPr id="135" name="Gerade Verbindung 134"/>
                <p:cNvCxnSpPr/>
                <p:nvPr/>
              </p:nvCxnSpPr>
              <p:spPr bwMode="auto">
                <a:xfrm rot="5400000">
                  <a:off x="2064511" y="1985149"/>
                  <a:ext cx="592149" cy="31751"/>
                </a:xfrm>
                <a:prstGeom prst="line">
                  <a:avLst/>
                </a:prstGeom>
                <a:noFill/>
                <a:ln w="38100" cap="flat" cmpd="sng" algn="ctr">
                  <a:solidFill>
                    <a:srgbClr val="FF0000"/>
                  </a:solidFill>
                  <a:prstDash val="solid"/>
                  <a:round/>
                  <a:headEnd type="none" w="med" len="med"/>
                  <a:tailEnd type="none" w="med" len="med"/>
                </a:ln>
                <a:effectLst/>
              </p:spPr>
            </p:cxnSp>
            <p:cxnSp>
              <p:nvCxnSpPr>
                <p:cNvPr id="136" name="Gerade Verbindung 135"/>
                <p:cNvCxnSpPr/>
                <p:nvPr/>
              </p:nvCxnSpPr>
              <p:spPr bwMode="auto">
                <a:xfrm flipV="1">
                  <a:off x="1614448" y="2297099"/>
                  <a:ext cx="730261" cy="365128"/>
                </a:xfrm>
                <a:prstGeom prst="line">
                  <a:avLst/>
                </a:prstGeom>
                <a:noFill/>
                <a:ln w="38100" cap="flat" cmpd="sng" algn="ctr">
                  <a:solidFill>
                    <a:srgbClr val="FF0000"/>
                  </a:solidFill>
                  <a:prstDash val="solid"/>
                  <a:round/>
                  <a:headEnd type="none" w="med" len="med"/>
                  <a:tailEnd type="none" w="med" len="med"/>
                </a:ln>
                <a:effectLst/>
              </p:spPr>
            </p:cxnSp>
            <p:cxnSp>
              <p:nvCxnSpPr>
                <p:cNvPr id="137" name="Gerade Verbindung 136"/>
                <p:cNvCxnSpPr/>
                <p:nvPr/>
              </p:nvCxnSpPr>
              <p:spPr bwMode="auto">
                <a:xfrm rot="10800000">
                  <a:off x="2344708" y="2297097"/>
                  <a:ext cx="588993" cy="398478"/>
                </a:xfrm>
                <a:prstGeom prst="line">
                  <a:avLst/>
                </a:prstGeom>
                <a:noFill/>
                <a:ln w="38100" cap="flat" cmpd="sng" algn="ctr">
                  <a:solidFill>
                    <a:srgbClr val="FF0000"/>
                  </a:solidFill>
                  <a:prstDash val="solid"/>
                  <a:round/>
                  <a:headEnd type="none" w="med" len="med"/>
                  <a:tailEnd type="none" w="med" len="med"/>
                </a:ln>
                <a:effectLst/>
              </p:spPr>
            </p:cxnSp>
            <p:cxnSp>
              <p:nvCxnSpPr>
                <p:cNvPr id="138" name="Gerade Verbindung 137"/>
                <p:cNvCxnSpPr/>
                <p:nvPr/>
              </p:nvCxnSpPr>
              <p:spPr bwMode="auto">
                <a:xfrm>
                  <a:off x="2308194" y="2954332"/>
                  <a:ext cx="730260" cy="547694"/>
                </a:xfrm>
                <a:prstGeom prst="line">
                  <a:avLst/>
                </a:prstGeom>
                <a:noFill/>
                <a:ln w="38100" cap="flat" cmpd="sng" algn="ctr">
                  <a:solidFill>
                    <a:srgbClr val="FF0000"/>
                  </a:solidFill>
                  <a:prstDash val="solid"/>
                  <a:round/>
                  <a:headEnd type="none" w="med" len="med"/>
                  <a:tailEnd type="none" w="med" len="med"/>
                </a:ln>
                <a:effectLst/>
              </p:spPr>
            </p:cxnSp>
            <p:cxnSp>
              <p:nvCxnSpPr>
                <p:cNvPr id="139" name="Gerade Verbindung 138"/>
                <p:cNvCxnSpPr/>
                <p:nvPr/>
              </p:nvCxnSpPr>
              <p:spPr bwMode="auto">
                <a:xfrm rot="5400000" flipH="1" flipV="1">
                  <a:off x="1212804" y="2917818"/>
                  <a:ext cx="657234" cy="146052"/>
                </a:xfrm>
                <a:prstGeom prst="line">
                  <a:avLst/>
                </a:prstGeom>
                <a:noFill/>
                <a:ln w="38100" cap="flat" cmpd="sng" algn="ctr">
                  <a:solidFill>
                    <a:srgbClr val="FF0000"/>
                  </a:solidFill>
                  <a:prstDash val="solid"/>
                  <a:round/>
                  <a:headEnd type="none" w="med" len="med"/>
                  <a:tailEnd type="none" w="med" len="med"/>
                </a:ln>
                <a:effectLst/>
              </p:spPr>
            </p:cxnSp>
            <p:cxnSp>
              <p:nvCxnSpPr>
                <p:cNvPr id="140" name="Gerade Verbindung 139"/>
                <p:cNvCxnSpPr/>
                <p:nvPr/>
              </p:nvCxnSpPr>
              <p:spPr bwMode="auto">
                <a:xfrm>
                  <a:off x="1906551" y="3319461"/>
                  <a:ext cx="1131903" cy="182565"/>
                </a:xfrm>
                <a:prstGeom prst="line">
                  <a:avLst/>
                </a:prstGeom>
                <a:noFill/>
                <a:ln w="38100" cap="flat" cmpd="sng" algn="ctr">
                  <a:solidFill>
                    <a:srgbClr val="FF0000"/>
                  </a:solidFill>
                  <a:prstDash val="solid"/>
                  <a:round/>
                  <a:headEnd type="none" w="med" len="med"/>
                  <a:tailEnd type="none" w="med" len="med"/>
                </a:ln>
                <a:effectLst/>
              </p:spPr>
            </p:cxnSp>
            <p:cxnSp>
              <p:nvCxnSpPr>
                <p:cNvPr id="141" name="Gerade Verbindung 140"/>
                <p:cNvCxnSpPr/>
                <p:nvPr/>
              </p:nvCxnSpPr>
              <p:spPr bwMode="auto">
                <a:xfrm rot="5400000">
                  <a:off x="2928916" y="1895455"/>
                  <a:ext cx="803286" cy="803284"/>
                </a:xfrm>
                <a:prstGeom prst="line">
                  <a:avLst/>
                </a:prstGeom>
                <a:noFill/>
                <a:ln w="38100" cap="flat" cmpd="sng" algn="ctr">
                  <a:solidFill>
                    <a:srgbClr val="FF0000"/>
                  </a:solidFill>
                  <a:prstDash val="solid"/>
                  <a:round/>
                  <a:headEnd type="none" w="med" len="med"/>
                  <a:tailEnd type="none" w="med" len="med"/>
                </a:ln>
                <a:effectLst/>
              </p:spPr>
            </p:cxnSp>
            <p:cxnSp>
              <p:nvCxnSpPr>
                <p:cNvPr id="142" name="Gerade Verbindung 141"/>
                <p:cNvCxnSpPr/>
                <p:nvPr/>
              </p:nvCxnSpPr>
              <p:spPr bwMode="auto">
                <a:xfrm rot="5400000" flipH="1" flipV="1">
                  <a:off x="2965428" y="2698740"/>
                  <a:ext cx="876312" cy="730260"/>
                </a:xfrm>
                <a:prstGeom prst="line">
                  <a:avLst/>
                </a:prstGeom>
                <a:noFill/>
                <a:ln w="38100" cap="flat" cmpd="sng" algn="ctr">
                  <a:solidFill>
                    <a:srgbClr val="FF0000"/>
                  </a:solidFill>
                  <a:prstDash val="solid"/>
                  <a:round/>
                  <a:headEnd type="none" w="med" len="med"/>
                  <a:tailEnd type="none" w="med" len="med"/>
                </a:ln>
                <a:effectLst/>
              </p:spPr>
            </p:cxnSp>
            <p:cxnSp>
              <p:nvCxnSpPr>
                <p:cNvPr id="143" name="Gerade Verbindung 142"/>
                <p:cNvCxnSpPr/>
                <p:nvPr/>
              </p:nvCxnSpPr>
              <p:spPr bwMode="auto">
                <a:xfrm flipV="1">
                  <a:off x="2052603" y="3502026"/>
                  <a:ext cx="985851" cy="365130"/>
                </a:xfrm>
                <a:prstGeom prst="line">
                  <a:avLst/>
                </a:prstGeom>
                <a:noFill/>
                <a:ln w="38100" cap="flat" cmpd="sng" algn="ctr">
                  <a:solidFill>
                    <a:srgbClr val="FF0000"/>
                  </a:solidFill>
                  <a:prstDash val="solid"/>
                  <a:round/>
                  <a:headEnd type="none" w="med" len="med"/>
                  <a:tailEnd type="none" w="med" len="med"/>
                </a:ln>
                <a:effectLst/>
              </p:spPr>
            </p:cxnSp>
            <p:cxnSp>
              <p:nvCxnSpPr>
                <p:cNvPr id="144" name="Gerade Verbindung 143"/>
                <p:cNvCxnSpPr/>
                <p:nvPr/>
              </p:nvCxnSpPr>
              <p:spPr bwMode="auto">
                <a:xfrm rot="16200000" flipV="1">
                  <a:off x="1066751" y="3721105"/>
                  <a:ext cx="839802" cy="36514"/>
                </a:xfrm>
                <a:prstGeom prst="line">
                  <a:avLst/>
                </a:prstGeom>
                <a:noFill/>
                <a:ln w="38100" cap="flat" cmpd="sng" algn="ctr">
                  <a:solidFill>
                    <a:srgbClr val="FF0000"/>
                  </a:solidFill>
                  <a:prstDash val="solid"/>
                  <a:round/>
                  <a:headEnd type="none" w="med" len="med"/>
                  <a:tailEnd type="none" w="med" len="med"/>
                </a:ln>
                <a:effectLst/>
              </p:spPr>
            </p:cxnSp>
            <p:cxnSp>
              <p:nvCxnSpPr>
                <p:cNvPr id="145" name="Gerade Verbindung 144"/>
                <p:cNvCxnSpPr/>
                <p:nvPr/>
              </p:nvCxnSpPr>
              <p:spPr bwMode="auto">
                <a:xfrm rot="16200000" flipV="1">
                  <a:off x="975470" y="4688699"/>
                  <a:ext cx="1131903" cy="73026"/>
                </a:xfrm>
                <a:prstGeom prst="line">
                  <a:avLst/>
                </a:prstGeom>
                <a:noFill/>
                <a:ln w="38100" cap="flat" cmpd="sng" algn="ctr">
                  <a:solidFill>
                    <a:srgbClr val="FF0000"/>
                  </a:solidFill>
                  <a:prstDash val="solid"/>
                  <a:round/>
                  <a:headEnd type="none" w="med" len="med"/>
                  <a:tailEnd type="none" w="med" len="med"/>
                </a:ln>
                <a:effectLst/>
              </p:spPr>
            </p:cxnSp>
            <p:cxnSp>
              <p:nvCxnSpPr>
                <p:cNvPr id="146" name="Gerade Verbindung 145"/>
                <p:cNvCxnSpPr/>
                <p:nvPr/>
              </p:nvCxnSpPr>
              <p:spPr bwMode="auto">
                <a:xfrm flipV="1">
                  <a:off x="957213" y="4159260"/>
                  <a:ext cx="547695" cy="438156"/>
                </a:xfrm>
                <a:prstGeom prst="line">
                  <a:avLst/>
                </a:prstGeom>
                <a:noFill/>
                <a:ln w="38100" cap="flat" cmpd="sng" algn="ctr">
                  <a:solidFill>
                    <a:srgbClr val="FF0000"/>
                  </a:solidFill>
                  <a:prstDash val="solid"/>
                  <a:round/>
                  <a:headEnd type="none" w="med" len="med"/>
                  <a:tailEnd type="none" w="med" len="med"/>
                </a:ln>
                <a:effectLst/>
              </p:spPr>
            </p:cxnSp>
            <p:cxnSp>
              <p:nvCxnSpPr>
                <p:cNvPr id="147" name="Gerade Verbindung 146"/>
                <p:cNvCxnSpPr/>
                <p:nvPr/>
              </p:nvCxnSpPr>
              <p:spPr bwMode="auto">
                <a:xfrm rot="16200000" flipH="1">
                  <a:off x="3385327" y="2242327"/>
                  <a:ext cx="730260" cy="36513"/>
                </a:xfrm>
                <a:prstGeom prst="line">
                  <a:avLst/>
                </a:prstGeom>
                <a:noFill/>
                <a:ln w="38100" cap="flat" cmpd="sng" algn="ctr">
                  <a:solidFill>
                    <a:srgbClr val="FF0000"/>
                  </a:solidFill>
                  <a:prstDash val="solid"/>
                  <a:round/>
                  <a:headEnd type="none" w="med" len="med"/>
                  <a:tailEnd type="none" w="med" len="med"/>
                </a:ln>
                <a:effectLst/>
              </p:spPr>
            </p:cxnSp>
            <p:cxnSp>
              <p:nvCxnSpPr>
                <p:cNvPr id="148" name="Gerade Verbindung 147"/>
                <p:cNvCxnSpPr/>
                <p:nvPr/>
              </p:nvCxnSpPr>
              <p:spPr bwMode="auto">
                <a:xfrm rot="16200000" flipV="1">
                  <a:off x="3567893" y="2826536"/>
                  <a:ext cx="620721" cy="219078"/>
                </a:xfrm>
                <a:prstGeom prst="line">
                  <a:avLst/>
                </a:prstGeom>
                <a:noFill/>
                <a:ln w="38100" cap="flat" cmpd="sng" algn="ctr">
                  <a:solidFill>
                    <a:srgbClr val="FF0000"/>
                  </a:solidFill>
                  <a:prstDash val="solid"/>
                  <a:round/>
                  <a:headEnd type="none" w="med" len="med"/>
                  <a:tailEnd type="none" w="med" len="med"/>
                </a:ln>
                <a:effectLst/>
              </p:spPr>
            </p:cxnSp>
            <p:cxnSp>
              <p:nvCxnSpPr>
                <p:cNvPr id="149" name="Gerade Verbindung 148"/>
                <p:cNvCxnSpPr/>
                <p:nvPr/>
              </p:nvCxnSpPr>
              <p:spPr bwMode="auto">
                <a:xfrm rot="10800000">
                  <a:off x="3038455" y="3502026"/>
                  <a:ext cx="693747" cy="292106"/>
                </a:xfrm>
                <a:prstGeom prst="line">
                  <a:avLst/>
                </a:prstGeom>
                <a:noFill/>
                <a:ln w="38100" cap="flat" cmpd="sng" algn="ctr">
                  <a:solidFill>
                    <a:srgbClr val="FF0000"/>
                  </a:solidFill>
                  <a:prstDash val="solid"/>
                  <a:round/>
                  <a:headEnd type="none" w="med" len="med"/>
                  <a:tailEnd type="none" w="med" len="med"/>
                </a:ln>
                <a:effectLst/>
              </p:spPr>
            </p:cxnSp>
            <p:cxnSp>
              <p:nvCxnSpPr>
                <p:cNvPr id="150" name="Gerade Verbindung 149"/>
                <p:cNvCxnSpPr/>
                <p:nvPr/>
              </p:nvCxnSpPr>
              <p:spPr bwMode="auto">
                <a:xfrm rot="5400000" flipH="1" flipV="1">
                  <a:off x="2545528" y="3739361"/>
                  <a:ext cx="730260" cy="255591"/>
                </a:xfrm>
                <a:prstGeom prst="line">
                  <a:avLst/>
                </a:prstGeom>
                <a:noFill/>
                <a:ln w="38100" cap="flat" cmpd="sng" algn="ctr">
                  <a:solidFill>
                    <a:srgbClr val="FF0000"/>
                  </a:solidFill>
                  <a:prstDash val="solid"/>
                  <a:round/>
                  <a:headEnd type="none" w="med" len="med"/>
                  <a:tailEnd type="none" w="med" len="med"/>
                </a:ln>
                <a:effectLst/>
              </p:spPr>
            </p:cxnSp>
            <p:cxnSp>
              <p:nvCxnSpPr>
                <p:cNvPr id="151" name="Gerade Verbindung 150"/>
                <p:cNvCxnSpPr/>
                <p:nvPr/>
              </p:nvCxnSpPr>
              <p:spPr bwMode="auto">
                <a:xfrm rot="5400000" flipH="1" flipV="1">
                  <a:off x="2527271" y="4049722"/>
                  <a:ext cx="1022366" cy="1588"/>
                </a:xfrm>
                <a:prstGeom prst="line">
                  <a:avLst/>
                </a:prstGeom>
                <a:noFill/>
                <a:ln w="38100" cap="flat" cmpd="sng" algn="ctr">
                  <a:solidFill>
                    <a:srgbClr val="FF0000"/>
                  </a:solidFill>
                  <a:prstDash val="solid"/>
                  <a:round/>
                  <a:headEnd type="none" w="med" len="med"/>
                  <a:tailEnd type="none" w="med" len="med"/>
                </a:ln>
                <a:effectLst/>
              </p:spPr>
            </p:cxnSp>
            <p:cxnSp>
              <p:nvCxnSpPr>
                <p:cNvPr id="152" name="Gerade Verbindung 151"/>
                <p:cNvCxnSpPr/>
                <p:nvPr/>
              </p:nvCxnSpPr>
              <p:spPr bwMode="auto">
                <a:xfrm rot="5400000" flipH="1" flipV="1">
                  <a:off x="3294045" y="4159260"/>
                  <a:ext cx="803286" cy="73026"/>
                </a:xfrm>
                <a:prstGeom prst="line">
                  <a:avLst/>
                </a:prstGeom>
                <a:noFill/>
                <a:ln w="38100" cap="flat" cmpd="sng" algn="ctr">
                  <a:solidFill>
                    <a:srgbClr val="FF0000"/>
                  </a:solidFill>
                  <a:prstDash val="solid"/>
                  <a:round/>
                  <a:headEnd type="none" w="med" len="med"/>
                  <a:tailEnd type="none" w="med" len="med"/>
                </a:ln>
                <a:effectLst/>
              </p:spPr>
            </p:cxnSp>
            <p:cxnSp>
              <p:nvCxnSpPr>
                <p:cNvPr id="153" name="Gerade Verbindung 152"/>
                <p:cNvCxnSpPr/>
                <p:nvPr/>
              </p:nvCxnSpPr>
              <p:spPr bwMode="auto">
                <a:xfrm rot="5400000" flipH="1" flipV="1">
                  <a:off x="3294045" y="4706956"/>
                  <a:ext cx="474669" cy="255591"/>
                </a:xfrm>
                <a:prstGeom prst="line">
                  <a:avLst/>
                </a:prstGeom>
                <a:noFill/>
                <a:ln w="38100" cap="flat" cmpd="sng" algn="ctr">
                  <a:solidFill>
                    <a:srgbClr val="FF0000"/>
                  </a:solidFill>
                  <a:prstDash val="solid"/>
                  <a:round/>
                  <a:headEnd type="none" w="med" len="med"/>
                  <a:tailEnd type="none" w="med" len="med"/>
                </a:ln>
                <a:effectLst/>
              </p:spPr>
            </p:cxnSp>
            <p:cxnSp>
              <p:nvCxnSpPr>
                <p:cNvPr id="154" name="Gerade Verbindung 153"/>
                <p:cNvCxnSpPr/>
                <p:nvPr/>
              </p:nvCxnSpPr>
              <p:spPr bwMode="auto">
                <a:xfrm rot="5400000" flipH="1" flipV="1">
                  <a:off x="3129737" y="5126855"/>
                  <a:ext cx="1058877" cy="1588"/>
                </a:xfrm>
                <a:prstGeom prst="line">
                  <a:avLst/>
                </a:prstGeom>
                <a:noFill/>
                <a:ln w="38100" cap="flat" cmpd="sng" algn="ctr">
                  <a:solidFill>
                    <a:srgbClr val="FF0000"/>
                  </a:solidFill>
                  <a:prstDash val="solid"/>
                  <a:round/>
                  <a:headEnd type="none" w="med" len="med"/>
                  <a:tailEnd type="none" w="med" len="med"/>
                </a:ln>
                <a:effectLst/>
              </p:spPr>
            </p:cxnSp>
            <p:cxnSp>
              <p:nvCxnSpPr>
                <p:cNvPr id="155" name="Gerade Verbindung 154"/>
                <p:cNvCxnSpPr/>
                <p:nvPr/>
              </p:nvCxnSpPr>
              <p:spPr bwMode="auto">
                <a:xfrm rot="16200000" flipV="1">
                  <a:off x="3622663" y="3903669"/>
                  <a:ext cx="474669" cy="255591"/>
                </a:xfrm>
                <a:prstGeom prst="line">
                  <a:avLst/>
                </a:prstGeom>
                <a:noFill/>
                <a:ln w="38100" cap="flat" cmpd="sng" algn="ctr">
                  <a:solidFill>
                    <a:srgbClr val="FF0000"/>
                  </a:solidFill>
                  <a:prstDash val="solid"/>
                  <a:round/>
                  <a:headEnd type="none" w="med" len="med"/>
                  <a:tailEnd type="none" w="med" len="med"/>
                </a:ln>
                <a:effectLst/>
              </p:spPr>
            </p:cxnSp>
            <p:cxnSp>
              <p:nvCxnSpPr>
                <p:cNvPr id="156" name="Gerade Verbindung 155"/>
                <p:cNvCxnSpPr/>
                <p:nvPr/>
              </p:nvCxnSpPr>
              <p:spPr bwMode="auto">
                <a:xfrm rot="10800000">
                  <a:off x="3732202" y="3794131"/>
                  <a:ext cx="839799" cy="620721"/>
                </a:xfrm>
                <a:prstGeom prst="line">
                  <a:avLst/>
                </a:prstGeom>
                <a:noFill/>
                <a:ln w="38100" cap="flat" cmpd="sng" algn="ctr">
                  <a:solidFill>
                    <a:srgbClr val="FF0000"/>
                  </a:solidFill>
                  <a:prstDash val="solid"/>
                  <a:round/>
                  <a:headEnd type="none" w="med" len="med"/>
                  <a:tailEnd type="none" w="med" len="med"/>
                </a:ln>
                <a:effectLst/>
              </p:spPr>
            </p:cxnSp>
            <p:cxnSp>
              <p:nvCxnSpPr>
                <p:cNvPr id="157" name="Gerade Verbindung 156"/>
                <p:cNvCxnSpPr/>
                <p:nvPr/>
              </p:nvCxnSpPr>
              <p:spPr bwMode="auto">
                <a:xfrm rot="10800000">
                  <a:off x="3732201" y="1895455"/>
                  <a:ext cx="803288" cy="766775"/>
                </a:xfrm>
                <a:prstGeom prst="line">
                  <a:avLst/>
                </a:prstGeom>
                <a:noFill/>
                <a:ln w="38100" cap="flat" cmpd="sng" algn="ctr">
                  <a:solidFill>
                    <a:srgbClr val="FF0000"/>
                  </a:solidFill>
                  <a:prstDash val="solid"/>
                  <a:round/>
                  <a:headEnd type="none" w="med" len="med"/>
                  <a:tailEnd type="none" w="med" len="med"/>
                </a:ln>
                <a:effectLst/>
              </p:spPr>
            </p:cxnSp>
            <p:cxnSp>
              <p:nvCxnSpPr>
                <p:cNvPr id="158" name="Gerade Verbindung 157"/>
                <p:cNvCxnSpPr/>
                <p:nvPr/>
              </p:nvCxnSpPr>
              <p:spPr bwMode="auto">
                <a:xfrm>
                  <a:off x="4535487" y="2662227"/>
                  <a:ext cx="876312" cy="292104"/>
                </a:xfrm>
                <a:prstGeom prst="line">
                  <a:avLst/>
                </a:prstGeom>
                <a:noFill/>
                <a:ln w="38100" cap="flat" cmpd="sng" algn="ctr">
                  <a:solidFill>
                    <a:srgbClr val="FF0000"/>
                  </a:solidFill>
                  <a:prstDash val="solid"/>
                  <a:round/>
                  <a:headEnd type="none" w="med" len="med"/>
                  <a:tailEnd type="none" w="med" len="med"/>
                </a:ln>
                <a:effectLst/>
              </p:spPr>
            </p:cxnSp>
            <p:cxnSp>
              <p:nvCxnSpPr>
                <p:cNvPr id="159" name="Gerade Verbindung 158"/>
                <p:cNvCxnSpPr/>
                <p:nvPr/>
              </p:nvCxnSpPr>
              <p:spPr bwMode="auto">
                <a:xfrm rot="5400000" flipH="1" flipV="1">
                  <a:off x="5265747" y="3173409"/>
                  <a:ext cx="730260" cy="584208"/>
                </a:xfrm>
                <a:prstGeom prst="line">
                  <a:avLst/>
                </a:prstGeom>
                <a:noFill/>
                <a:ln w="38100" cap="flat" cmpd="sng" algn="ctr">
                  <a:solidFill>
                    <a:srgbClr val="FF0000"/>
                  </a:solidFill>
                  <a:prstDash val="solid"/>
                  <a:round/>
                  <a:headEnd type="none" w="med" len="med"/>
                  <a:tailEnd type="none" w="med" len="med"/>
                </a:ln>
                <a:effectLst/>
              </p:spPr>
            </p:cxnSp>
            <p:cxnSp>
              <p:nvCxnSpPr>
                <p:cNvPr id="160" name="Gerade Verbindung 159"/>
                <p:cNvCxnSpPr/>
                <p:nvPr/>
              </p:nvCxnSpPr>
              <p:spPr bwMode="auto">
                <a:xfrm rot="5400000" flipH="1" flipV="1">
                  <a:off x="5795186" y="2534432"/>
                  <a:ext cx="693746" cy="438156"/>
                </a:xfrm>
                <a:prstGeom prst="line">
                  <a:avLst/>
                </a:prstGeom>
                <a:noFill/>
                <a:ln w="38100" cap="flat" cmpd="sng" algn="ctr">
                  <a:solidFill>
                    <a:srgbClr val="FF0000"/>
                  </a:solidFill>
                  <a:prstDash val="solid"/>
                  <a:round/>
                  <a:headEnd type="none" w="med" len="med"/>
                  <a:tailEnd type="none" w="med" len="med"/>
                </a:ln>
                <a:effectLst/>
              </p:spPr>
            </p:cxnSp>
            <p:cxnSp>
              <p:nvCxnSpPr>
                <p:cNvPr id="161" name="Gerade Verbindung 160"/>
                <p:cNvCxnSpPr/>
                <p:nvPr/>
              </p:nvCxnSpPr>
              <p:spPr bwMode="auto">
                <a:xfrm rot="16200000" flipV="1">
                  <a:off x="5229236" y="2406637"/>
                  <a:ext cx="1058875" cy="328617"/>
                </a:xfrm>
                <a:prstGeom prst="line">
                  <a:avLst/>
                </a:prstGeom>
                <a:noFill/>
                <a:ln w="38100" cap="flat" cmpd="sng" algn="ctr">
                  <a:solidFill>
                    <a:srgbClr val="FF0000"/>
                  </a:solidFill>
                  <a:prstDash val="solid"/>
                  <a:round/>
                  <a:headEnd type="none" w="med" len="med"/>
                  <a:tailEnd type="none" w="med" len="med"/>
                </a:ln>
                <a:effectLst/>
              </p:spPr>
            </p:cxnSp>
            <p:cxnSp>
              <p:nvCxnSpPr>
                <p:cNvPr id="162" name="Gerade Verbindung 161"/>
                <p:cNvCxnSpPr/>
                <p:nvPr/>
              </p:nvCxnSpPr>
              <p:spPr bwMode="auto">
                <a:xfrm rot="5400000" flipH="1" flipV="1">
                  <a:off x="5959494" y="1858941"/>
                  <a:ext cx="949338" cy="146052"/>
                </a:xfrm>
                <a:prstGeom prst="line">
                  <a:avLst/>
                </a:prstGeom>
                <a:noFill/>
                <a:ln w="38100" cap="flat" cmpd="sng" algn="ctr">
                  <a:solidFill>
                    <a:srgbClr val="FF0000"/>
                  </a:solidFill>
                  <a:prstDash val="solid"/>
                  <a:round/>
                  <a:headEnd type="none" w="med" len="med"/>
                  <a:tailEnd type="none" w="med" len="med"/>
                </a:ln>
                <a:effectLst/>
              </p:spPr>
            </p:cxnSp>
            <p:cxnSp>
              <p:nvCxnSpPr>
                <p:cNvPr id="163" name="Gerade Verbindung 162"/>
                <p:cNvCxnSpPr/>
                <p:nvPr/>
              </p:nvCxnSpPr>
              <p:spPr bwMode="auto">
                <a:xfrm flipV="1">
                  <a:off x="5338773" y="3575051"/>
                  <a:ext cx="401643" cy="255592"/>
                </a:xfrm>
                <a:prstGeom prst="line">
                  <a:avLst/>
                </a:prstGeom>
                <a:noFill/>
                <a:ln w="38100" cap="flat" cmpd="sng" algn="ctr">
                  <a:solidFill>
                    <a:srgbClr val="FF0000"/>
                  </a:solidFill>
                  <a:prstDash val="solid"/>
                  <a:round/>
                  <a:headEnd type="none" w="med" len="med"/>
                  <a:tailEnd type="none" w="med" len="med"/>
                </a:ln>
                <a:effectLst/>
              </p:spPr>
            </p:cxnSp>
            <p:cxnSp>
              <p:nvCxnSpPr>
                <p:cNvPr id="164" name="Gerade Verbindung 163"/>
                <p:cNvCxnSpPr/>
                <p:nvPr/>
              </p:nvCxnSpPr>
              <p:spPr bwMode="auto">
                <a:xfrm rot="5400000">
                  <a:off x="4937130" y="3355974"/>
                  <a:ext cx="876312" cy="73026"/>
                </a:xfrm>
                <a:prstGeom prst="line">
                  <a:avLst/>
                </a:prstGeom>
                <a:noFill/>
                <a:ln w="38100" cap="flat" cmpd="sng" algn="ctr">
                  <a:solidFill>
                    <a:srgbClr val="FF0000"/>
                  </a:solidFill>
                  <a:prstDash val="solid"/>
                  <a:round/>
                  <a:headEnd type="none" w="med" len="med"/>
                  <a:tailEnd type="none" w="med" len="med"/>
                </a:ln>
                <a:effectLst/>
              </p:spPr>
            </p:cxnSp>
            <p:cxnSp>
              <p:nvCxnSpPr>
                <p:cNvPr id="165" name="Gerade Verbindung 164"/>
                <p:cNvCxnSpPr/>
                <p:nvPr/>
              </p:nvCxnSpPr>
              <p:spPr bwMode="auto">
                <a:xfrm rot="5400000">
                  <a:off x="4645028" y="4232286"/>
                  <a:ext cx="1095388" cy="292107"/>
                </a:xfrm>
                <a:prstGeom prst="line">
                  <a:avLst/>
                </a:prstGeom>
                <a:noFill/>
                <a:ln w="38100" cap="flat" cmpd="sng" algn="ctr">
                  <a:solidFill>
                    <a:srgbClr val="FF0000"/>
                  </a:solidFill>
                  <a:prstDash val="solid"/>
                  <a:round/>
                  <a:headEnd type="none" w="med" len="med"/>
                  <a:tailEnd type="none" w="med" len="med"/>
                </a:ln>
                <a:effectLst/>
              </p:spPr>
            </p:cxnSp>
            <p:cxnSp>
              <p:nvCxnSpPr>
                <p:cNvPr id="166" name="Gerade Verbindung 165"/>
                <p:cNvCxnSpPr/>
                <p:nvPr/>
              </p:nvCxnSpPr>
              <p:spPr bwMode="auto">
                <a:xfrm rot="5400000" flipH="1" flipV="1">
                  <a:off x="5320517" y="4688699"/>
                  <a:ext cx="1058877" cy="219078"/>
                </a:xfrm>
                <a:prstGeom prst="line">
                  <a:avLst/>
                </a:prstGeom>
                <a:noFill/>
                <a:ln w="38100" cap="flat" cmpd="sng" algn="ctr">
                  <a:solidFill>
                    <a:srgbClr val="FF0000"/>
                  </a:solidFill>
                  <a:prstDash val="solid"/>
                  <a:round/>
                  <a:headEnd type="none" w="med" len="med"/>
                  <a:tailEnd type="none" w="med" len="med"/>
                </a:ln>
                <a:effectLst/>
              </p:spPr>
            </p:cxnSp>
            <p:cxnSp>
              <p:nvCxnSpPr>
                <p:cNvPr id="167" name="Gerade Verbindung 166"/>
                <p:cNvCxnSpPr/>
                <p:nvPr/>
              </p:nvCxnSpPr>
              <p:spPr bwMode="auto">
                <a:xfrm>
                  <a:off x="5046669" y="4926033"/>
                  <a:ext cx="693747" cy="401643"/>
                </a:xfrm>
                <a:prstGeom prst="line">
                  <a:avLst/>
                </a:prstGeom>
                <a:noFill/>
                <a:ln w="38100" cap="flat" cmpd="sng" algn="ctr">
                  <a:solidFill>
                    <a:srgbClr val="FF0000"/>
                  </a:solidFill>
                  <a:prstDash val="solid"/>
                  <a:round/>
                  <a:headEnd type="none" w="med" len="med"/>
                  <a:tailEnd type="none" w="med" len="med"/>
                </a:ln>
                <a:effectLst/>
              </p:spPr>
            </p:cxnSp>
            <p:cxnSp>
              <p:nvCxnSpPr>
                <p:cNvPr id="168" name="Gerade Verbindung 167"/>
                <p:cNvCxnSpPr/>
                <p:nvPr/>
              </p:nvCxnSpPr>
              <p:spPr bwMode="auto">
                <a:xfrm rot="5400000" flipH="1" flipV="1">
                  <a:off x="5740416" y="4816494"/>
                  <a:ext cx="511183" cy="511182"/>
                </a:xfrm>
                <a:prstGeom prst="line">
                  <a:avLst/>
                </a:prstGeom>
                <a:noFill/>
                <a:ln w="38100" cap="flat" cmpd="sng" algn="ctr">
                  <a:solidFill>
                    <a:srgbClr val="FF0000"/>
                  </a:solidFill>
                  <a:prstDash val="solid"/>
                  <a:round/>
                  <a:headEnd type="none" w="med" len="med"/>
                  <a:tailEnd type="none" w="med" len="med"/>
                </a:ln>
                <a:effectLst/>
              </p:spPr>
            </p:cxnSp>
            <p:cxnSp>
              <p:nvCxnSpPr>
                <p:cNvPr id="169" name="Gerade Verbindung 168"/>
                <p:cNvCxnSpPr/>
                <p:nvPr/>
              </p:nvCxnSpPr>
              <p:spPr bwMode="auto">
                <a:xfrm>
                  <a:off x="5740416" y="5327676"/>
                  <a:ext cx="839799" cy="401643"/>
                </a:xfrm>
                <a:prstGeom prst="line">
                  <a:avLst/>
                </a:prstGeom>
                <a:noFill/>
                <a:ln w="38100" cap="flat" cmpd="sng" algn="ctr">
                  <a:solidFill>
                    <a:srgbClr val="FF0000"/>
                  </a:solidFill>
                  <a:prstDash val="solid"/>
                  <a:round/>
                  <a:headEnd type="none" w="med" len="med"/>
                  <a:tailEnd type="none" w="med" len="med"/>
                </a:ln>
                <a:effectLst/>
              </p:spPr>
            </p:cxnSp>
          </p:grpSp>
        </p:grpSp>
      </p:grpSp>
      <p:pic>
        <p:nvPicPr>
          <p:cNvPr id="171" name="Picture 2" descr="C:\cygwin\home\rflury\infocom09\pics\pics_sources\story_nets\sources\t0.pn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13028629" y="14518953"/>
            <a:ext cx="3621662" cy="2468095"/>
          </a:xfrm>
          <a:prstGeom prst="rect">
            <a:avLst/>
          </a:prstGeom>
          <a:noFill/>
        </p:spPr>
      </p:pic>
      <p:sp>
        <p:nvSpPr>
          <p:cNvPr id="172" name="Freihandform 171"/>
          <p:cNvSpPr/>
          <p:nvPr/>
        </p:nvSpPr>
        <p:spPr bwMode="auto">
          <a:xfrm>
            <a:off x="14461566" y="14588250"/>
            <a:ext cx="626513" cy="2443845"/>
          </a:xfrm>
          <a:custGeom>
            <a:avLst/>
            <a:gdLst>
              <a:gd name="connsiteX0" fmla="*/ 244323 w 682171"/>
              <a:gd name="connsiteY0" fmla="*/ 142724 h 2660952"/>
              <a:gd name="connsiteX1" fmla="*/ 563638 w 682171"/>
              <a:gd name="connsiteY1" fmla="*/ 99181 h 2660952"/>
              <a:gd name="connsiteX2" fmla="*/ 578152 w 682171"/>
              <a:gd name="connsiteY2" fmla="*/ 737810 h 2660952"/>
              <a:gd name="connsiteX3" fmla="*/ 679752 w 682171"/>
              <a:gd name="connsiteY3" fmla="*/ 1361924 h 2660952"/>
              <a:gd name="connsiteX4" fmla="*/ 563638 w 682171"/>
              <a:gd name="connsiteY4" fmla="*/ 1898952 h 2660952"/>
              <a:gd name="connsiteX5" fmla="*/ 433009 w 682171"/>
              <a:gd name="connsiteY5" fmla="*/ 2595638 h 2660952"/>
              <a:gd name="connsiteX6" fmla="*/ 55638 w 682171"/>
              <a:gd name="connsiteY6" fmla="*/ 2290838 h 2660952"/>
              <a:gd name="connsiteX7" fmla="*/ 99181 w 682171"/>
              <a:gd name="connsiteY7" fmla="*/ 1695752 h 2660952"/>
              <a:gd name="connsiteX8" fmla="*/ 273352 w 682171"/>
              <a:gd name="connsiteY8" fmla="*/ 1028095 h 2660952"/>
              <a:gd name="connsiteX9" fmla="*/ 186266 w 682171"/>
              <a:gd name="connsiteY9" fmla="*/ 520095 h 2660952"/>
              <a:gd name="connsiteX10" fmla="*/ 244323 w 682171"/>
              <a:gd name="connsiteY10" fmla="*/ 142724 h 2660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82171" h="2660952">
                <a:moveTo>
                  <a:pt x="244323" y="142724"/>
                </a:moveTo>
                <a:cubicBezTo>
                  <a:pt x="307218" y="72572"/>
                  <a:pt x="508000" y="0"/>
                  <a:pt x="563638" y="99181"/>
                </a:cubicBezTo>
                <a:cubicBezTo>
                  <a:pt x="619276" y="198362"/>
                  <a:pt x="558800" y="527353"/>
                  <a:pt x="578152" y="737810"/>
                </a:cubicBezTo>
                <a:cubicBezTo>
                  <a:pt x="597504" y="948267"/>
                  <a:pt x="682171" y="1168400"/>
                  <a:pt x="679752" y="1361924"/>
                </a:cubicBezTo>
                <a:cubicBezTo>
                  <a:pt x="677333" y="1555448"/>
                  <a:pt x="604762" y="1693333"/>
                  <a:pt x="563638" y="1898952"/>
                </a:cubicBezTo>
                <a:cubicBezTo>
                  <a:pt x="522514" y="2104571"/>
                  <a:pt x="517676" y="2530324"/>
                  <a:pt x="433009" y="2595638"/>
                </a:cubicBezTo>
                <a:cubicBezTo>
                  <a:pt x="348342" y="2660952"/>
                  <a:pt x="111276" y="2440819"/>
                  <a:pt x="55638" y="2290838"/>
                </a:cubicBezTo>
                <a:cubicBezTo>
                  <a:pt x="0" y="2140857"/>
                  <a:pt x="62895" y="1906209"/>
                  <a:pt x="99181" y="1695752"/>
                </a:cubicBezTo>
                <a:cubicBezTo>
                  <a:pt x="135467" y="1485295"/>
                  <a:pt x="258838" y="1224038"/>
                  <a:pt x="273352" y="1028095"/>
                </a:cubicBezTo>
                <a:cubicBezTo>
                  <a:pt x="287866" y="832152"/>
                  <a:pt x="193523" y="670076"/>
                  <a:pt x="186266" y="520095"/>
                </a:cubicBezTo>
                <a:cubicBezTo>
                  <a:pt x="179009" y="370114"/>
                  <a:pt x="181428" y="212876"/>
                  <a:pt x="244323" y="142724"/>
                </a:cubicBezTo>
                <a:close/>
              </a:path>
            </a:pathLst>
          </a:custGeom>
          <a:solidFill>
            <a:srgbClr val="006699">
              <a:alpha val="4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indent="-342900" algn="l" defTabSz="914400" rtl="0" eaLnBrk="1" fontAlgn="base" latinLnBrk="0" hangingPunct="1">
              <a:lnSpc>
                <a:spcPct val="100000"/>
              </a:lnSpc>
              <a:spcBef>
                <a:spcPct val="20000"/>
              </a:spcBef>
              <a:spcAft>
                <a:spcPct val="0"/>
              </a:spcAft>
              <a:buClrTx/>
              <a:buSzTx/>
              <a:buFontTx/>
              <a:buChar char="•"/>
              <a:tabLst/>
            </a:pPr>
            <a:endParaRPr kumimoji="0" lang="en-US" sz="2000" b="0" i="0" u="none" strike="noStrike" cap="none" normalizeH="0" baseline="0" smtClean="0">
              <a:ln>
                <a:noFill/>
              </a:ln>
              <a:solidFill>
                <a:srgbClr val="000000"/>
              </a:solidFill>
              <a:effectLst/>
              <a:latin typeface="Arial" charset="0"/>
            </a:endParaRPr>
          </a:p>
        </p:txBody>
      </p:sp>
      <p:sp>
        <p:nvSpPr>
          <p:cNvPr id="173" name="Freihandform 172"/>
          <p:cNvSpPr/>
          <p:nvPr/>
        </p:nvSpPr>
        <p:spPr bwMode="auto">
          <a:xfrm>
            <a:off x="15056707" y="14394964"/>
            <a:ext cx="1519896" cy="2677121"/>
          </a:xfrm>
          <a:custGeom>
            <a:avLst/>
            <a:gdLst>
              <a:gd name="connsiteX0" fmla="*/ 232228 w 1753809"/>
              <a:gd name="connsiteY0" fmla="*/ 324152 h 2914952"/>
              <a:gd name="connsiteX1" fmla="*/ 1523999 w 1753809"/>
              <a:gd name="connsiteY1" fmla="*/ 149981 h 2914952"/>
              <a:gd name="connsiteX2" fmla="*/ 1393371 w 1753809"/>
              <a:gd name="connsiteY2" fmla="*/ 1224038 h 2914952"/>
              <a:gd name="connsiteX3" fmla="*/ 1393371 w 1753809"/>
              <a:gd name="connsiteY3" fmla="*/ 1819124 h 2914952"/>
              <a:gd name="connsiteX4" fmla="*/ 1669142 w 1753809"/>
              <a:gd name="connsiteY4" fmla="*/ 2762552 h 2914952"/>
              <a:gd name="connsiteX5" fmla="*/ 885371 w 1753809"/>
              <a:gd name="connsiteY5" fmla="*/ 2733524 h 2914952"/>
              <a:gd name="connsiteX6" fmla="*/ 217714 w 1753809"/>
              <a:gd name="connsiteY6" fmla="*/ 2080381 h 2914952"/>
              <a:gd name="connsiteX7" fmla="*/ 232228 w 1753809"/>
              <a:gd name="connsiteY7" fmla="*/ 1282095 h 2914952"/>
              <a:gd name="connsiteX8" fmla="*/ 130628 w 1753809"/>
              <a:gd name="connsiteY8" fmla="*/ 716038 h 2914952"/>
              <a:gd name="connsiteX9" fmla="*/ 232228 w 1753809"/>
              <a:gd name="connsiteY9" fmla="*/ 324152 h 2914952"/>
              <a:gd name="connsiteX0" fmla="*/ 323780 w 1654921"/>
              <a:gd name="connsiteY0" fmla="*/ 324152 h 2914952"/>
              <a:gd name="connsiteX1" fmla="*/ 1425111 w 1654921"/>
              <a:gd name="connsiteY1" fmla="*/ 149981 h 2914952"/>
              <a:gd name="connsiteX2" fmla="*/ 1294483 w 1654921"/>
              <a:gd name="connsiteY2" fmla="*/ 1224038 h 2914952"/>
              <a:gd name="connsiteX3" fmla="*/ 1294483 w 1654921"/>
              <a:gd name="connsiteY3" fmla="*/ 1819124 h 2914952"/>
              <a:gd name="connsiteX4" fmla="*/ 1570254 w 1654921"/>
              <a:gd name="connsiteY4" fmla="*/ 2762552 h 2914952"/>
              <a:gd name="connsiteX5" fmla="*/ 786483 w 1654921"/>
              <a:gd name="connsiteY5" fmla="*/ 2733524 h 2914952"/>
              <a:gd name="connsiteX6" fmla="*/ 118826 w 1654921"/>
              <a:gd name="connsiteY6" fmla="*/ 2080381 h 2914952"/>
              <a:gd name="connsiteX7" fmla="*/ 133340 w 1654921"/>
              <a:gd name="connsiteY7" fmla="*/ 1282095 h 2914952"/>
              <a:gd name="connsiteX8" fmla="*/ 31740 w 1654921"/>
              <a:gd name="connsiteY8" fmla="*/ 716038 h 2914952"/>
              <a:gd name="connsiteX9" fmla="*/ 323780 w 1654921"/>
              <a:gd name="connsiteY9" fmla="*/ 324152 h 2914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54921" h="2914952">
                <a:moveTo>
                  <a:pt x="323780" y="324152"/>
                </a:moveTo>
                <a:cubicBezTo>
                  <a:pt x="556008" y="229809"/>
                  <a:pt x="1263327" y="0"/>
                  <a:pt x="1425111" y="149981"/>
                </a:cubicBezTo>
                <a:cubicBezTo>
                  <a:pt x="1586895" y="299962"/>
                  <a:pt x="1316254" y="945848"/>
                  <a:pt x="1294483" y="1224038"/>
                </a:cubicBezTo>
                <a:cubicBezTo>
                  <a:pt x="1272712" y="1502228"/>
                  <a:pt x="1248521" y="1562705"/>
                  <a:pt x="1294483" y="1819124"/>
                </a:cubicBezTo>
                <a:cubicBezTo>
                  <a:pt x="1340445" y="2075543"/>
                  <a:pt x="1654921" y="2610152"/>
                  <a:pt x="1570254" y="2762552"/>
                </a:cubicBezTo>
                <a:cubicBezTo>
                  <a:pt x="1485587" y="2914952"/>
                  <a:pt x="1028388" y="2847219"/>
                  <a:pt x="786483" y="2733524"/>
                </a:cubicBezTo>
                <a:cubicBezTo>
                  <a:pt x="544578" y="2619829"/>
                  <a:pt x="227683" y="2322286"/>
                  <a:pt x="118826" y="2080381"/>
                </a:cubicBezTo>
                <a:cubicBezTo>
                  <a:pt x="9969" y="1838476"/>
                  <a:pt x="147854" y="1509485"/>
                  <a:pt x="133340" y="1282095"/>
                </a:cubicBezTo>
                <a:cubicBezTo>
                  <a:pt x="118826" y="1054705"/>
                  <a:pt x="0" y="875695"/>
                  <a:pt x="31740" y="716038"/>
                </a:cubicBezTo>
                <a:cubicBezTo>
                  <a:pt x="63480" y="556381"/>
                  <a:pt x="91552" y="418495"/>
                  <a:pt x="323780" y="324152"/>
                </a:cubicBezTo>
                <a:close/>
              </a:path>
            </a:pathLst>
          </a:custGeom>
          <a:solidFill>
            <a:srgbClr val="33CC33">
              <a:alpha val="4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indent="-342900" algn="l" defTabSz="914400" rtl="0" eaLnBrk="1" fontAlgn="base" latinLnBrk="0" hangingPunct="1">
              <a:lnSpc>
                <a:spcPct val="100000"/>
              </a:lnSpc>
              <a:spcBef>
                <a:spcPct val="20000"/>
              </a:spcBef>
              <a:spcAft>
                <a:spcPct val="0"/>
              </a:spcAft>
              <a:buClrTx/>
              <a:buSzTx/>
              <a:buFontTx/>
              <a:buChar char="•"/>
              <a:tabLst/>
            </a:pPr>
            <a:endParaRPr kumimoji="0" lang="en-US" sz="2000" b="0" i="0" u="none" strike="noStrike" cap="none" normalizeH="0" baseline="0" smtClean="0">
              <a:ln>
                <a:noFill/>
              </a:ln>
              <a:solidFill>
                <a:srgbClr val="000000"/>
              </a:solidFill>
              <a:effectLst/>
              <a:latin typeface="Arial" charset="0"/>
            </a:endParaRPr>
          </a:p>
        </p:txBody>
      </p:sp>
      <p:sp>
        <p:nvSpPr>
          <p:cNvPr id="174" name="Freihandform 173"/>
          <p:cNvSpPr/>
          <p:nvPr/>
        </p:nvSpPr>
        <p:spPr bwMode="auto">
          <a:xfrm>
            <a:off x="13186323" y="14510491"/>
            <a:ext cx="1404101" cy="2286106"/>
          </a:xfrm>
          <a:custGeom>
            <a:avLst/>
            <a:gdLst>
              <a:gd name="connsiteX0" fmla="*/ 370115 w 1528839"/>
              <a:gd name="connsiteY0" fmla="*/ 633791 h 2489200"/>
              <a:gd name="connsiteX1" fmla="*/ 587829 w 1528839"/>
              <a:gd name="connsiteY1" fmla="*/ 53219 h 2489200"/>
              <a:gd name="connsiteX2" fmla="*/ 1240972 w 1528839"/>
              <a:gd name="connsiteY2" fmla="*/ 314477 h 2489200"/>
              <a:gd name="connsiteX3" fmla="*/ 1502229 w 1528839"/>
              <a:gd name="connsiteY3" fmla="*/ 1025677 h 2489200"/>
              <a:gd name="connsiteX4" fmla="*/ 1400629 w 1528839"/>
              <a:gd name="connsiteY4" fmla="*/ 2056191 h 2489200"/>
              <a:gd name="connsiteX5" fmla="*/ 1139372 w 1528839"/>
              <a:gd name="connsiteY5" fmla="*/ 2390019 h 2489200"/>
              <a:gd name="connsiteX6" fmla="*/ 341086 w 1528839"/>
              <a:gd name="connsiteY6" fmla="*/ 2375505 h 2489200"/>
              <a:gd name="connsiteX7" fmla="*/ 7257 w 1528839"/>
              <a:gd name="connsiteY7" fmla="*/ 1707848 h 2489200"/>
              <a:gd name="connsiteX8" fmla="*/ 370115 w 1528839"/>
              <a:gd name="connsiteY8" fmla="*/ 633791 h 2489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8839" h="2489200">
                <a:moveTo>
                  <a:pt x="370115" y="633791"/>
                </a:moveTo>
                <a:cubicBezTo>
                  <a:pt x="466877" y="358020"/>
                  <a:pt x="442686" y="106438"/>
                  <a:pt x="587829" y="53219"/>
                </a:cubicBezTo>
                <a:cubicBezTo>
                  <a:pt x="732972" y="0"/>
                  <a:pt x="1088572" y="152401"/>
                  <a:pt x="1240972" y="314477"/>
                </a:cubicBezTo>
                <a:cubicBezTo>
                  <a:pt x="1393372" y="476553"/>
                  <a:pt x="1475620" y="735391"/>
                  <a:pt x="1502229" y="1025677"/>
                </a:cubicBezTo>
                <a:cubicBezTo>
                  <a:pt x="1528839" y="1315963"/>
                  <a:pt x="1461105" y="1828801"/>
                  <a:pt x="1400629" y="2056191"/>
                </a:cubicBezTo>
                <a:cubicBezTo>
                  <a:pt x="1340153" y="2283581"/>
                  <a:pt x="1315963" y="2336800"/>
                  <a:pt x="1139372" y="2390019"/>
                </a:cubicBezTo>
                <a:cubicBezTo>
                  <a:pt x="962782" y="2443238"/>
                  <a:pt x="529772" y="2489200"/>
                  <a:pt x="341086" y="2375505"/>
                </a:cubicBezTo>
                <a:cubicBezTo>
                  <a:pt x="152400" y="2261810"/>
                  <a:pt x="0" y="2002972"/>
                  <a:pt x="7257" y="1707848"/>
                </a:cubicBezTo>
                <a:cubicBezTo>
                  <a:pt x="14514" y="1412724"/>
                  <a:pt x="273353" y="909562"/>
                  <a:pt x="370115" y="633791"/>
                </a:cubicBezTo>
                <a:close/>
              </a:path>
            </a:pathLst>
          </a:custGeom>
          <a:solidFill>
            <a:srgbClr val="33CC33">
              <a:alpha val="4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indent="-342900" eaLnBrk="1" hangingPunct="1">
              <a:spcBef>
                <a:spcPct val="20000"/>
              </a:spcBef>
              <a:buFontTx/>
              <a:buChar char="•"/>
            </a:pPr>
            <a:endParaRPr lang="en-US" sz="2000" smtClean="0">
              <a:solidFill>
                <a:srgbClr val="000000"/>
              </a:solidFill>
              <a:latin typeface="Arial" charset="0"/>
            </a:endParaRPr>
          </a:p>
        </p:txBody>
      </p:sp>
      <p:grpSp>
        <p:nvGrpSpPr>
          <p:cNvPr id="189" name="Gruppieren 188"/>
          <p:cNvGrpSpPr/>
          <p:nvPr/>
        </p:nvGrpSpPr>
        <p:grpSpPr>
          <a:xfrm>
            <a:off x="12410553" y="15010413"/>
            <a:ext cx="785745" cy="679132"/>
            <a:chOff x="8636748" y="509205"/>
            <a:chExt cx="785745" cy="679132"/>
          </a:xfrm>
        </p:grpSpPr>
        <p:sp>
          <p:nvSpPr>
            <p:cNvPr id="190" name="Textfeld 189"/>
            <p:cNvSpPr txBox="1"/>
            <p:nvPr/>
          </p:nvSpPr>
          <p:spPr>
            <a:xfrm>
              <a:off x="8636748" y="671749"/>
              <a:ext cx="167670" cy="369332"/>
            </a:xfrm>
            <a:prstGeom prst="rect">
              <a:avLst/>
            </a:prstGeom>
            <a:noFill/>
          </p:spPr>
          <p:txBody>
            <a:bodyPr wrap="square" lIns="0" tIns="0" rIns="0" bIns="0" rtlCol="0">
              <a:spAutoFit/>
            </a:bodyPr>
            <a:lstStyle/>
            <a:p>
              <a:pPr>
                <a:buNone/>
              </a:pPr>
              <a:r>
                <a:rPr lang="en-US" sz="2400" dirty="0" smtClean="0">
                  <a:latin typeface="+mj-lt"/>
                </a:rPr>
                <a:t>≤</a:t>
              </a:r>
              <a:endParaRPr lang="en-US" sz="2400" dirty="0">
                <a:latin typeface="+mj-lt"/>
              </a:endParaRPr>
            </a:p>
          </p:txBody>
        </p:sp>
        <p:cxnSp>
          <p:nvCxnSpPr>
            <p:cNvPr id="191" name="Gerade Verbindung 190"/>
            <p:cNvCxnSpPr/>
            <p:nvPr/>
          </p:nvCxnSpPr>
          <p:spPr bwMode="auto">
            <a:xfrm rot="10800000">
              <a:off x="8896157" y="865837"/>
              <a:ext cx="167671" cy="2"/>
            </a:xfrm>
            <a:prstGeom prst="line">
              <a:avLst/>
            </a:prstGeom>
            <a:noFill/>
            <a:ln w="19050" cap="flat" cmpd="sng" algn="ctr">
              <a:solidFill>
                <a:schemeClr val="tx1"/>
              </a:solidFill>
              <a:prstDash val="solid"/>
              <a:round/>
              <a:headEnd type="none" w="med" len="med"/>
              <a:tailEnd type="none" w="med" len="med"/>
            </a:ln>
            <a:effectLst/>
          </p:spPr>
        </p:cxnSp>
        <p:sp>
          <p:nvSpPr>
            <p:cNvPr id="192" name="Textfeld 191"/>
            <p:cNvSpPr txBox="1"/>
            <p:nvPr/>
          </p:nvSpPr>
          <p:spPr>
            <a:xfrm>
              <a:off x="8878660" y="509205"/>
              <a:ext cx="201205" cy="369332"/>
            </a:xfrm>
            <a:prstGeom prst="rect">
              <a:avLst/>
            </a:prstGeom>
            <a:noFill/>
          </p:spPr>
          <p:txBody>
            <a:bodyPr wrap="square" lIns="0" tIns="0" rIns="0" bIns="0" rtlCol="0">
              <a:spAutoFit/>
            </a:bodyPr>
            <a:lstStyle/>
            <a:p>
              <a:pPr algn="ctr">
                <a:buNone/>
              </a:pPr>
              <a:r>
                <a:rPr lang="en-US" sz="2400" dirty="0" smtClean="0">
                  <a:latin typeface="+mj-lt"/>
                </a:rPr>
                <a:t>2</a:t>
              </a:r>
              <a:endParaRPr lang="en-US" sz="2400" dirty="0">
                <a:latin typeface="+mj-lt"/>
              </a:endParaRPr>
            </a:p>
          </p:txBody>
        </p:sp>
        <p:sp>
          <p:nvSpPr>
            <p:cNvPr id="193" name="Textfeld 192"/>
            <p:cNvSpPr txBox="1"/>
            <p:nvPr/>
          </p:nvSpPr>
          <p:spPr>
            <a:xfrm>
              <a:off x="8878660" y="819005"/>
              <a:ext cx="201205" cy="369332"/>
            </a:xfrm>
            <a:prstGeom prst="rect">
              <a:avLst/>
            </a:prstGeom>
            <a:noFill/>
          </p:spPr>
          <p:txBody>
            <a:bodyPr wrap="square" lIns="0" tIns="0" rIns="0" bIns="0" rtlCol="0">
              <a:spAutoFit/>
            </a:bodyPr>
            <a:lstStyle/>
            <a:p>
              <a:pPr algn="ctr">
                <a:buNone/>
              </a:pPr>
              <a:r>
                <a:rPr lang="en-US" sz="2400" dirty="0" smtClean="0">
                  <a:latin typeface="+mj-lt"/>
                </a:rPr>
                <a:t>3</a:t>
              </a:r>
              <a:endParaRPr lang="en-US" sz="2400" dirty="0">
                <a:latin typeface="+mj-lt"/>
              </a:endParaRPr>
            </a:p>
          </p:txBody>
        </p:sp>
        <p:sp>
          <p:nvSpPr>
            <p:cNvPr id="194" name="Textfeld 193"/>
            <p:cNvSpPr txBox="1"/>
            <p:nvPr/>
          </p:nvSpPr>
          <p:spPr>
            <a:xfrm>
              <a:off x="9087154" y="673208"/>
              <a:ext cx="335339" cy="369332"/>
            </a:xfrm>
            <a:prstGeom prst="rect">
              <a:avLst/>
            </a:prstGeom>
            <a:noFill/>
          </p:spPr>
          <p:txBody>
            <a:bodyPr wrap="square" lIns="0" tIns="0" rIns="0" bIns="0" rtlCol="0">
              <a:spAutoFit/>
            </a:bodyPr>
            <a:lstStyle/>
            <a:p>
              <a:pPr>
                <a:buNone/>
              </a:pPr>
              <a:r>
                <a:rPr lang="en-US" sz="2400" dirty="0" smtClean="0">
                  <a:latin typeface="+mj-lt"/>
                </a:rPr>
                <a:t>n</a:t>
              </a:r>
              <a:endParaRPr lang="en-US" sz="2400" dirty="0">
                <a:latin typeface="+mj-lt"/>
              </a:endParaRPr>
            </a:p>
          </p:txBody>
        </p:sp>
      </p:grpSp>
      <p:grpSp>
        <p:nvGrpSpPr>
          <p:cNvPr id="195" name="Gruppieren 194"/>
          <p:cNvGrpSpPr/>
          <p:nvPr/>
        </p:nvGrpSpPr>
        <p:grpSpPr>
          <a:xfrm>
            <a:off x="16566439" y="15010413"/>
            <a:ext cx="785745" cy="679132"/>
            <a:chOff x="8636748" y="509205"/>
            <a:chExt cx="785745" cy="679132"/>
          </a:xfrm>
        </p:grpSpPr>
        <p:sp>
          <p:nvSpPr>
            <p:cNvPr id="196" name="Textfeld 195"/>
            <p:cNvSpPr txBox="1"/>
            <p:nvPr/>
          </p:nvSpPr>
          <p:spPr>
            <a:xfrm>
              <a:off x="8636748" y="671749"/>
              <a:ext cx="167670" cy="369332"/>
            </a:xfrm>
            <a:prstGeom prst="rect">
              <a:avLst/>
            </a:prstGeom>
            <a:noFill/>
          </p:spPr>
          <p:txBody>
            <a:bodyPr wrap="square" lIns="0" tIns="0" rIns="0" bIns="0" rtlCol="0">
              <a:spAutoFit/>
            </a:bodyPr>
            <a:lstStyle/>
            <a:p>
              <a:pPr>
                <a:buNone/>
              </a:pPr>
              <a:r>
                <a:rPr lang="en-US" sz="2400" dirty="0" smtClean="0">
                  <a:latin typeface="+mj-lt"/>
                </a:rPr>
                <a:t>≤</a:t>
              </a:r>
              <a:endParaRPr lang="en-US" sz="2400" dirty="0">
                <a:latin typeface="+mj-lt"/>
              </a:endParaRPr>
            </a:p>
          </p:txBody>
        </p:sp>
        <p:cxnSp>
          <p:nvCxnSpPr>
            <p:cNvPr id="197" name="Gerade Verbindung 196"/>
            <p:cNvCxnSpPr/>
            <p:nvPr/>
          </p:nvCxnSpPr>
          <p:spPr bwMode="auto">
            <a:xfrm rot="10800000">
              <a:off x="8896157" y="865837"/>
              <a:ext cx="167671" cy="2"/>
            </a:xfrm>
            <a:prstGeom prst="line">
              <a:avLst/>
            </a:prstGeom>
            <a:noFill/>
            <a:ln w="19050" cap="flat" cmpd="sng" algn="ctr">
              <a:solidFill>
                <a:schemeClr val="tx1"/>
              </a:solidFill>
              <a:prstDash val="solid"/>
              <a:round/>
              <a:headEnd type="none" w="med" len="med"/>
              <a:tailEnd type="none" w="med" len="med"/>
            </a:ln>
            <a:effectLst/>
          </p:spPr>
        </p:cxnSp>
        <p:sp>
          <p:nvSpPr>
            <p:cNvPr id="198" name="Textfeld 197"/>
            <p:cNvSpPr txBox="1"/>
            <p:nvPr/>
          </p:nvSpPr>
          <p:spPr>
            <a:xfrm>
              <a:off x="8878660" y="509205"/>
              <a:ext cx="201205" cy="369332"/>
            </a:xfrm>
            <a:prstGeom prst="rect">
              <a:avLst/>
            </a:prstGeom>
            <a:noFill/>
          </p:spPr>
          <p:txBody>
            <a:bodyPr wrap="square" lIns="0" tIns="0" rIns="0" bIns="0" rtlCol="0">
              <a:spAutoFit/>
            </a:bodyPr>
            <a:lstStyle/>
            <a:p>
              <a:pPr algn="ctr">
                <a:buNone/>
              </a:pPr>
              <a:r>
                <a:rPr lang="en-US" sz="2400" dirty="0" smtClean="0">
                  <a:latin typeface="+mj-lt"/>
                </a:rPr>
                <a:t>2</a:t>
              </a:r>
              <a:endParaRPr lang="en-US" sz="2400" dirty="0">
                <a:latin typeface="+mj-lt"/>
              </a:endParaRPr>
            </a:p>
          </p:txBody>
        </p:sp>
        <p:sp>
          <p:nvSpPr>
            <p:cNvPr id="199" name="Textfeld 198"/>
            <p:cNvSpPr txBox="1"/>
            <p:nvPr/>
          </p:nvSpPr>
          <p:spPr>
            <a:xfrm>
              <a:off x="8878660" y="819005"/>
              <a:ext cx="201205" cy="369332"/>
            </a:xfrm>
            <a:prstGeom prst="rect">
              <a:avLst/>
            </a:prstGeom>
            <a:noFill/>
          </p:spPr>
          <p:txBody>
            <a:bodyPr wrap="square" lIns="0" tIns="0" rIns="0" bIns="0" rtlCol="0">
              <a:spAutoFit/>
            </a:bodyPr>
            <a:lstStyle/>
            <a:p>
              <a:pPr algn="ctr">
                <a:buNone/>
              </a:pPr>
              <a:r>
                <a:rPr lang="en-US" sz="2400" dirty="0" smtClean="0">
                  <a:latin typeface="+mj-lt"/>
                </a:rPr>
                <a:t>3</a:t>
              </a:r>
              <a:endParaRPr lang="en-US" sz="2400" dirty="0">
                <a:latin typeface="+mj-lt"/>
              </a:endParaRPr>
            </a:p>
          </p:txBody>
        </p:sp>
        <p:sp>
          <p:nvSpPr>
            <p:cNvPr id="200" name="Textfeld 199"/>
            <p:cNvSpPr txBox="1"/>
            <p:nvPr/>
          </p:nvSpPr>
          <p:spPr>
            <a:xfrm>
              <a:off x="9087154" y="673208"/>
              <a:ext cx="335339" cy="369332"/>
            </a:xfrm>
            <a:prstGeom prst="rect">
              <a:avLst/>
            </a:prstGeom>
            <a:noFill/>
          </p:spPr>
          <p:txBody>
            <a:bodyPr wrap="square" lIns="0" tIns="0" rIns="0" bIns="0" rtlCol="0">
              <a:spAutoFit/>
            </a:bodyPr>
            <a:lstStyle/>
            <a:p>
              <a:pPr>
                <a:buNone/>
              </a:pPr>
              <a:r>
                <a:rPr lang="en-US" sz="2400" dirty="0" smtClean="0">
                  <a:latin typeface="+mj-lt"/>
                </a:rPr>
                <a:t>n</a:t>
              </a:r>
              <a:endParaRPr lang="en-US" sz="2400" dirty="0">
                <a:latin typeface="+mj-lt"/>
              </a:endParaRPr>
            </a:p>
          </p:txBody>
        </p:sp>
      </p:grpSp>
      <p:grpSp>
        <p:nvGrpSpPr>
          <p:cNvPr id="177" name="Gruppieren 176"/>
          <p:cNvGrpSpPr/>
          <p:nvPr/>
        </p:nvGrpSpPr>
        <p:grpSpPr>
          <a:xfrm>
            <a:off x="11322058" y="21309079"/>
            <a:ext cx="7412139" cy="2258639"/>
            <a:chOff x="1030239" y="3215089"/>
            <a:chExt cx="7412139" cy="2258639"/>
          </a:xfrm>
        </p:grpSpPr>
        <p:grpSp>
          <p:nvGrpSpPr>
            <p:cNvPr id="178" name="Gruppieren 33"/>
            <p:cNvGrpSpPr/>
            <p:nvPr/>
          </p:nvGrpSpPr>
          <p:grpSpPr>
            <a:xfrm>
              <a:off x="1797012" y="3486355"/>
              <a:ext cx="1825649" cy="1716108"/>
              <a:chOff x="3221019" y="3486355"/>
              <a:chExt cx="1825649" cy="1716108"/>
            </a:xfrm>
          </p:grpSpPr>
          <p:cxnSp>
            <p:nvCxnSpPr>
              <p:cNvPr id="185" name="Gerade Verbindung 184"/>
              <p:cNvCxnSpPr/>
              <p:nvPr/>
            </p:nvCxnSpPr>
            <p:spPr bwMode="auto">
              <a:xfrm rot="5400000">
                <a:off x="3722715" y="3668936"/>
                <a:ext cx="774702" cy="508001"/>
              </a:xfrm>
              <a:prstGeom prst="line">
                <a:avLst/>
              </a:prstGeom>
              <a:noFill/>
              <a:ln w="31750" cap="flat" cmpd="sng" algn="ctr">
                <a:solidFill>
                  <a:srgbClr val="006699"/>
                </a:solidFill>
                <a:prstDash val="solid"/>
                <a:round/>
                <a:headEnd type="none" w="med" len="med"/>
                <a:tailEnd type="none" w="med" len="med"/>
              </a:ln>
              <a:effectLst/>
            </p:spPr>
          </p:cxnSp>
          <p:cxnSp>
            <p:nvCxnSpPr>
              <p:cNvPr id="186" name="Gerade Verbindung 185"/>
              <p:cNvCxnSpPr/>
              <p:nvPr/>
            </p:nvCxnSpPr>
            <p:spPr bwMode="auto">
              <a:xfrm rot="5400000" flipH="1" flipV="1">
                <a:off x="3125790" y="4442027"/>
                <a:ext cx="855667" cy="592183"/>
              </a:xfrm>
              <a:prstGeom prst="line">
                <a:avLst/>
              </a:prstGeom>
              <a:noFill/>
              <a:ln w="31750" cap="flat" cmpd="sng" algn="ctr">
                <a:solidFill>
                  <a:srgbClr val="006699"/>
                </a:solidFill>
                <a:prstDash val="solid"/>
                <a:round/>
                <a:headEnd type="none" w="med" len="med"/>
                <a:tailEnd type="none" w="med" len="med"/>
              </a:ln>
              <a:effectLst/>
            </p:spPr>
          </p:cxnSp>
          <p:cxnSp>
            <p:nvCxnSpPr>
              <p:cNvPr id="187" name="Gerade Verbindung 186"/>
              <p:cNvCxnSpPr/>
              <p:nvPr/>
            </p:nvCxnSpPr>
            <p:spPr bwMode="auto">
              <a:xfrm rot="16200000" flipV="1">
                <a:off x="3694140" y="4472209"/>
                <a:ext cx="831850" cy="508000"/>
              </a:xfrm>
              <a:prstGeom prst="line">
                <a:avLst/>
              </a:prstGeom>
              <a:noFill/>
              <a:ln w="31750" cap="flat" cmpd="sng" algn="ctr">
                <a:solidFill>
                  <a:srgbClr val="006699"/>
                </a:solidFill>
                <a:prstDash val="solid"/>
                <a:round/>
                <a:headEnd type="none" w="med" len="med"/>
                <a:tailEnd type="none" w="med" len="med"/>
              </a:ln>
              <a:effectLst/>
            </p:spPr>
          </p:cxnSp>
          <p:cxnSp>
            <p:nvCxnSpPr>
              <p:cNvPr id="188" name="Gerade Verbindung 187"/>
              <p:cNvCxnSpPr/>
              <p:nvPr/>
            </p:nvCxnSpPr>
            <p:spPr bwMode="auto">
              <a:xfrm rot="16200000" flipV="1">
                <a:off x="4291675" y="3607974"/>
                <a:ext cx="775970" cy="631190"/>
              </a:xfrm>
              <a:prstGeom prst="line">
                <a:avLst/>
              </a:prstGeom>
              <a:noFill/>
              <a:ln w="31750" cap="flat" cmpd="sng" algn="ctr">
                <a:solidFill>
                  <a:srgbClr val="006699"/>
                </a:solidFill>
                <a:prstDash val="solid"/>
                <a:round/>
                <a:headEnd type="none" w="med" len="med"/>
                <a:tailEnd type="none" w="med" len="med"/>
              </a:ln>
              <a:effectLst/>
            </p:spPr>
          </p:cxnSp>
          <p:sp>
            <p:nvSpPr>
              <p:cNvPr id="201" name="Ellipse 200"/>
              <p:cNvSpPr/>
              <p:nvPr/>
            </p:nvSpPr>
            <p:spPr bwMode="auto">
              <a:xfrm>
                <a:off x="4316410" y="3486355"/>
                <a:ext cx="109538" cy="109538"/>
              </a:xfrm>
              <a:prstGeom prst="ellipse">
                <a:avLst/>
              </a:prstGeom>
              <a:solidFill>
                <a:schemeClr val="bg1"/>
              </a:solidFill>
              <a:ln w="31750" cap="flat" cmpd="sng" algn="ctr">
                <a:solidFill>
                  <a:srgbClr val="0066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indent="-342900" algn="l" defTabSz="914400" rtl="0" eaLnBrk="1" fontAlgn="base" latinLnBrk="0" hangingPunct="1">
                  <a:lnSpc>
                    <a:spcPct val="100000"/>
                  </a:lnSpc>
                  <a:spcBef>
                    <a:spcPct val="20000"/>
                  </a:spcBef>
                  <a:spcAft>
                    <a:spcPct val="0"/>
                  </a:spcAft>
                  <a:buClrTx/>
                  <a:buSzTx/>
                  <a:buFontTx/>
                  <a:buChar char="•"/>
                  <a:tabLst/>
                </a:pPr>
                <a:endParaRPr kumimoji="0" lang="en-US" sz="2000" b="0" i="0" u="none" strike="noStrike" cap="none" normalizeH="0" baseline="0" dirty="0" smtClean="0">
                  <a:ln>
                    <a:noFill/>
                  </a:ln>
                  <a:solidFill>
                    <a:srgbClr val="000000"/>
                  </a:solidFill>
                  <a:effectLst/>
                  <a:latin typeface="+mj-lt"/>
                </a:endParaRPr>
              </a:p>
            </p:txBody>
          </p:sp>
          <p:sp>
            <p:nvSpPr>
              <p:cNvPr id="202" name="Ellipse 201"/>
              <p:cNvSpPr/>
              <p:nvPr/>
            </p:nvSpPr>
            <p:spPr bwMode="auto">
              <a:xfrm>
                <a:off x="4937130" y="4253127"/>
                <a:ext cx="109538" cy="109538"/>
              </a:xfrm>
              <a:prstGeom prst="ellipse">
                <a:avLst/>
              </a:prstGeom>
              <a:solidFill>
                <a:schemeClr val="bg1"/>
              </a:solidFill>
              <a:ln w="31750" cap="flat" cmpd="sng" algn="ctr">
                <a:solidFill>
                  <a:srgbClr val="0066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indent="-342900" algn="l" defTabSz="914400" rtl="0" eaLnBrk="1" fontAlgn="base" latinLnBrk="0" hangingPunct="1">
                  <a:lnSpc>
                    <a:spcPct val="100000"/>
                  </a:lnSpc>
                  <a:spcBef>
                    <a:spcPct val="20000"/>
                  </a:spcBef>
                  <a:spcAft>
                    <a:spcPct val="0"/>
                  </a:spcAft>
                  <a:buClrTx/>
                  <a:buSzTx/>
                  <a:buFontTx/>
                  <a:buChar char="•"/>
                  <a:tabLst/>
                </a:pPr>
                <a:endParaRPr kumimoji="0" lang="en-US" sz="2000" b="0" i="0" u="none" strike="noStrike" cap="none" normalizeH="0" baseline="0" smtClean="0">
                  <a:ln>
                    <a:noFill/>
                  </a:ln>
                  <a:solidFill>
                    <a:srgbClr val="000000"/>
                  </a:solidFill>
                  <a:effectLst/>
                  <a:latin typeface="+mj-lt"/>
                </a:endParaRPr>
              </a:p>
            </p:txBody>
          </p:sp>
          <p:sp>
            <p:nvSpPr>
              <p:cNvPr id="203" name="Ellipse 202"/>
              <p:cNvSpPr/>
              <p:nvPr/>
            </p:nvSpPr>
            <p:spPr bwMode="auto">
              <a:xfrm>
                <a:off x="3221019" y="5092925"/>
                <a:ext cx="109538" cy="109538"/>
              </a:xfrm>
              <a:prstGeom prst="ellipse">
                <a:avLst/>
              </a:prstGeom>
              <a:solidFill>
                <a:schemeClr val="bg1"/>
              </a:solidFill>
              <a:ln w="31750" cap="flat" cmpd="sng" algn="ctr">
                <a:solidFill>
                  <a:srgbClr val="0066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indent="-342900" algn="l" defTabSz="914400" rtl="0" eaLnBrk="1" fontAlgn="base" latinLnBrk="0" hangingPunct="1">
                  <a:lnSpc>
                    <a:spcPct val="100000"/>
                  </a:lnSpc>
                  <a:spcBef>
                    <a:spcPct val="20000"/>
                  </a:spcBef>
                  <a:spcAft>
                    <a:spcPct val="0"/>
                  </a:spcAft>
                  <a:buClrTx/>
                  <a:buSzTx/>
                  <a:buFontTx/>
                  <a:buChar char="•"/>
                  <a:tabLst/>
                </a:pPr>
                <a:endParaRPr kumimoji="0" lang="en-US" sz="2000" b="0" i="0" u="none" strike="noStrike" cap="none" normalizeH="0" baseline="0" smtClean="0">
                  <a:ln>
                    <a:noFill/>
                  </a:ln>
                  <a:solidFill>
                    <a:srgbClr val="000000"/>
                  </a:solidFill>
                  <a:effectLst/>
                  <a:latin typeface="+mj-lt"/>
                </a:endParaRPr>
              </a:p>
            </p:txBody>
          </p:sp>
          <p:sp>
            <p:nvSpPr>
              <p:cNvPr id="204" name="Ellipse 203"/>
              <p:cNvSpPr/>
              <p:nvPr/>
            </p:nvSpPr>
            <p:spPr bwMode="auto">
              <a:xfrm>
                <a:off x="3805227" y="4253126"/>
                <a:ext cx="109538" cy="109538"/>
              </a:xfrm>
              <a:prstGeom prst="ellipse">
                <a:avLst/>
              </a:prstGeom>
              <a:solidFill>
                <a:schemeClr val="bg1"/>
              </a:solidFill>
              <a:ln w="31750" cap="flat" cmpd="sng" algn="ctr">
                <a:solidFill>
                  <a:srgbClr val="0066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indent="-342900" algn="l" defTabSz="914400" rtl="0" eaLnBrk="1" fontAlgn="base" latinLnBrk="0" hangingPunct="1">
                  <a:lnSpc>
                    <a:spcPct val="100000"/>
                  </a:lnSpc>
                  <a:spcBef>
                    <a:spcPct val="20000"/>
                  </a:spcBef>
                  <a:spcAft>
                    <a:spcPct val="0"/>
                  </a:spcAft>
                  <a:buClrTx/>
                  <a:buSzTx/>
                  <a:buFontTx/>
                  <a:buChar char="•"/>
                  <a:tabLst/>
                </a:pPr>
                <a:endParaRPr kumimoji="0" lang="en-US" sz="2000" b="0" i="0" u="none" strike="noStrike" cap="none" normalizeH="0" baseline="0" smtClean="0">
                  <a:ln>
                    <a:noFill/>
                  </a:ln>
                  <a:solidFill>
                    <a:srgbClr val="000000"/>
                  </a:solidFill>
                  <a:effectLst/>
                  <a:latin typeface="+mj-lt"/>
                </a:endParaRPr>
              </a:p>
            </p:txBody>
          </p:sp>
          <p:sp>
            <p:nvSpPr>
              <p:cNvPr id="205" name="Ellipse 204"/>
              <p:cNvSpPr/>
              <p:nvPr/>
            </p:nvSpPr>
            <p:spPr bwMode="auto">
              <a:xfrm>
                <a:off x="4316409" y="5092925"/>
                <a:ext cx="109538" cy="109538"/>
              </a:xfrm>
              <a:prstGeom prst="ellipse">
                <a:avLst/>
              </a:prstGeom>
              <a:solidFill>
                <a:schemeClr val="bg1"/>
              </a:solidFill>
              <a:ln w="31750" cap="flat" cmpd="sng" algn="ctr">
                <a:solidFill>
                  <a:srgbClr val="0066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indent="-342900" algn="l" defTabSz="914400" rtl="0" eaLnBrk="1" fontAlgn="base" latinLnBrk="0" hangingPunct="1">
                  <a:lnSpc>
                    <a:spcPct val="100000"/>
                  </a:lnSpc>
                  <a:spcBef>
                    <a:spcPct val="20000"/>
                  </a:spcBef>
                  <a:spcAft>
                    <a:spcPct val="0"/>
                  </a:spcAft>
                  <a:buClrTx/>
                  <a:buSzTx/>
                  <a:buFontTx/>
                  <a:buChar char="•"/>
                  <a:tabLst/>
                </a:pPr>
                <a:endParaRPr kumimoji="0" lang="en-US" sz="2000" b="0" i="0" u="none" strike="noStrike" cap="none" normalizeH="0" baseline="0" smtClean="0">
                  <a:ln>
                    <a:noFill/>
                  </a:ln>
                  <a:solidFill>
                    <a:srgbClr val="000000"/>
                  </a:solidFill>
                  <a:effectLst/>
                  <a:latin typeface="+mj-lt"/>
                </a:endParaRPr>
              </a:p>
            </p:txBody>
          </p:sp>
        </p:grpSp>
        <p:sp>
          <p:nvSpPr>
            <p:cNvPr id="179" name="Textfeld 178"/>
            <p:cNvSpPr txBox="1"/>
            <p:nvPr/>
          </p:nvSpPr>
          <p:spPr>
            <a:xfrm>
              <a:off x="2563785" y="3215089"/>
              <a:ext cx="1241442" cy="307777"/>
            </a:xfrm>
            <a:prstGeom prst="rect">
              <a:avLst/>
            </a:prstGeom>
            <a:noFill/>
          </p:spPr>
          <p:txBody>
            <a:bodyPr wrap="square" lIns="0" tIns="0" rIns="0" bIns="0" rtlCol="0">
              <a:spAutoFit/>
            </a:bodyPr>
            <a:lstStyle/>
            <a:p>
              <a:pPr>
                <a:buNone/>
              </a:pPr>
              <a:r>
                <a:rPr lang="en-US" sz="2000" dirty="0" smtClean="0">
                  <a:latin typeface="+mj-lt"/>
                </a:rPr>
                <a:t>[2, 0, 2]</a:t>
              </a:r>
              <a:endParaRPr lang="en-US" sz="2000" dirty="0">
                <a:latin typeface="+mj-lt"/>
              </a:endParaRPr>
            </a:p>
          </p:txBody>
        </p:sp>
        <p:sp>
          <p:nvSpPr>
            <p:cNvPr id="180" name="Textfeld 179"/>
            <p:cNvSpPr txBox="1"/>
            <p:nvPr/>
          </p:nvSpPr>
          <p:spPr>
            <a:xfrm>
              <a:off x="3622662" y="3976695"/>
              <a:ext cx="1241442" cy="307777"/>
            </a:xfrm>
            <a:prstGeom prst="rect">
              <a:avLst/>
            </a:prstGeom>
            <a:noFill/>
          </p:spPr>
          <p:txBody>
            <a:bodyPr wrap="square" lIns="0" tIns="0" rIns="0" bIns="0" rtlCol="0">
              <a:spAutoFit/>
            </a:bodyPr>
            <a:lstStyle/>
            <a:p>
              <a:pPr>
                <a:buNone/>
              </a:pPr>
              <a:r>
                <a:rPr lang="en-US" sz="2000" dirty="0" smtClean="0">
                  <a:latin typeface="+mj-lt"/>
                </a:rPr>
                <a:t>[3, 1, 3]</a:t>
              </a:r>
              <a:endParaRPr lang="en-US" sz="2000" dirty="0">
                <a:latin typeface="+mj-lt"/>
              </a:endParaRPr>
            </a:p>
          </p:txBody>
        </p:sp>
        <p:sp>
          <p:nvSpPr>
            <p:cNvPr id="181" name="Textfeld 180"/>
            <p:cNvSpPr txBox="1"/>
            <p:nvPr/>
          </p:nvSpPr>
          <p:spPr>
            <a:xfrm>
              <a:off x="1541421" y="3976695"/>
              <a:ext cx="1241442" cy="307777"/>
            </a:xfrm>
            <a:prstGeom prst="rect">
              <a:avLst/>
            </a:prstGeom>
            <a:noFill/>
          </p:spPr>
          <p:txBody>
            <a:bodyPr wrap="square" lIns="0" tIns="0" rIns="0" bIns="0" rtlCol="0">
              <a:spAutoFit/>
            </a:bodyPr>
            <a:lstStyle/>
            <a:p>
              <a:pPr>
                <a:buNone/>
              </a:pPr>
              <a:r>
                <a:rPr lang="en-US" sz="2000" dirty="0" smtClean="0">
                  <a:latin typeface="+mj-lt"/>
                </a:rPr>
                <a:t>[1, 1, 1]</a:t>
              </a:r>
              <a:endParaRPr lang="en-US" sz="2000" dirty="0">
                <a:latin typeface="+mj-lt"/>
              </a:endParaRPr>
            </a:p>
          </p:txBody>
        </p:sp>
        <p:sp>
          <p:nvSpPr>
            <p:cNvPr id="182" name="Textfeld 181"/>
            <p:cNvSpPr txBox="1"/>
            <p:nvPr/>
          </p:nvSpPr>
          <p:spPr>
            <a:xfrm>
              <a:off x="2965428" y="5165951"/>
              <a:ext cx="1241442" cy="307777"/>
            </a:xfrm>
            <a:prstGeom prst="rect">
              <a:avLst/>
            </a:prstGeom>
            <a:noFill/>
          </p:spPr>
          <p:txBody>
            <a:bodyPr wrap="square" lIns="0" tIns="0" rIns="0" bIns="0" rtlCol="0">
              <a:spAutoFit/>
            </a:bodyPr>
            <a:lstStyle/>
            <a:p>
              <a:pPr>
                <a:buNone/>
              </a:pPr>
              <a:r>
                <a:rPr lang="en-US" sz="2000" dirty="0" smtClean="0">
                  <a:latin typeface="+mj-lt"/>
                </a:rPr>
                <a:t>[0, 2, 2]</a:t>
              </a:r>
              <a:endParaRPr lang="en-US" sz="2000" dirty="0">
                <a:latin typeface="+mj-lt"/>
              </a:endParaRPr>
            </a:p>
          </p:txBody>
        </p:sp>
        <p:sp>
          <p:nvSpPr>
            <p:cNvPr id="183" name="Textfeld 182"/>
            <p:cNvSpPr txBox="1"/>
            <p:nvPr/>
          </p:nvSpPr>
          <p:spPr>
            <a:xfrm>
              <a:off x="1030239" y="5165951"/>
              <a:ext cx="1241442" cy="307777"/>
            </a:xfrm>
            <a:prstGeom prst="rect">
              <a:avLst/>
            </a:prstGeom>
            <a:noFill/>
          </p:spPr>
          <p:txBody>
            <a:bodyPr wrap="square" lIns="0" tIns="0" rIns="0" bIns="0" rtlCol="0">
              <a:spAutoFit/>
            </a:bodyPr>
            <a:lstStyle/>
            <a:p>
              <a:pPr>
                <a:buNone/>
              </a:pPr>
              <a:r>
                <a:rPr lang="en-US" sz="2000" dirty="0" smtClean="0">
                  <a:latin typeface="+mj-lt"/>
                </a:rPr>
                <a:t>[0, 2, 0]</a:t>
              </a:r>
              <a:endParaRPr lang="en-US" sz="2000" dirty="0">
                <a:latin typeface="+mj-lt"/>
              </a:endParaRPr>
            </a:p>
          </p:txBody>
        </p:sp>
        <p:sp>
          <p:nvSpPr>
            <p:cNvPr id="184" name="Textfeld 183"/>
            <p:cNvSpPr txBox="1"/>
            <p:nvPr/>
          </p:nvSpPr>
          <p:spPr>
            <a:xfrm>
              <a:off x="4973643" y="3684591"/>
              <a:ext cx="3468735" cy="307777"/>
            </a:xfrm>
            <a:prstGeom prst="rect">
              <a:avLst/>
            </a:prstGeom>
            <a:noFill/>
          </p:spPr>
          <p:txBody>
            <a:bodyPr wrap="square" lIns="0" tIns="0" rIns="0" bIns="0" rtlCol="0">
              <a:spAutoFit/>
            </a:bodyPr>
            <a:lstStyle/>
            <a:p>
              <a:pPr>
                <a:buNone/>
              </a:pPr>
              <a:r>
                <a:rPr lang="en-US" sz="2000" dirty="0" smtClean="0">
                  <a:latin typeface="+mj-lt"/>
                </a:rPr>
                <a:t>L</a:t>
              </a:r>
              <a:r>
                <a:rPr lang="en-US" sz="2000" baseline="-25000" dirty="0" smtClean="0">
                  <a:latin typeface="+mj-lt"/>
                </a:rPr>
                <a:t> ∞</a:t>
              </a:r>
              <a:r>
                <a:rPr lang="en-US" sz="2000" dirty="0" smtClean="0">
                  <a:latin typeface="+mj-lt"/>
                </a:rPr>
                <a:t>( [3, 1, 3] , [0, 2, 2] ) = 3</a:t>
              </a:r>
            </a:p>
          </p:txBody>
        </p:sp>
      </p:grpSp>
      <p:grpSp>
        <p:nvGrpSpPr>
          <p:cNvPr id="206" name="Gruppieren 205"/>
          <p:cNvGrpSpPr/>
          <p:nvPr/>
        </p:nvGrpSpPr>
        <p:grpSpPr>
          <a:xfrm>
            <a:off x="15351921" y="25460567"/>
            <a:ext cx="3845723" cy="870536"/>
            <a:chOff x="7875" y="2614030"/>
            <a:chExt cx="9136125" cy="2068096"/>
          </a:xfrm>
        </p:grpSpPr>
        <p:pic>
          <p:nvPicPr>
            <p:cNvPr id="207" name="Picture 2" descr="C:\cygwin\home\rflury\infocom09\pics\pics_sources\story_nets\sources\t0.png"/>
            <p:cNvPicPr>
              <a:picLocks noChangeAspect="1" noChangeArrowheads="1"/>
            </p:cNvPicPr>
            <p:nvPr/>
          </p:nvPicPr>
          <p:blipFill>
            <a:blip r:embed="rId4" cstate="print"/>
            <a:srcRect/>
            <a:stretch>
              <a:fillRect/>
            </a:stretch>
          </p:blipFill>
          <p:spPr bwMode="auto">
            <a:xfrm>
              <a:off x="7875" y="2614030"/>
              <a:ext cx="3017562" cy="2056412"/>
            </a:xfrm>
            <a:prstGeom prst="rect">
              <a:avLst/>
            </a:prstGeom>
            <a:noFill/>
          </p:spPr>
        </p:pic>
        <p:grpSp>
          <p:nvGrpSpPr>
            <p:cNvPr id="208" name="Gruppieren 5"/>
            <p:cNvGrpSpPr/>
            <p:nvPr/>
          </p:nvGrpSpPr>
          <p:grpSpPr>
            <a:xfrm>
              <a:off x="3087984" y="2614030"/>
              <a:ext cx="3017562" cy="2056412"/>
              <a:chOff x="3087984" y="2614030"/>
              <a:chExt cx="3017562" cy="2056412"/>
            </a:xfrm>
          </p:grpSpPr>
          <p:pic>
            <p:nvPicPr>
              <p:cNvPr id="248" name="Picture 2" descr="C:\cygwin\home\rflury\infocom09\pics\pics_sources\story_nets\sources\t0.png"/>
              <p:cNvPicPr>
                <a:picLocks noChangeAspect="1" noChangeArrowheads="1"/>
              </p:cNvPicPr>
              <p:nvPr/>
            </p:nvPicPr>
            <p:blipFill>
              <a:blip r:embed="rId4" cstate="print">
                <a:lum bright="40000"/>
              </a:blip>
              <a:srcRect/>
              <a:stretch>
                <a:fillRect/>
              </a:stretch>
            </p:blipFill>
            <p:spPr bwMode="auto">
              <a:xfrm>
                <a:off x="3087984" y="2614030"/>
                <a:ext cx="3017562" cy="2056412"/>
              </a:xfrm>
              <a:prstGeom prst="rect">
                <a:avLst/>
              </a:prstGeom>
              <a:noFill/>
            </p:spPr>
          </p:pic>
          <p:grpSp>
            <p:nvGrpSpPr>
              <p:cNvPr id="249" name="Gruppieren 101"/>
              <p:cNvGrpSpPr/>
              <p:nvPr/>
            </p:nvGrpSpPr>
            <p:grpSpPr>
              <a:xfrm>
                <a:off x="3345034" y="2694359"/>
                <a:ext cx="2474101" cy="1879688"/>
                <a:chOff x="957213" y="1457298"/>
                <a:chExt cx="5623002" cy="4272021"/>
              </a:xfrm>
            </p:grpSpPr>
            <p:cxnSp>
              <p:nvCxnSpPr>
                <p:cNvPr id="250" name="Gerade Verbindung 249"/>
                <p:cNvCxnSpPr/>
                <p:nvPr/>
              </p:nvCxnSpPr>
              <p:spPr bwMode="auto">
                <a:xfrm rot="16200000" flipH="1">
                  <a:off x="1681159" y="1633547"/>
                  <a:ext cx="806430" cy="520667"/>
                </a:xfrm>
                <a:prstGeom prst="line">
                  <a:avLst/>
                </a:prstGeom>
                <a:noFill/>
                <a:ln w="38100" cap="flat" cmpd="sng" algn="ctr">
                  <a:solidFill>
                    <a:srgbClr val="FF0000"/>
                  </a:solidFill>
                  <a:prstDash val="solid"/>
                  <a:round/>
                  <a:headEnd type="none" w="med" len="med"/>
                  <a:tailEnd type="none" w="med" len="med"/>
                </a:ln>
                <a:effectLst/>
              </p:spPr>
            </p:cxnSp>
            <p:cxnSp>
              <p:nvCxnSpPr>
                <p:cNvPr id="251" name="Gerade Verbindung 250"/>
                <p:cNvCxnSpPr/>
                <p:nvPr/>
              </p:nvCxnSpPr>
              <p:spPr bwMode="auto">
                <a:xfrm rot="16200000" flipH="1">
                  <a:off x="2155793" y="1925617"/>
                  <a:ext cx="993789" cy="552456"/>
                </a:xfrm>
                <a:prstGeom prst="line">
                  <a:avLst/>
                </a:prstGeom>
                <a:noFill/>
                <a:ln w="38100" cap="flat" cmpd="sng" algn="ctr">
                  <a:solidFill>
                    <a:srgbClr val="FF0000"/>
                  </a:solidFill>
                  <a:prstDash val="solid"/>
                  <a:round/>
                  <a:headEnd type="none" w="med" len="med"/>
                  <a:tailEnd type="none" w="med" len="med"/>
                </a:ln>
                <a:effectLst/>
              </p:spPr>
            </p:cxnSp>
            <p:cxnSp>
              <p:nvCxnSpPr>
                <p:cNvPr id="252" name="Gerade Verbindung 251"/>
                <p:cNvCxnSpPr/>
                <p:nvPr/>
              </p:nvCxnSpPr>
              <p:spPr bwMode="auto">
                <a:xfrm rot="16200000" flipH="1">
                  <a:off x="1431883" y="2844792"/>
                  <a:ext cx="657233" cy="292104"/>
                </a:xfrm>
                <a:prstGeom prst="line">
                  <a:avLst/>
                </a:prstGeom>
                <a:noFill/>
                <a:ln w="38100" cap="flat" cmpd="sng" algn="ctr">
                  <a:solidFill>
                    <a:srgbClr val="FF0000"/>
                  </a:solidFill>
                  <a:prstDash val="solid"/>
                  <a:round/>
                  <a:headEnd type="none" w="med" len="med"/>
                  <a:tailEnd type="none" w="med" len="med"/>
                </a:ln>
                <a:effectLst/>
              </p:spPr>
            </p:cxnSp>
            <p:cxnSp>
              <p:nvCxnSpPr>
                <p:cNvPr id="253" name="Gerade Verbindung 252"/>
                <p:cNvCxnSpPr/>
                <p:nvPr/>
              </p:nvCxnSpPr>
              <p:spPr bwMode="auto">
                <a:xfrm rot="10800000">
                  <a:off x="2344708" y="2297097"/>
                  <a:ext cx="588993" cy="398478"/>
                </a:xfrm>
                <a:prstGeom prst="line">
                  <a:avLst/>
                </a:prstGeom>
                <a:noFill/>
                <a:ln w="38100" cap="flat" cmpd="sng" algn="ctr">
                  <a:solidFill>
                    <a:srgbClr val="FF0000"/>
                  </a:solidFill>
                  <a:prstDash val="solid"/>
                  <a:round/>
                  <a:headEnd type="none" w="med" len="med"/>
                  <a:tailEnd type="none" w="med" len="med"/>
                </a:ln>
                <a:effectLst/>
              </p:spPr>
            </p:cxnSp>
            <p:cxnSp>
              <p:nvCxnSpPr>
                <p:cNvPr id="254" name="Gerade Verbindung 253"/>
                <p:cNvCxnSpPr/>
                <p:nvPr/>
              </p:nvCxnSpPr>
              <p:spPr bwMode="auto">
                <a:xfrm>
                  <a:off x="2308194" y="2954332"/>
                  <a:ext cx="730260" cy="547694"/>
                </a:xfrm>
                <a:prstGeom prst="line">
                  <a:avLst/>
                </a:prstGeom>
                <a:noFill/>
                <a:ln w="38100" cap="flat" cmpd="sng" algn="ctr">
                  <a:solidFill>
                    <a:srgbClr val="FF0000"/>
                  </a:solidFill>
                  <a:prstDash val="solid"/>
                  <a:round/>
                  <a:headEnd type="none" w="med" len="med"/>
                  <a:tailEnd type="none" w="med" len="med"/>
                </a:ln>
                <a:effectLst/>
              </p:spPr>
            </p:cxnSp>
            <p:cxnSp>
              <p:nvCxnSpPr>
                <p:cNvPr id="255" name="Gerade Verbindung 254"/>
                <p:cNvCxnSpPr/>
                <p:nvPr/>
              </p:nvCxnSpPr>
              <p:spPr bwMode="auto">
                <a:xfrm>
                  <a:off x="1452563" y="3300413"/>
                  <a:ext cx="453988" cy="19048"/>
                </a:xfrm>
                <a:prstGeom prst="line">
                  <a:avLst/>
                </a:prstGeom>
                <a:noFill/>
                <a:ln w="38100" cap="flat" cmpd="sng" algn="ctr">
                  <a:solidFill>
                    <a:srgbClr val="FF0000"/>
                  </a:solidFill>
                  <a:prstDash val="solid"/>
                  <a:round/>
                  <a:headEnd type="none" w="med" len="med"/>
                  <a:tailEnd type="none" w="med" len="med"/>
                </a:ln>
                <a:effectLst/>
              </p:spPr>
            </p:cxnSp>
            <p:cxnSp>
              <p:nvCxnSpPr>
                <p:cNvPr id="256" name="Gerade Verbindung 255"/>
                <p:cNvCxnSpPr/>
                <p:nvPr/>
              </p:nvCxnSpPr>
              <p:spPr bwMode="auto">
                <a:xfrm>
                  <a:off x="1906551" y="3319461"/>
                  <a:ext cx="1131903" cy="182565"/>
                </a:xfrm>
                <a:prstGeom prst="line">
                  <a:avLst/>
                </a:prstGeom>
                <a:noFill/>
                <a:ln w="38100" cap="flat" cmpd="sng" algn="ctr">
                  <a:solidFill>
                    <a:srgbClr val="FF0000"/>
                  </a:solidFill>
                  <a:prstDash val="solid"/>
                  <a:round/>
                  <a:headEnd type="none" w="med" len="med"/>
                  <a:tailEnd type="none" w="med" len="med"/>
                </a:ln>
                <a:effectLst/>
              </p:spPr>
            </p:cxnSp>
            <p:cxnSp>
              <p:nvCxnSpPr>
                <p:cNvPr id="257" name="Gerade Verbindung 256"/>
                <p:cNvCxnSpPr/>
                <p:nvPr/>
              </p:nvCxnSpPr>
              <p:spPr bwMode="auto">
                <a:xfrm rot="5400000">
                  <a:off x="2928916" y="1895455"/>
                  <a:ext cx="803286" cy="803284"/>
                </a:xfrm>
                <a:prstGeom prst="line">
                  <a:avLst/>
                </a:prstGeom>
                <a:noFill/>
                <a:ln w="38100" cap="flat" cmpd="sng" algn="ctr">
                  <a:solidFill>
                    <a:srgbClr val="FF0000"/>
                  </a:solidFill>
                  <a:prstDash val="solid"/>
                  <a:round/>
                  <a:headEnd type="none" w="med" len="med"/>
                  <a:tailEnd type="none" w="med" len="med"/>
                </a:ln>
                <a:effectLst/>
              </p:spPr>
            </p:cxnSp>
            <p:cxnSp>
              <p:nvCxnSpPr>
                <p:cNvPr id="258" name="Gerade Verbindung 257"/>
                <p:cNvCxnSpPr/>
                <p:nvPr/>
              </p:nvCxnSpPr>
              <p:spPr bwMode="auto">
                <a:xfrm rot="5400000" flipH="1" flipV="1">
                  <a:off x="2965428" y="2698740"/>
                  <a:ext cx="876312" cy="730260"/>
                </a:xfrm>
                <a:prstGeom prst="line">
                  <a:avLst/>
                </a:prstGeom>
                <a:noFill/>
                <a:ln w="38100" cap="flat" cmpd="sng" algn="ctr">
                  <a:solidFill>
                    <a:srgbClr val="FF0000"/>
                  </a:solidFill>
                  <a:prstDash val="solid"/>
                  <a:round/>
                  <a:headEnd type="none" w="med" len="med"/>
                  <a:tailEnd type="none" w="med" len="med"/>
                </a:ln>
                <a:effectLst/>
              </p:spPr>
            </p:cxnSp>
            <p:cxnSp>
              <p:nvCxnSpPr>
                <p:cNvPr id="259" name="Gerade Verbindung 258"/>
                <p:cNvCxnSpPr/>
                <p:nvPr/>
              </p:nvCxnSpPr>
              <p:spPr bwMode="auto">
                <a:xfrm flipV="1">
                  <a:off x="2052603" y="3502026"/>
                  <a:ext cx="985851" cy="365130"/>
                </a:xfrm>
                <a:prstGeom prst="line">
                  <a:avLst/>
                </a:prstGeom>
                <a:noFill/>
                <a:ln w="38100" cap="flat" cmpd="sng" algn="ctr">
                  <a:solidFill>
                    <a:srgbClr val="FF0000"/>
                  </a:solidFill>
                  <a:prstDash val="solid"/>
                  <a:round/>
                  <a:headEnd type="none" w="med" len="med"/>
                  <a:tailEnd type="none" w="med" len="med"/>
                </a:ln>
                <a:effectLst/>
              </p:spPr>
            </p:cxnSp>
            <p:cxnSp>
              <p:nvCxnSpPr>
                <p:cNvPr id="260" name="Gerade Verbindung 259"/>
                <p:cNvCxnSpPr/>
                <p:nvPr/>
              </p:nvCxnSpPr>
              <p:spPr bwMode="auto">
                <a:xfrm rot="5400000" flipH="1" flipV="1">
                  <a:off x="1285829" y="3538540"/>
                  <a:ext cx="839800" cy="401643"/>
                </a:xfrm>
                <a:prstGeom prst="line">
                  <a:avLst/>
                </a:prstGeom>
                <a:noFill/>
                <a:ln w="38100" cap="flat" cmpd="sng" algn="ctr">
                  <a:solidFill>
                    <a:srgbClr val="FF0000"/>
                  </a:solidFill>
                  <a:prstDash val="solid"/>
                  <a:round/>
                  <a:headEnd type="none" w="med" len="med"/>
                  <a:tailEnd type="none" w="med" len="med"/>
                </a:ln>
                <a:effectLst/>
              </p:spPr>
            </p:cxnSp>
            <p:cxnSp>
              <p:nvCxnSpPr>
                <p:cNvPr id="261" name="Gerade Verbindung 260"/>
                <p:cNvCxnSpPr/>
                <p:nvPr/>
              </p:nvCxnSpPr>
              <p:spPr bwMode="auto">
                <a:xfrm rot="16200000" flipV="1">
                  <a:off x="975470" y="4688699"/>
                  <a:ext cx="1131903" cy="73026"/>
                </a:xfrm>
                <a:prstGeom prst="line">
                  <a:avLst/>
                </a:prstGeom>
                <a:noFill/>
                <a:ln w="38100" cap="flat" cmpd="sng" algn="ctr">
                  <a:solidFill>
                    <a:srgbClr val="FF0000"/>
                  </a:solidFill>
                  <a:prstDash val="solid"/>
                  <a:round/>
                  <a:headEnd type="none" w="med" len="med"/>
                  <a:tailEnd type="none" w="med" len="med"/>
                </a:ln>
                <a:effectLst/>
              </p:spPr>
            </p:cxnSp>
            <p:cxnSp>
              <p:nvCxnSpPr>
                <p:cNvPr id="262" name="Gerade Verbindung 261"/>
                <p:cNvCxnSpPr/>
                <p:nvPr/>
              </p:nvCxnSpPr>
              <p:spPr bwMode="auto">
                <a:xfrm flipV="1">
                  <a:off x="957213" y="4159260"/>
                  <a:ext cx="547695" cy="438156"/>
                </a:xfrm>
                <a:prstGeom prst="line">
                  <a:avLst/>
                </a:prstGeom>
                <a:noFill/>
                <a:ln w="38100" cap="flat" cmpd="sng" algn="ctr">
                  <a:solidFill>
                    <a:srgbClr val="FF0000"/>
                  </a:solidFill>
                  <a:prstDash val="solid"/>
                  <a:round/>
                  <a:headEnd type="none" w="med" len="med"/>
                  <a:tailEnd type="none" w="med" len="med"/>
                </a:ln>
                <a:effectLst/>
              </p:spPr>
            </p:cxnSp>
            <p:cxnSp>
              <p:nvCxnSpPr>
                <p:cNvPr id="263" name="Gerade Verbindung 262"/>
                <p:cNvCxnSpPr/>
                <p:nvPr/>
              </p:nvCxnSpPr>
              <p:spPr bwMode="auto">
                <a:xfrm rot="16200000" flipH="1">
                  <a:off x="3385327" y="2242327"/>
                  <a:ext cx="730260" cy="36513"/>
                </a:xfrm>
                <a:prstGeom prst="line">
                  <a:avLst/>
                </a:prstGeom>
                <a:noFill/>
                <a:ln w="38100" cap="flat" cmpd="sng" algn="ctr">
                  <a:solidFill>
                    <a:srgbClr val="FF0000"/>
                  </a:solidFill>
                  <a:prstDash val="solid"/>
                  <a:round/>
                  <a:headEnd type="none" w="med" len="med"/>
                  <a:tailEnd type="none" w="med" len="med"/>
                </a:ln>
                <a:effectLst/>
              </p:spPr>
            </p:cxnSp>
            <p:cxnSp>
              <p:nvCxnSpPr>
                <p:cNvPr id="264" name="Gerade Verbindung 263"/>
                <p:cNvCxnSpPr/>
                <p:nvPr/>
              </p:nvCxnSpPr>
              <p:spPr bwMode="auto">
                <a:xfrm rot="16200000" flipV="1">
                  <a:off x="3567893" y="2826536"/>
                  <a:ext cx="620721" cy="219078"/>
                </a:xfrm>
                <a:prstGeom prst="line">
                  <a:avLst/>
                </a:prstGeom>
                <a:noFill/>
                <a:ln w="38100" cap="flat" cmpd="sng" algn="ctr">
                  <a:solidFill>
                    <a:srgbClr val="FF0000"/>
                  </a:solidFill>
                  <a:prstDash val="solid"/>
                  <a:round/>
                  <a:headEnd type="none" w="med" len="med"/>
                  <a:tailEnd type="none" w="med" len="med"/>
                </a:ln>
                <a:effectLst/>
              </p:spPr>
            </p:cxnSp>
            <p:cxnSp>
              <p:nvCxnSpPr>
                <p:cNvPr id="265" name="Gerade Verbindung 264"/>
                <p:cNvCxnSpPr/>
                <p:nvPr/>
              </p:nvCxnSpPr>
              <p:spPr bwMode="auto">
                <a:xfrm rot="10800000">
                  <a:off x="3038455" y="3502026"/>
                  <a:ext cx="693747" cy="292106"/>
                </a:xfrm>
                <a:prstGeom prst="line">
                  <a:avLst/>
                </a:prstGeom>
                <a:noFill/>
                <a:ln w="38100" cap="flat" cmpd="sng" algn="ctr">
                  <a:solidFill>
                    <a:srgbClr val="FF0000"/>
                  </a:solidFill>
                  <a:prstDash val="solid"/>
                  <a:round/>
                  <a:headEnd type="none" w="med" len="med"/>
                  <a:tailEnd type="none" w="med" len="med"/>
                </a:ln>
                <a:effectLst/>
              </p:spPr>
            </p:cxnSp>
            <p:cxnSp>
              <p:nvCxnSpPr>
                <p:cNvPr id="266" name="Gerade Verbindung 265"/>
                <p:cNvCxnSpPr/>
                <p:nvPr/>
              </p:nvCxnSpPr>
              <p:spPr bwMode="auto">
                <a:xfrm flipV="1">
                  <a:off x="2782863" y="3794130"/>
                  <a:ext cx="949338" cy="438156"/>
                </a:xfrm>
                <a:prstGeom prst="line">
                  <a:avLst/>
                </a:prstGeom>
                <a:noFill/>
                <a:ln w="38100" cap="flat" cmpd="sng" algn="ctr">
                  <a:solidFill>
                    <a:srgbClr val="FF0000"/>
                  </a:solidFill>
                  <a:prstDash val="solid"/>
                  <a:round/>
                  <a:headEnd type="none" w="med" len="med"/>
                  <a:tailEnd type="none" w="med" len="med"/>
                </a:ln>
                <a:effectLst/>
              </p:spPr>
            </p:cxnSp>
            <p:cxnSp>
              <p:nvCxnSpPr>
                <p:cNvPr id="267" name="Gerade Verbindung 266"/>
                <p:cNvCxnSpPr/>
                <p:nvPr/>
              </p:nvCxnSpPr>
              <p:spPr bwMode="auto">
                <a:xfrm rot="5400000" flipH="1" flipV="1">
                  <a:off x="3001941" y="3830644"/>
                  <a:ext cx="766773" cy="693747"/>
                </a:xfrm>
                <a:prstGeom prst="line">
                  <a:avLst/>
                </a:prstGeom>
                <a:noFill/>
                <a:ln w="38100" cap="flat" cmpd="sng" algn="ctr">
                  <a:solidFill>
                    <a:srgbClr val="FF0000"/>
                  </a:solidFill>
                  <a:prstDash val="solid"/>
                  <a:round/>
                  <a:headEnd type="none" w="med" len="med"/>
                  <a:tailEnd type="none" w="med" len="med"/>
                </a:ln>
                <a:effectLst/>
              </p:spPr>
            </p:cxnSp>
            <p:cxnSp>
              <p:nvCxnSpPr>
                <p:cNvPr id="268" name="Gerade Verbindung 267"/>
                <p:cNvCxnSpPr/>
                <p:nvPr/>
              </p:nvCxnSpPr>
              <p:spPr bwMode="auto">
                <a:xfrm rot="5400000" flipH="1" flipV="1">
                  <a:off x="3294045" y="4159260"/>
                  <a:ext cx="803286" cy="73026"/>
                </a:xfrm>
                <a:prstGeom prst="line">
                  <a:avLst/>
                </a:prstGeom>
                <a:noFill/>
                <a:ln w="38100" cap="flat" cmpd="sng" algn="ctr">
                  <a:solidFill>
                    <a:srgbClr val="FF0000"/>
                  </a:solidFill>
                  <a:prstDash val="solid"/>
                  <a:round/>
                  <a:headEnd type="none" w="med" len="med"/>
                  <a:tailEnd type="none" w="med" len="med"/>
                </a:ln>
                <a:effectLst/>
              </p:spPr>
            </p:cxnSp>
            <p:cxnSp>
              <p:nvCxnSpPr>
                <p:cNvPr id="269" name="Gerade Verbindung 268"/>
                <p:cNvCxnSpPr/>
                <p:nvPr/>
              </p:nvCxnSpPr>
              <p:spPr bwMode="auto">
                <a:xfrm rot="5400000" flipH="1" flipV="1">
                  <a:off x="3294045" y="4706956"/>
                  <a:ext cx="474669" cy="255591"/>
                </a:xfrm>
                <a:prstGeom prst="line">
                  <a:avLst/>
                </a:prstGeom>
                <a:noFill/>
                <a:ln w="38100" cap="flat" cmpd="sng" algn="ctr">
                  <a:solidFill>
                    <a:srgbClr val="FF0000"/>
                  </a:solidFill>
                  <a:prstDash val="solid"/>
                  <a:round/>
                  <a:headEnd type="none" w="med" len="med"/>
                  <a:tailEnd type="none" w="med" len="med"/>
                </a:ln>
                <a:effectLst/>
              </p:spPr>
            </p:cxnSp>
            <p:cxnSp>
              <p:nvCxnSpPr>
                <p:cNvPr id="270" name="Gerade Verbindung 269"/>
                <p:cNvCxnSpPr/>
                <p:nvPr/>
              </p:nvCxnSpPr>
              <p:spPr bwMode="auto">
                <a:xfrm rot="5400000" flipH="1" flipV="1">
                  <a:off x="3129737" y="5126855"/>
                  <a:ext cx="1058877" cy="1588"/>
                </a:xfrm>
                <a:prstGeom prst="line">
                  <a:avLst/>
                </a:prstGeom>
                <a:noFill/>
                <a:ln w="38100" cap="flat" cmpd="sng" algn="ctr">
                  <a:solidFill>
                    <a:srgbClr val="FF0000"/>
                  </a:solidFill>
                  <a:prstDash val="solid"/>
                  <a:round/>
                  <a:headEnd type="none" w="med" len="med"/>
                  <a:tailEnd type="none" w="med" len="med"/>
                </a:ln>
                <a:effectLst/>
              </p:spPr>
            </p:cxnSp>
            <p:cxnSp>
              <p:nvCxnSpPr>
                <p:cNvPr id="271" name="Gerade Verbindung 270"/>
                <p:cNvCxnSpPr/>
                <p:nvPr/>
              </p:nvCxnSpPr>
              <p:spPr bwMode="auto">
                <a:xfrm rot="16200000" flipV="1">
                  <a:off x="3622663" y="3903669"/>
                  <a:ext cx="474669" cy="255591"/>
                </a:xfrm>
                <a:prstGeom prst="line">
                  <a:avLst/>
                </a:prstGeom>
                <a:noFill/>
                <a:ln w="38100" cap="flat" cmpd="sng" algn="ctr">
                  <a:solidFill>
                    <a:srgbClr val="FF0000"/>
                  </a:solidFill>
                  <a:prstDash val="solid"/>
                  <a:round/>
                  <a:headEnd type="none" w="med" len="med"/>
                  <a:tailEnd type="none" w="med" len="med"/>
                </a:ln>
                <a:effectLst/>
              </p:spPr>
            </p:cxnSp>
            <p:cxnSp>
              <p:nvCxnSpPr>
                <p:cNvPr id="272" name="Gerade Verbindung 271"/>
                <p:cNvCxnSpPr/>
                <p:nvPr/>
              </p:nvCxnSpPr>
              <p:spPr bwMode="auto">
                <a:xfrm rot="10800000">
                  <a:off x="3732202" y="3794131"/>
                  <a:ext cx="839799" cy="620721"/>
                </a:xfrm>
                <a:prstGeom prst="line">
                  <a:avLst/>
                </a:prstGeom>
                <a:noFill/>
                <a:ln w="38100" cap="flat" cmpd="sng" algn="ctr">
                  <a:solidFill>
                    <a:srgbClr val="FF0000"/>
                  </a:solidFill>
                  <a:prstDash val="solid"/>
                  <a:round/>
                  <a:headEnd type="none" w="med" len="med"/>
                  <a:tailEnd type="none" w="med" len="med"/>
                </a:ln>
                <a:effectLst/>
              </p:spPr>
            </p:cxnSp>
            <p:cxnSp>
              <p:nvCxnSpPr>
                <p:cNvPr id="273" name="Gerade Verbindung 272"/>
                <p:cNvCxnSpPr/>
                <p:nvPr/>
              </p:nvCxnSpPr>
              <p:spPr bwMode="auto">
                <a:xfrm rot="10800000">
                  <a:off x="3732201" y="1895455"/>
                  <a:ext cx="803288" cy="766775"/>
                </a:xfrm>
                <a:prstGeom prst="line">
                  <a:avLst/>
                </a:prstGeom>
                <a:noFill/>
                <a:ln w="38100" cap="flat" cmpd="sng" algn="ctr">
                  <a:solidFill>
                    <a:srgbClr val="FF0000"/>
                  </a:solidFill>
                  <a:prstDash val="solid"/>
                  <a:round/>
                  <a:headEnd type="none" w="med" len="med"/>
                  <a:tailEnd type="none" w="med" len="med"/>
                </a:ln>
                <a:effectLst/>
              </p:spPr>
            </p:cxnSp>
            <p:cxnSp>
              <p:nvCxnSpPr>
                <p:cNvPr id="274" name="Gerade Verbindung 273"/>
                <p:cNvCxnSpPr/>
                <p:nvPr/>
              </p:nvCxnSpPr>
              <p:spPr bwMode="auto">
                <a:xfrm>
                  <a:off x="4535487" y="2662227"/>
                  <a:ext cx="876312" cy="292104"/>
                </a:xfrm>
                <a:prstGeom prst="line">
                  <a:avLst/>
                </a:prstGeom>
                <a:noFill/>
                <a:ln w="38100" cap="flat" cmpd="sng" algn="ctr">
                  <a:solidFill>
                    <a:srgbClr val="FF0000"/>
                  </a:solidFill>
                  <a:prstDash val="solid"/>
                  <a:round/>
                  <a:headEnd type="none" w="med" len="med"/>
                  <a:tailEnd type="none" w="med" len="med"/>
                </a:ln>
                <a:effectLst/>
              </p:spPr>
            </p:cxnSp>
            <p:cxnSp>
              <p:nvCxnSpPr>
                <p:cNvPr id="275" name="Gerade Verbindung 274"/>
                <p:cNvCxnSpPr/>
                <p:nvPr/>
              </p:nvCxnSpPr>
              <p:spPr bwMode="auto">
                <a:xfrm>
                  <a:off x="5411799" y="2954331"/>
                  <a:ext cx="511182" cy="146052"/>
                </a:xfrm>
                <a:prstGeom prst="line">
                  <a:avLst/>
                </a:prstGeom>
                <a:noFill/>
                <a:ln w="38100" cap="flat" cmpd="sng" algn="ctr">
                  <a:solidFill>
                    <a:srgbClr val="FF0000"/>
                  </a:solidFill>
                  <a:prstDash val="solid"/>
                  <a:round/>
                  <a:headEnd type="none" w="med" len="med"/>
                  <a:tailEnd type="none" w="med" len="med"/>
                </a:ln>
                <a:effectLst/>
              </p:spPr>
            </p:cxnSp>
            <p:cxnSp>
              <p:nvCxnSpPr>
                <p:cNvPr id="276" name="Gerade Verbindung 275"/>
                <p:cNvCxnSpPr/>
                <p:nvPr/>
              </p:nvCxnSpPr>
              <p:spPr bwMode="auto">
                <a:xfrm flipV="1">
                  <a:off x="5411799" y="2406636"/>
                  <a:ext cx="949338" cy="547695"/>
                </a:xfrm>
                <a:prstGeom prst="line">
                  <a:avLst/>
                </a:prstGeom>
                <a:noFill/>
                <a:ln w="38100" cap="flat" cmpd="sng" algn="ctr">
                  <a:solidFill>
                    <a:srgbClr val="FF0000"/>
                  </a:solidFill>
                  <a:prstDash val="solid"/>
                  <a:round/>
                  <a:headEnd type="none" w="med" len="med"/>
                  <a:tailEnd type="none" w="med" len="med"/>
                </a:ln>
                <a:effectLst/>
              </p:spPr>
            </p:cxnSp>
            <p:cxnSp>
              <p:nvCxnSpPr>
                <p:cNvPr id="277" name="Gerade Verbindung 276"/>
                <p:cNvCxnSpPr/>
                <p:nvPr/>
              </p:nvCxnSpPr>
              <p:spPr bwMode="auto">
                <a:xfrm rot="5400000" flipH="1" flipV="1">
                  <a:off x="5046669" y="2406637"/>
                  <a:ext cx="912825" cy="182565"/>
                </a:xfrm>
                <a:prstGeom prst="line">
                  <a:avLst/>
                </a:prstGeom>
                <a:noFill/>
                <a:ln w="38100" cap="flat" cmpd="sng" algn="ctr">
                  <a:solidFill>
                    <a:srgbClr val="FF0000"/>
                  </a:solidFill>
                  <a:prstDash val="solid"/>
                  <a:round/>
                  <a:headEnd type="none" w="med" len="med"/>
                  <a:tailEnd type="none" w="med" len="med"/>
                </a:ln>
                <a:effectLst/>
              </p:spPr>
            </p:cxnSp>
            <p:cxnSp>
              <p:nvCxnSpPr>
                <p:cNvPr id="278" name="Gerade Verbindung 277"/>
                <p:cNvCxnSpPr/>
                <p:nvPr/>
              </p:nvCxnSpPr>
              <p:spPr bwMode="auto">
                <a:xfrm flipV="1">
                  <a:off x="5594364" y="1457298"/>
                  <a:ext cx="912825" cy="584208"/>
                </a:xfrm>
                <a:prstGeom prst="line">
                  <a:avLst/>
                </a:prstGeom>
                <a:noFill/>
                <a:ln w="38100" cap="flat" cmpd="sng" algn="ctr">
                  <a:solidFill>
                    <a:srgbClr val="FF0000"/>
                  </a:solidFill>
                  <a:prstDash val="solid"/>
                  <a:round/>
                  <a:headEnd type="none" w="med" len="med"/>
                  <a:tailEnd type="none" w="med" len="med"/>
                </a:ln>
                <a:effectLst/>
              </p:spPr>
            </p:cxnSp>
            <p:cxnSp>
              <p:nvCxnSpPr>
                <p:cNvPr id="279" name="Gerade Verbindung 278"/>
                <p:cNvCxnSpPr/>
                <p:nvPr/>
              </p:nvCxnSpPr>
              <p:spPr bwMode="auto">
                <a:xfrm rot="16200000" flipH="1">
                  <a:off x="5265747" y="3100382"/>
                  <a:ext cx="620721" cy="328617"/>
                </a:xfrm>
                <a:prstGeom prst="line">
                  <a:avLst/>
                </a:prstGeom>
                <a:noFill/>
                <a:ln w="38100" cap="flat" cmpd="sng" algn="ctr">
                  <a:solidFill>
                    <a:srgbClr val="FF0000"/>
                  </a:solidFill>
                  <a:prstDash val="solid"/>
                  <a:round/>
                  <a:headEnd type="none" w="med" len="med"/>
                  <a:tailEnd type="none" w="med" len="med"/>
                </a:ln>
                <a:effectLst/>
              </p:spPr>
            </p:cxnSp>
            <p:cxnSp>
              <p:nvCxnSpPr>
                <p:cNvPr id="280" name="Gerade Verbindung 279"/>
                <p:cNvCxnSpPr/>
                <p:nvPr/>
              </p:nvCxnSpPr>
              <p:spPr bwMode="auto">
                <a:xfrm rot="5400000">
                  <a:off x="4937130" y="3355974"/>
                  <a:ext cx="876312" cy="73026"/>
                </a:xfrm>
                <a:prstGeom prst="line">
                  <a:avLst/>
                </a:prstGeom>
                <a:noFill/>
                <a:ln w="38100" cap="flat" cmpd="sng" algn="ctr">
                  <a:solidFill>
                    <a:srgbClr val="FF0000"/>
                  </a:solidFill>
                  <a:prstDash val="solid"/>
                  <a:round/>
                  <a:headEnd type="none" w="med" len="med"/>
                  <a:tailEnd type="none" w="med" len="med"/>
                </a:ln>
                <a:effectLst/>
              </p:spPr>
            </p:cxnSp>
            <p:cxnSp>
              <p:nvCxnSpPr>
                <p:cNvPr id="281" name="Gerade Verbindung 280"/>
                <p:cNvCxnSpPr/>
                <p:nvPr/>
              </p:nvCxnSpPr>
              <p:spPr bwMode="auto">
                <a:xfrm rot="16200000" flipH="1">
                  <a:off x="4553743" y="4433107"/>
                  <a:ext cx="511182" cy="474669"/>
                </a:xfrm>
                <a:prstGeom prst="line">
                  <a:avLst/>
                </a:prstGeom>
                <a:noFill/>
                <a:ln w="38100" cap="flat" cmpd="sng" algn="ctr">
                  <a:solidFill>
                    <a:srgbClr val="FF0000"/>
                  </a:solidFill>
                  <a:prstDash val="solid"/>
                  <a:round/>
                  <a:headEnd type="none" w="med" len="med"/>
                  <a:tailEnd type="none" w="med" len="med"/>
                </a:ln>
                <a:effectLst/>
              </p:spPr>
            </p:cxnSp>
            <p:cxnSp>
              <p:nvCxnSpPr>
                <p:cNvPr id="282" name="Gerade Verbindung 281"/>
                <p:cNvCxnSpPr/>
                <p:nvPr/>
              </p:nvCxnSpPr>
              <p:spPr bwMode="auto">
                <a:xfrm flipV="1">
                  <a:off x="5046669" y="4268799"/>
                  <a:ext cx="912825" cy="657234"/>
                </a:xfrm>
                <a:prstGeom prst="line">
                  <a:avLst/>
                </a:prstGeom>
                <a:noFill/>
                <a:ln w="38100" cap="flat" cmpd="sng" algn="ctr">
                  <a:solidFill>
                    <a:srgbClr val="FF0000"/>
                  </a:solidFill>
                  <a:prstDash val="solid"/>
                  <a:round/>
                  <a:headEnd type="none" w="med" len="med"/>
                  <a:tailEnd type="none" w="med" len="med"/>
                </a:ln>
                <a:effectLst/>
              </p:spPr>
            </p:cxnSp>
            <p:cxnSp>
              <p:nvCxnSpPr>
                <p:cNvPr id="283" name="Gerade Verbindung 282"/>
                <p:cNvCxnSpPr/>
                <p:nvPr/>
              </p:nvCxnSpPr>
              <p:spPr bwMode="auto">
                <a:xfrm>
                  <a:off x="5046669" y="4926033"/>
                  <a:ext cx="693747" cy="401643"/>
                </a:xfrm>
                <a:prstGeom prst="line">
                  <a:avLst/>
                </a:prstGeom>
                <a:noFill/>
                <a:ln w="38100" cap="flat" cmpd="sng" algn="ctr">
                  <a:solidFill>
                    <a:srgbClr val="FF0000"/>
                  </a:solidFill>
                  <a:prstDash val="solid"/>
                  <a:round/>
                  <a:headEnd type="none" w="med" len="med"/>
                  <a:tailEnd type="none" w="med" len="med"/>
                </a:ln>
                <a:effectLst/>
              </p:spPr>
            </p:cxnSp>
            <p:cxnSp>
              <p:nvCxnSpPr>
                <p:cNvPr id="284" name="Gerade Verbindung 283"/>
                <p:cNvCxnSpPr/>
                <p:nvPr/>
              </p:nvCxnSpPr>
              <p:spPr bwMode="auto">
                <a:xfrm rot="16200000" flipH="1">
                  <a:off x="5831699" y="4396594"/>
                  <a:ext cx="547694" cy="292104"/>
                </a:xfrm>
                <a:prstGeom prst="line">
                  <a:avLst/>
                </a:prstGeom>
                <a:noFill/>
                <a:ln w="38100" cap="flat" cmpd="sng" algn="ctr">
                  <a:solidFill>
                    <a:srgbClr val="FF0000"/>
                  </a:solidFill>
                  <a:prstDash val="solid"/>
                  <a:round/>
                  <a:headEnd type="none" w="med" len="med"/>
                  <a:tailEnd type="none" w="med" len="med"/>
                </a:ln>
                <a:effectLst/>
              </p:spPr>
            </p:cxnSp>
            <p:cxnSp>
              <p:nvCxnSpPr>
                <p:cNvPr id="285" name="Gerade Verbindung 284"/>
                <p:cNvCxnSpPr/>
                <p:nvPr/>
              </p:nvCxnSpPr>
              <p:spPr bwMode="auto">
                <a:xfrm>
                  <a:off x="5740416" y="5327676"/>
                  <a:ext cx="839799" cy="401643"/>
                </a:xfrm>
                <a:prstGeom prst="line">
                  <a:avLst/>
                </a:prstGeom>
                <a:noFill/>
                <a:ln w="38100" cap="flat" cmpd="sng" algn="ctr">
                  <a:solidFill>
                    <a:srgbClr val="FF0000"/>
                  </a:solidFill>
                  <a:prstDash val="solid"/>
                  <a:round/>
                  <a:headEnd type="none" w="med" len="med"/>
                  <a:tailEnd type="none" w="med" len="med"/>
                </a:ln>
                <a:effectLst/>
              </p:spPr>
            </p:cxnSp>
          </p:grpSp>
        </p:grpSp>
        <p:grpSp>
          <p:nvGrpSpPr>
            <p:cNvPr id="209" name="Gruppieren 44"/>
            <p:cNvGrpSpPr/>
            <p:nvPr/>
          </p:nvGrpSpPr>
          <p:grpSpPr>
            <a:xfrm>
              <a:off x="6126438" y="2625714"/>
              <a:ext cx="3017562" cy="2056412"/>
              <a:chOff x="6126438" y="2625714"/>
              <a:chExt cx="3017562" cy="2056412"/>
            </a:xfrm>
          </p:grpSpPr>
          <p:pic>
            <p:nvPicPr>
              <p:cNvPr id="210" name="Picture 2" descr="C:\cygwin\home\rflury\infocom09\pics\pics_sources\story_nets\sources\t0.png"/>
              <p:cNvPicPr>
                <a:picLocks noChangeAspect="1" noChangeArrowheads="1"/>
              </p:cNvPicPr>
              <p:nvPr/>
            </p:nvPicPr>
            <p:blipFill>
              <a:blip r:embed="rId4" cstate="print">
                <a:lum bright="40000"/>
              </a:blip>
              <a:srcRect/>
              <a:stretch>
                <a:fillRect/>
              </a:stretch>
            </p:blipFill>
            <p:spPr bwMode="auto">
              <a:xfrm>
                <a:off x="6126438" y="2625714"/>
                <a:ext cx="3017562" cy="2056412"/>
              </a:xfrm>
              <a:prstGeom prst="rect">
                <a:avLst/>
              </a:prstGeom>
              <a:noFill/>
            </p:spPr>
          </p:pic>
          <p:grpSp>
            <p:nvGrpSpPr>
              <p:cNvPr id="211" name="Gruppieren 74"/>
              <p:cNvGrpSpPr/>
              <p:nvPr/>
            </p:nvGrpSpPr>
            <p:grpSpPr>
              <a:xfrm>
                <a:off x="6383493" y="2706042"/>
                <a:ext cx="2474116" cy="1879686"/>
                <a:chOff x="957213" y="1457298"/>
                <a:chExt cx="5623002" cy="4272021"/>
              </a:xfrm>
            </p:grpSpPr>
            <p:cxnSp>
              <p:nvCxnSpPr>
                <p:cNvPr id="212" name="Gerade Verbindung 211"/>
                <p:cNvCxnSpPr/>
                <p:nvPr/>
              </p:nvCxnSpPr>
              <p:spPr bwMode="auto">
                <a:xfrm rot="16200000" flipH="1">
                  <a:off x="1681159" y="1633547"/>
                  <a:ext cx="806430" cy="520667"/>
                </a:xfrm>
                <a:prstGeom prst="line">
                  <a:avLst/>
                </a:prstGeom>
                <a:noFill/>
                <a:ln w="38100" cap="flat" cmpd="sng" algn="ctr">
                  <a:solidFill>
                    <a:srgbClr val="FF0000"/>
                  </a:solidFill>
                  <a:prstDash val="solid"/>
                  <a:round/>
                  <a:headEnd type="none" w="med" len="med"/>
                  <a:tailEnd type="none" w="med" len="med"/>
                </a:ln>
                <a:effectLst/>
              </p:spPr>
            </p:cxnSp>
            <p:cxnSp>
              <p:nvCxnSpPr>
                <p:cNvPr id="213" name="Gerade Verbindung 212"/>
                <p:cNvCxnSpPr/>
                <p:nvPr/>
              </p:nvCxnSpPr>
              <p:spPr bwMode="auto">
                <a:xfrm rot="5400000">
                  <a:off x="2064511" y="1985149"/>
                  <a:ext cx="592149" cy="31751"/>
                </a:xfrm>
                <a:prstGeom prst="line">
                  <a:avLst/>
                </a:prstGeom>
                <a:noFill/>
                <a:ln w="38100" cap="flat" cmpd="sng" algn="ctr">
                  <a:solidFill>
                    <a:srgbClr val="FF0000"/>
                  </a:solidFill>
                  <a:prstDash val="solid"/>
                  <a:round/>
                  <a:headEnd type="none" w="med" len="med"/>
                  <a:tailEnd type="none" w="med" len="med"/>
                </a:ln>
                <a:effectLst/>
              </p:spPr>
            </p:cxnSp>
            <p:cxnSp>
              <p:nvCxnSpPr>
                <p:cNvPr id="214" name="Gerade Verbindung 213"/>
                <p:cNvCxnSpPr/>
                <p:nvPr/>
              </p:nvCxnSpPr>
              <p:spPr bwMode="auto">
                <a:xfrm flipV="1">
                  <a:off x="1614448" y="2297099"/>
                  <a:ext cx="730261" cy="365128"/>
                </a:xfrm>
                <a:prstGeom prst="line">
                  <a:avLst/>
                </a:prstGeom>
                <a:noFill/>
                <a:ln w="38100" cap="flat" cmpd="sng" algn="ctr">
                  <a:solidFill>
                    <a:srgbClr val="FF0000"/>
                  </a:solidFill>
                  <a:prstDash val="solid"/>
                  <a:round/>
                  <a:headEnd type="none" w="med" len="med"/>
                  <a:tailEnd type="none" w="med" len="med"/>
                </a:ln>
                <a:effectLst/>
              </p:spPr>
            </p:cxnSp>
            <p:cxnSp>
              <p:nvCxnSpPr>
                <p:cNvPr id="215" name="Gerade Verbindung 214"/>
                <p:cNvCxnSpPr/>
                <p:nvPr/>
              </p:nvCxnSpPr>
              <p:spPr bwMode="auto">
                <a:xfrm rot="10800000">
                  <a:off x="2344708" y="2297097"/>
                  <a:ext cx="588993" cy="398478"/>
                </a:xfrm>
                <a:prstGeom prst="line">
                  <a:avLst/>
                </a:prstGeom>
                <a:noFill/>
                <a:ln w="38100" cap="flat" cmpd="sng" algn="ctr">
                  <a:solidFill>
                    <a:srgbClr val="FF0000"/>
                  </a:solidFill>
                  <a:prstDash val="solid"/>
                  <a:round/>
                  <a:headEnd type="none" w="med" len="med"/>
                  <a:tailEnd type="none" w="med" len="med"/>
                </a:ln>
                <a:effectLst/>
              </p:spPr>
            </p:cxnSp>
            <p:cxnSp>
              <p:nvCxnSpPr>
                <p:cNvPr id="216" name="Gerade Verbindung 215"/>
                <p:cNvCxnSpPr/>
                <p:nvPr/>
              </p:nvCxnSpPr>
              <p:spPr bwMode="auto">
                <a:xfrm>
                  <a:off x="2308194" y="2954332"/>
                  <a:ext cx="730260" cy="547694"/>
                </a:xfrm>
                <a:prstGeom prst="line">
                  <a:avLst/>
                </a:prstGeom>
                <a:noFill/>
                <a:ln w="38100" cap="flat" cmpd="sng" algn="ctr">
                  <a:solidFill>
                    <a:srgbClr val="FF0000"/>
                  </a:solidFill>
                  <a:prstDash val="solid"/>
                  <a:round/>
                  <a:headEnd type="none" w="med" len="med"/>
                  <a:tailEnd type="none" w="med" len="med"/>
                </a:ln>
                <a:effectLst/>
              </p:spPr>
            </p:cxnSp>
            <p:cxnSp>
              <p:nvCxnSpPr>
                <p:cNvPr id="217" name="Gerade Verbindung 216"/>
                <p:cNvCxnSpPr/>
                <p:nvPr/>
              </p:nvCxnSpPr>
              <p:spPr bwMode="auto">
                <a:xfrm rot="5400000" flipH="1" flipV="1">
                  <a:off x="1212804" y="2917818"/>
                  <a:ext cx="657234" cy="146052"/>
                </a:xfrm>
                <a:prstGeom prst="line">
                  <a:avLst/>
                </a:prstGeom>
                <a:noFill/>
                <a:ln w="38100" cap="flat" cmpd="sng" algn="ctr">
                  <a:solidFill>
                    <a:srgbClr val="FF0000"/>
                  </a:solidFill>
                  <a:prstDash val="solid"/>
                  <a:round/>
                  <a:headEnd type="none" w="med" len="med"/>
                  <a:tailEnd type="none" w="med" len="med"/>
                </a:ln>
                <a:effectLst/>
              </p:spPr>
            </p:cxnSp>
            <p:cxnSp>
              <p:nvCxnSpPr>
                <p:cNvPr id="218" name="Gerade Verbindung 217"/>
                <p:cNvCxnSpPr/>
                <p:nvPr/>
              </p:nvCxnSpPr>
              <p:spPr bwMode="auto">
                <a:xfrm>
                  <a:off x="1906551" y="3319461"/>
                  <a:ext cx="1131903" cy="182565"/>
                </a:xfrm>
                <a:prstGeom prst="line">
                  <a:avLst/>
                </a:prstGeom>
                <a:noFill/>
                <a:ln w="38100" cap="flat" cmpd="sng" algn="ctr">
                  <a:solidFill>
                    <a:srgbClr val="FF0000"/>
                  </a:solidFill>
                  <a:prstDash val="solid"/>
                  <a:round/>
                  <a:headEnd type="none" w="med" len="med"/>
                  <a:tailEnd type="none" w="med" len="med"/>
                </a:ln>
                <a:effectLst/>
              </p:spPr>
            </p:cxnSp>
            <p:cxnSp>
              <p:nvCxnSpPr>
                <p:cNvPr id="219" name="Gerade Verbindung 218"/>
                <p:cNvCxnSpPr/>
                <p:nvPr/>
              </p:nvCxnSpPr>
              <p:spPr bwMode="auto">
                <a:xfrm rot="5400000">
                  <a:off x="2928916" y="1895455"/>
                  <a:ext cx="803286" cy="803284"/>
                </a:xfrm>
                <a:prstGeom prst="line">
                  <a:avLst/>
                </a:prstGeom>
                <a:noFill/>
                <a:ln w="38100" cap="flat" cmpd="sng" algn="ctr">
                  <a:solidFill>
                    <a:srgbClr val="FF0000"/>
                  </a:solidFill>
                  <a:prstDash val="solid"/>
                  <a:round/>
                  <a:headEnd type="none" w="med" len="med"/>
                  <a:tailEnd type="none" w="med" len="med"/>
                </a:ln>
                <a:effectLst/>
              </p:spPr>
            </p:cxnSp>
            <p:cxnSp>
              <p:nvCxnSpPr>
                <p:cNvPr id="220" name="Gerade Verbindung 219"/>
                <p:cNvCxnSpPr/>
                <p:nvPr/>
              </p:nvCxnSpPr>
              <p:spPr bwMode="auto">
                <a:xfrm rot="5400000" flipH="1" flipV="1">
                  <a:off x="2965428" y="2698740"/>
                  <a:ext cx="876312" cy="730260"/>
                </a:xfrm>
                <a:prstGeom prst="line">
                  <a:avLst/>
                </a:prstGeom>
                <a:noFill/>
                <a:ln w="38100" cap="flat" cmpd="sng" algn="ctr">
                  <a:solidFill>
                    <a:srgbClr val="FF0000"/>
                  </a:solidFill>
                  <a:prstDash val="solid"/>
                  <a:round/>
                  <a:headEnd type="none" w="med" len="med"/>
                  <a:tailEnd type="none" w="med" len="med"/>
                </a:ln>
                <a:effectLst/>
              </p:spPr>
            </p:cxnSp>
            <p:cxnSp>
              <p:nvCxnSpPr>
                <p:cNvPr id="221" name="Gerade Verbindung 220"/>
                <p:cNvCxnSpPr/>
                <p:nvPr/>
              </p:nvCxnSpPr>
              <p:spPr bwMode="auto">
                <a:xfrm flipV="1">
                  <a:off x="2052603" y="3502026"/>
                  <a:ext cx="985851" cy="365130"/>
                </a:xfrm>
                <a:prstGeom prst="line">
                  <a:avLst/>
                </a:prstGeom>
                <a:noFill/>
                <a:ln w="38100" cap="flat" cmpd="sng" algn="ctr">
                  <a:solidFill>
                    <a:srgbClr val="FF0000"/>
                  </a:solidFill>
                  <a:prstDash val="solid"/>
                  <a:round/>
                  <a:headEnd type="none" w="med" len="med"/>
                  <a:tailEnd type="none" w="med" len="med"/>
                </a:ln>
                <a:effectLst/>
              </p:spPr>
            </p:cxnSp>
            <p:cxnSp>
              <p:nvCxnSpPr>
                <p:cNvPr id="222" name="Gerade Verbindung 221"/>
                <p:cNvCxnSpPr/>
                <p:nvPr/>
              </p:nvCxnSpPr>
              <p:spPr bwMode="auto">
                <a:xfrm rot="16200000" flipV="1">
                  <a:off x="1066751" y="3721105"/>
                  <a:ext cx="839802" cy="36514"/>
                </a:xfrm>
                <a:prstGeom prst="line">
                  <a:avLst/>
                </a:prstGeom>
                <a:noFill/>
                <a:ln w="38100" cap="flat" cmpd="sng" algn="ctr">
                  <a:solidFill>
                    <a:srgbClr val="FF0000"/>
                  </a:solidFill>
                  <a:prstDash val="solid"/>
                  <a:round/>
                  <a:headEnd type="none" w="med" len="med"/>
                  <a:tailEnd type="none" w="med" len="med"/>
                </a:ln>
                <a:effectLst/>
              </p:spPr>
            </p:cxnSp>
            <p:cxnSp>
              <p:nvCxnSpPr>
                <p:cNvPr id="223" name="Gerade Verbindung 222"/>
                <p:cNvCxnSpPr/>
                <p:nvPr/>
              </p:nvCxnSpPr>
              <p:spPr bwMode="auto">
                <a:xfrm rot="16200000" flipV="1">
                  <a:off x="975470" y="4688699"/>
                  <a:ext cx="1131903" cy="73026"/>
                </a:xfrm>
                <a:prstGeom prst="line">
                  <a:avLst/>
                </a:prstGeom>
                <a:noFill/>
                <a:ln w="38100" cap="flat" cmpd="sng" algn="ctr">
                  <a:solidFill>
                    <a:srgbClr val="FF0000"/>
                  </a:solidFill>
                  <a:prstDash val="solid"/>
                  <a:round/>
                  <a:headEnd type="none" w="med" len="med"/>
                  <a:tailEnd type="none" w="med" len="med"/>
                </a:ln>
                <a:effectLst/>
              </p:spPr>
            </p:cxnSp>
            <p:cxnSp>
              <p:nvCxnSpPr>
                <p:cNvPr id="224" name="Gerade Verbindung 223"/>
                <p:cNvCxnSpPr/>
                <p:nvPr/>
              </p:nvCxnSpPr>
              <p:spPr bwMode="auto">
                <a:xfrm flipV="1">
                  <a:off x="957213" y="4159260"/>
                  <a:ext cx="547695" cy="438156"/>
                </a:xfrm>
                <a:prstGeom prst="line">
                  <a:avLst/>
                </a:prstGeom>
                <a:noFill/>
                <a:ln w="38100" cap="flat" cmpd="sng" algn="ctr">
                  <a:solidFill>
                    <a:srgbClr val="FF0000"/>
                  </a:solidFill>
                  <a:prstDash val="solid"/>
                  <a:round/>
                  <a:headEnd type="none" w="med" len="med"/>
                  <a:tailEnd type="none" w="med" len="med"/>
                </a:ln>
                <a:effectLst/>
              </p:spPr>
            </p:cxnSp>
            <p:cxnSp>
              <p:nvCxnSpPr>
                <p:cNvPr id="225" name="Gerade Verbindung 224"/>
                <p:cNvCxnSpPr/>
                <p:nvPr/>
              </p:nvCxnSpPr>
              <p:spPr bwMode="auto">
                <a:xfrm rot="16200000" flipH="1">
                  <a:off x="3385327" y="2242327"/>
                  <a:ext cx="730260" cy="36513"/>
                </a:xfrm>
                <a:prstGeom prst="line">
                  <a:avLst/>
                </a:prstGeom>
                <a:noFill/>
                <a:ln w="38100" cap="flat" cmpd="sng" algn="ctr">
                  <a:solidFill>
                    <a:srgbClr val="FF0000"/>
                  </a:solidFill>
                  <a:prstDash val="solid"/>
                  <a:round/>
                  <a:headEnd type="none" w="med" len="med"/>
                  <a:tailEnd type="none" w="med" len="med"/>
                </a:ln>
                <a:effectLst/>
              </p:spPr>
            </p:cxnSp>
            <p:cxnSp>
              <p:nvCxnSpPr>
                <p:cNvPr id="226" name="Gerade Verbindung 225"/>
                <p:cNvCxnSpPr/>
                <p:nvPr/>
              </p:nvCxnSpPr>
              <p:spPr bwMode="auto">
                <a:xfrm rot="16200000" flipV="1">
                  <a:off x="3567893" y="2826536"/>
                  <a:ext cx="620721" cy="219078"/>
                </a:xfrm>
                <a:prstGeom prst="line">
                  <a:avLst/>
                </a:prstGeom>
                <a:noFill/>
                <a:ln w="38100" cap="flat" cmpd="sng" algn="ctr">
                  <a:solidFill>
                    <a:srgbClr val="FF0000"/>
                  </a:solidFill>
                  <a:prstDash val="solid"/>
                  <a:round/>
                  <a:headEnd type="none" w="med" len="med"/>
                  <a:tailEnd type="none" w="med" len="med"/>
                </a:ln>
                <a:effectLst/>
              </p:spPr>
            </p:cxnSp>
            <p:cxnSp>
              <p:nvCxnSpPr>
                <p:cNvPr id="227" name="Gerade Verbindung 226"/>
                <p:cNvCxnSpPr/>
                <p:nvPr/>
              </p:nvCxnSpPr>
              <p:spPr bwMode="auto">
                <a:xfrm rot="10800000">
                  <a:off x="3038455" y="3502026"/>
                  <a:ext cx="693747" cy="292106"/>
                </a:xfrm>
                <a:prstGeom prst="line">
                  <a:avLst/>
                </a:prstGeom>
                <a:noFill/>
                <a:ln w="38100" cap="flat" cmpd="sng" algn="ctr">
                  <a:solidFill>
                    <a:srgbClr val="FF0000"/>
                  </a:solidFill>
                  <a:prstDash val="solid"/>
                  <a:round/>
                  <a:headEnd type="none" w="med" len="med"/>
                  <a:tailEnd type="none" w="med" len="med"/>
                </a:ln>
                <a:effectLst/>
              </p:spPr>
            </p:cxnSp>
            <p:cxnSp>
              <p:nvCxnSpPr>
                <p:cNvPr id="228" name="Gerade Verbindung 227"/>
                <p:cNvCxnSpPr/>
                <p:nvPr/>
              </p:nvCxnSpPr>
              <p:spPr bwMode="auto">
                <a:xfrm rot="5400000" flipH="1" flipV="1">
                  <a:off x="2545528" y="3739361"/>
                  <a:ext cx="730260" cy="255591"/>
                </a:xfrm>
                <a:prstGeom prst="line">
                  <a:avLst/>
                </a:prstGeom>
                <a:noFill/>
                <a:ln w="38100" cap="flat" cmpd="sng" algn="ctr">
                  <a:solidFill>
                    <a:srgbClr val="FF0000"/>
                  </a:solidFill>
                  <a:prstDash val="solid"/>
                  <a:round/>
                  <a:headEnd type="none" w="med" len="med"/>
                  <a:tailEnd type="none" w="med" len="med"/>
                </a:ln>
                <a:effectLst/>
              </p:spPr>
            </p:cxnSp>
            <p:cxnSp>
              <p:nvCxnSpPr>
                <p:cNvPr id="229" name="Gerade Verbindung 228"/>
                <p:cNvCxnSpPr/>
                <p:nvPr/>
              </p:nvCxnSpPr>
              <p:spPr bwMode="auto">
                <a:xfrm rot="5400000" flipH="1" flipV="1">
                  <a:off x="2527271" y="4049722"/>
                  <a:ext cx="1022366" cy="1588"/>
                </a:xfrm>
                <a:prstGeom prst="line">
                  <a:avLst/>
                </a:prstGeom>
                <a:noFill/>
                <a:ln w="38100" cap="flat" cmpd="sng" algn="ctr">
                  <a:solidFill>
                    <a:srgbClr val="FF0000"/>
                  </a:solidFill>
                  <a:prstDash val="solid"/>
                  <a:round/>
                  <a:headEnd type="none" w="med" len="med"/>
                  <a:tailEnd type="none" w="med" len="med"/>
                </a:ln>
                <a:effectLst/>
              </p:spPr>
            </p:cxnSp>
            <p:cxnSp>
              <p:nvCxnSpPr>
                <p:cNvPr id="230" name="Gerade Verbindung 229"/>
                <p:cNvCxnSpPr/>
                <p:nvPr/>
              </p:nvCxnSpPr>
              <p:spPr bwMode="auto">
                <a:xfrm rot="5400000" flipH="1" flipV="1">
                  <a:off x="3294045" y="4159260"/>
                  <a:ext cx="803286" cy="73026"/>
                </a:xfrm>
                <a:prstGeom prst="line">
                  <a:avLst/>
                </a:prstGeom>
                <a:noFill/>
                <a:ln w="38100" cap="flat" cmpd="sng" algn="ctr">
                  <a:solidFill>
                    <a:srgbClr val="FF0000"/>
                  </a:solidFill>
                  <a:prstDash val="solid"/>
                  <a:round/>
                  <a:headEnd type="none" w="med" len="med"/>
                  <a:tailEnd type="none" w="med" len="med"/>
                </a:ln>
                <a:effectLst/>
              </p:spPr>
            </p:cxnSp>
            <p:cxnSp>
              <p:nvCxnSpPr>
                <p:cNvPr id="231" name="Gerade Verbindung 230"/>
                <p:cNvCxnSpPr/>
                <p:nvPr/>
              </p:nvCxnSpPr>
              <p:spPr bwMode="auto">
                <a:xfrm rot="5400000" flipH="1" flipV="1">
                  <a:off x="3294045" y="4706956"/>
                  <a:ext cx="474669" cy="255591"/>
                </a:xfrm>
                <a:prstGeom prst="line">
                  <a:avLst/>
                </a:prstGeom>
                <a:noFill/>
                <a:ln w="38100" cap="flat" cmpd="sng" algn="ctr">
                  <a:solidFill>
                    <a:srgbClr val="FF0000"/>
                  </a:solidFill>
                  <a:prstDash val="solid"/>
                  <a:round/>
                  <a:headEnd type="none" w="med" len="med"/>
                  <a:tailEnd type="none" w="med" len="med"/>
                </a:ln>
                <a:effectLst/>
              </p:spPr>
            </p:cxnSp>
            <p:cxnSp>
              <p:nvCxnSpPr>
                <p:cNvPr id="232" name="Gerade Verbindung 231"/>
                <p:cNvCxnSpPr/>
                <p:nvPr/>
              </p:nvCxnSpPr>
              <p:spPr bwMode="auto">
                <a:xfrm rot="5400000" flipH="1" flipV="1">
                  <a:off x="3129737" y="5126855"/>
                  <a:ext cx="1058877" cy="1588"/>
                </a:xfrm>
                <a:prstGeom prst="line">
                  <a:avLst/>
                </a:prstGeom>
                <a:noFill/>
                <a:ln w="38100" cap="flat" cmpd="sng" algn="ctr">
                  <a:solidFill>
                    <a:srgbClr val="FF0000"/>
                  </a:solidFill>
                  <a:prstDash val="solid"/>
                  <a:round/>
                  <a:headEnd type="none" w="med" len="med"/>
                  <a:tailEnd type="none" w="med" len="med"/>
                </a:ln>
                <a:effectLst/>
              </p:spPr>
            </p:cxnSp>
            <p:cxnSp>
              <p:nvCxnSpPr>
                <p:cNvPr id="233" name="Gerade Verbindung 232"/>
                <p:cNvCxnSpPr/>
                <p:nvPr/>
              </p:nvCxnSpPr>
              <p:spPr bwMode="auto">
                <a:xfrm rot="16200000" flipV="1">
                  <a:off x="3622663" y="3903669"/>
                  <a:ext cx="474669" cy="255591"/>
                </a:xfrm>
                <a:prstGeom prst="line">
                  <a:avLst/>
                </a:prstGeom>
                <a:noFill/>
                <a:ln w="38100" cap="flat" cmpd="sng" algn="ctr">
                  <a:solidFill>
                    <a:srgbClr val="FF0000"/>
                  </a:solidFill>
                  <a:prstDash val="solid"/>
                  <a:round/>
                  <a:headEnd type="none" w="med" len="med"/>
                  <a:tailEnd type="none" w="med" len="med"/>
                </a:ln>
                <a:effectLst/>
              </p:spPr>
            </p:cxnSp>
            <p:cxnSp>
              <p:nvCxnSpPr>
                <p:cNvPr id="234" name="Gerade Verbindung 233"/>
                <p:cNvCxnSpPr/>
                <p:nvPr/>
              </p:nvCxnSpPr>
              <p:spPr bwMode="auto">
                <a:xfrm rot="10800000">
                  <a:off x="3732202" y="3794131"/>
                  <a:ext cx="839799" cy="620721"/>
                </a:xfrm>
                <a:prstGeom prst="line">
                  <a:avLst/>
                </a:prstGeom>
                <a:noFill/>
                <a:ln w="38100" cap="flat" cmpd="sng" algn="ctr">
                  <a:solidFill>
                    <a:srgbClr val="FF0000"/>
                  </a:solidFill>
                  <a:prstDash val="solid"/>
                  <a:round/>
                  <a:headEnd type="none" w="med" len="med"/>
                  <a:tailEnd type="none" w="med" len="med"/>
                </a:ln>
                <a:effectLst/>
              </p:spPr>
            </p:cxnSp>
            <p:cxnSp>
              <p:nvCxnSpPr>
                <p:cNvPr id="235" name="Gerade Verbindung 234"/>
                <p:cNvCxnSpPr/>
                <p:nvPr/>
              </p:nvCxnSpPr>
              <p:spPr bwMode="auto">
                <a:xfrm rot="10800000">
                  <a:off x="3732201" y="1895455"/>
                  <a:ext cx="803288" cy="766775"/>
                </a:xfrm>
                <a:prstGeom prst="line">
                  <a:avLst/>
                </a:prstGeom>
                <a:noFill/>
                <a:ln w="38100" cap="flat" cmpd="sng" algn="ctr">
                  <a:solidFill>
                    <a:srgbClr val="FF0000"/>
                  </a:solidFill>
                  <a:prstDash val="solid"/>
                  <a:round/>
                  <a:headEnd type="none" w="med" len="med"/>
                  <a:tailEnd type="none" w="med" len="med"/>
                </a:ln>
                <a:effectLst/>
              </p:spPr>
            </p:cxnSp>
            <p:cxnSp>
              <p:nvCxnSpPr>
                <p:cNvPr id="236" name="Gerade Verbindung 235"/>
                <p:cNvCxnSpPr/>
                <p:nvPr/>
              </p:nvCxnSpPr>
              <p:spPr bwMode="auto">
                <a:xfrm>
                  <a:off x="4535487" y="2662227"/>
                  <a:ext cx="876312" cy="292104"/>
                </a:xfrm>
                <a:prstGeom prst="line">
                  <a:avLst/>
                </a:prstGeom>
                <a:noFill/>
                <a:ln w="38100" cap="flat" cmpd="sng" algn="ctr">
                  <a:solidFill>
                    <a:srgbClr val="FF0000"/>
                  </a:solidFill>
                  <a:prstDash val="solid"/>
                  <a:round/>
                  <a:headEnd type="none" w="med" len="med"/>
                  <a:tailEnd type="none" w="med" len="med"/>
                </a:ln>
                <a:effectLst/>
              </p:spPr>
            </p:cxnSp>
            <p:cxnSp>
              <p:nvCxnSpPr>
                <p:cNvPr id="237" name="Gerade Verbindung 236"/>
                <p:cNvCxnSpPr/>
                <p:nvPr/>
              </p:nvCxnSpPr>
              <p:spPr bwMode="auto">
                <a:xfrm rot="5400000" flipH="1" flipV="1">
                  <a:off x="5265747" y="3173409"/>
                  <a:ext cx="730260" cy="584208"/>
                </a:xfrm>
                <a:prstGeom prst="line">
                  <a:avLst/>
                </a:prstGeom>
                <a:noFill/>
                <a:ln w="38100" cap="flat" cmpd="sng" algn="ctr">
                  <a:solidFill>
                    <a:srgbClr val="FF0000"/>
                  </a:solidFill>
                  <a:prstDash val="solid"/>
                  <a:round/>
                  <a:headEnd type="none" w="med" len="med"/>
                  <a:tailEnd type="none" w="med" len="med"/>
                </a:ln>
                <a:effectLst/>
              </p:spPr>
            </p:cxnSp>
            <p:cxnSp>
              <p:nvCxnSpPr>
                <p:cNvPr id="238" name="Gerade Verbindung 237"/>
                <p:cNvCxnSpPr/>
                <p:nvPr/>
              </p:nvCxnSpPr>
              <p:spPr bwMode="auto">
                <a:xfrm rot="5400000" flipH="1" flipV="1">
                  <a:off x="5795186" y="2534432"/>
                  <a:ext cx="693746" cy="438156"/>
                </a:xfrm>
                <a:prstGeom prst="line">
                  <a:avLst/>
                </a:prstGeom>
                <a:noFill/>
                <a:ln w="38100" cap="flat" cmpd="sng" algn="ctr">
                  <a:solidFill>
                    <a:srgbClr val="FF0000"/>
                  </a:solidFill>
                  <a:prstDash val="solid"/>
                  <a:round/>
                  <a:headEnd type="none" w="med" len="med"/>
                  <a:tailEnd type="none" w="med" len="med"/>
                </a:ln>
                <a:effectLst/>
              </p:spPr>
            </p:cxnSp>
            <p:cxnSp>
              <p:nvCxnSpPr>
                <p:cNvPr id="239" name="Gerade Verbindung 238"/>
                <p:cNvCxnSpPr/>
                <p:nvPr/>
              </p:nvCxnSpPr>
              <p:spPr bwMode="auto">
                <a:xfrm rot="16200000" flipV="1">
                  <a:off x="5229236" y="2406637"/>
                  <a:ext cx="1058875" cy="328617"/>
                </a:xfrm>
                <a:prstGeom prst="line">
                  <a:avLst/>
                </a:prstGeom>
                <a:noFill/>
                <a:ln w="38100" cap="flat" cmpd="sng" algn="ctr">
                  <a:solidFill>
                    <a:srgbClr val="FF0000"/>
                  </a:solidFill>
                  <a:prstDash val="solid"/>
                  <a:round/>
                  <a:headEnd type="none" w="med" len="med"/>
                  <a:tailEnd type="none" w="med" len="med"/>
                </a:ln>
                <a:effectLst/>
              </p:spPr>
            </p:cxnSp>
            <p:cxnSp>
              <p:nvCxnSpPr>
                <p:cNvPr id="240" name="Gerade Verbindung 239"/>
                <p:cNvCxnSpPr/>
                <p:nvPr/>
              </p:nvCxnSpPr>
              <p:spPr bwMode="auto">
                <a:xfrm rot="5400000" flipH="1" flipV="1">
                  <a:off x="5959494" y="1858941"/>
                  <a:ext cx="949338" cy="146052"/>
                </a:xfrm>
                <a:prstGeom prst="line">
                  <a:avLst/>
                </a:prstGeom>
                <a:noFill/>
                <a:ln w="38100" cap="flat" cmpd="sng" algn="ctr">
                  <a:solidFill>
                    <a:srgbClr val="FF0000"/>
                  </a:solidFill>
                  <a:prstDash val="solid"/>
                  <a:round/>
                  <a:headEnd type="none" w="med" len="med"/>
                  <a:tailEnd type="none" w="med" len="med"/>
                </a:ln>
                <a:effectLst/>
              </p:spPr>
            </p:cxnSp>
            <p:cxnSp>
              <p:nvCxnSpPr>
                <p:cNvPr id="241" name="Gerade Verbindung 240"/>
                <p:cNvCxnSpPr/>
                <p:nvPr/>
              </p:nvCxnSpPr>
              <p:spPr bwMode="auto">
                <a:xfrm flipV="1">
                  <a:off x="5338773" y="3575051"/>
                  <a:ext cx="401643" cy="255592"/>
                </a:xfrm>
                <a:prstGeom prst="line">
                  <a:avLst/>
                </a:prstGeom>
                <a:noFill/>
                <a:ln w="38100" cap="flat" cmpd="sng" algn="ctr">
                  <a:solidFill>
                    <a:srgbClr val="FF0000"/>
                  </a:solidFill>
                  <a:prstDash val="solid"/>
                  <a:round/>
                  <a:headEnd type="none" w="med" len="med"/>
                  <a:tailEnd type="none" w="med" len="med"/>
                </a:ln>
                <a:effectLst/>
              </p:spPr>
            </p:cxnSp>
            <p:cxnSp>
              <p:nvCxnSpPr>
                <p:cNvPr id="242" name="Gerade Verbindung 241"/>
                <p:cNvCxnSpPr/>
                <p:nvPr/>
              </p:nvCxnSpPr>
              <p:spPr bwMode="auto">
                <a:xfrm rot="5400000">
                  <a:off x="4937130" y="3355974"/>
                  <a:ext cx="876312" cy="73026"/>
                </a:xfrm>
                <a:prstGeom prst="line">
                  <a:avLst/>
                </a:prstGeom>
                <a:noFill/>
                <a:ln w="38100" cap="flat" cmpd="sng" algn="ctr">
                  <a:solidFill>
                    <a:srgbClr val="FF0000"/>
                  </a:solidFill>
                  <a:prstDash val="solid"/>
                  <a:round/>
                  <a:headEnd type="none" w="med" len="med"/>
                  <a:tailEnd type="none" w="med" len="med"/>
                </a:ln>
                <a:effectLst/>
              </p:spPr>
            </p:cxnSp>
            <p:cxnSp>
              <p:nvCxnSpPr>
                <p:cNvPr id="243" name="Gerade Verbindung 242"/>
                <p:cNvCxnSpPr/>
                <p:nvPr/>
              </p:nvCxnSpPr>
              <p:spPr bwMode="auto">
                <a:xfrm rot="5400000">
                  <a:off x="4645028" y="4232286"/>
                  <a:ext cx="1095388" cy="292107"/>
                </a:xfrm>
                <a:prstGeom prst="line">
                  <a:avLst/>
                </a:prstGeom>
                <a:noFill/>
                <a:ln w="38100" cap="flat" cmpd="sng" algn="ctr">
                  <a:solidFill>
                    <a:srgbClr val="FF0000"/>
                  </a:solidFill>
                  <a:prstDash val="solid"/>
                  <a:round/>
                  <a:headEnd type="none" w="med" len="med"/>
                  <a:tailEnd type="none" w="med" len="med"/>
                </a:ln>
                <a:effectLst/>
              </p:spPr>
            </p:cxnSp>
            <p:cxnSp>
              <p:nvCxnSpPr>
                <p:cNvPr id="244" name="Gerade Verbindung 243"/>
                <p:cNvCxnSpPr/>
                <p:nvPr/>
              </p:nvCxnSpPr>
              <p:spPr bwMode="auto">
                <a:xfrm rot="5400000" flipH="1" flipV="1">
                  <a:off x="5320517" y="4688699"/>
                  <a:ext cx="1058877" cy="219078"/>
                </a:xfrm>
                <a:prstGeom prst="line">
                  <a:avLst/>
                </a:prstGeom>
                <a:noFill/>
                <a:ln w="38100" cap="flat" cmpd="sng" algn="ctr">
                  <a:solidFill>
                    <a:srgbClr val="FF0000"/>
                  </a:solidFill>
                  <a:prstDash val="solid"/>
                  <a:round/>
                  <a:headEnd type="none" w="med" len="med"/>
                  <a:tailEnd type="none" w="med" len="med"/>
                </a:ln>
                <a:effectLst/>
              </p:spPr>
            </p:cxnSp>
            <p:cxnSp>
              <p:nvCxnSpPr>
                <p:cNvPr id="245" name="Gerade Verbindung 244"/>
                <p:cNvCxnSpPr/>
                <p:nvPr/>
              </p:nvCxnSpPr>
              <p:spPr bwMode="auto">
                <a:xfrm>
                  <a:off x="5046669" y="4926033"/>
                  <a:ext cx="693747" cy="401643"/>
                </a:xfrm>
                <a:prstGeom prst="line">
                  <a:avLst/>
                </a:prstGeom>
                <a:noFill/>
                <a:ln w="38100" cap="flat" cmpd="sng" algn="ctr">
                  <a:solidFill>
                    <a:srgbClr val="FF0000"/>
                  </a:solidFill>
                  <a:prstDash val="solid"/>
                  <a:round/>
                  <a:headEnd type="none" w="med" len="med"/>
                  <a:tailEnd type="none" w="med" len="med"/>
                </a:ln>
                <a:effectLst/>
              </p:spPr>
            </p:cxnSp>
            <p:cxnSp>
              <p:nvCxnSpPr>
                <p:cNvPr id="246" name="Gerade Verbindung 245"/>
                <p:cNvCxnSpPr/>
                <p:nvPr/>
              </p:nvCxnSpPr>
              <p:spPr bwMode="auto">
                <a:xfrm rot="5400000" flipH="1" flipV="1">
                  <a:off x="5740416" y="4816494"/>
                  <a:ext cx="511183" cy="511182"/>
                </a:xfrm>
                <a:prstGeom prst="line">
                  <a:avLst/>
                </a:prstGeom>
                <a:noFill/>
                <a:ln w="38100" cap="flat" cmpd="sng" algn="ctr">
                  <a:solidFill>
                    <a:srgbClr val="FF0000"/>
                  </a:solidFill>
                  <a:prstDash val="solid"/>
                  <a:round/>
                  <a:headEnd type="none" w="med" len="med"/>
                  <a:tailEnd type="none" w="med" len="med"/>
                </a:ln>
                <a:effectLst/>
              </p:spPr>
            </p:cxnSp>
            <p:cxnSp>
              <p:nvCxnSpPr>
                <p:cNvPr id="247" name="Gerade Verbindung 246"/>
                <p:cNvCxnSpPr/>
                <p:nvPr/>
              </p:nvCxnSpPr>
              <p:spPr bwMode="auto">
                <a:xfrm>
                  <a:off x="5740416" y="5327676"/>
                  <a:ext cx="839799" cy="401643"/>
                </a:xfrm>
                <a:prstGeom prst="line">
                  <a:avLst/>
                </a:prstGeom>
                <a:noFill/>
                <a:ln w="38100" cap="flat" cmpd="sng" algn="ctr">
                  <a:solidFill>
                    <a:srgbClr val="FF0000"/>
                  </a:solidFill>
                  <a:prstDash val="solid"/>
                  <a:round/>
                  <a:headEnd type="none" w="med" len="med"/>
                  <a:tailEnd type="none" w="med" len="med"/>
                </a:ln>
                <a:effectLst/>
              </p:spPr>
            </p:cxnSp>
          </p:grpSp>
        </p:grpSp>
      </p:grpSp>
      <p:grpSp>
        <p:nvGrpSpPr>
          <p:cNvPr id="286" name="Gruppieren 285"/>
          <p:cNvGrpSpPr/>
          <p:nvPr/>
        </p:nvGrpSpPr>
        <p:grpSpPr>
          <a:xfrm>
            <a:off x="17742713" y="26537375"/>
            <a:ext cx="1460520" cy="1079612"/>
            <a:chOff x="2636811" y="2636762"/>
            <a:chExt cx="3943404" cy="2914952"/>
          </a:xfrm>
        </p:grpSpPr>
        <p:pic>
          <p:nvPicPr>
            <p:cNvPr id="287" name="Picture 2" descr="C:\cygwin\home\rflury\infocom09\pics\pics_sources\story_nets\sources\t0.png"/>
            <p:cNvPicPr>
              <a:picLocks noChangeAspect="1" noChangeArrowheads="1"/>
            </p:cNvPicPr>
            <p:nvPr/>
          </p:nvPicPr>
          <p:blipFill>
            <a:blip r:embed="rId5" cstate="print"/>
            <a:srcRect/>
            <a:stretch>
              <a:fillRect/>
            </a:stretch>
          </p:blipFill>
          <p:spPr bwMode="auto">
            <a:xfrm>
              <a:off x="2636811" y="2771766"/>
              <a:ext cx="3943404" cy="2687356"/>
            </a:xfrm>
            <a:prstGeom prst="rect">
              <a:avLst/>
            </a:prstGeom>
            <a:noFill/>
          </p:spPr>
        </p:pic>
        <p:sp>
          <p:nvSpPr>
            <p:cNvPr id="288" name="Freihandform 287"/>
            <p:cNvSpPr/>
            <p:nvPr/>
          </p:nvSpPr>
          <p:spPr bwMode="auto">
            <a:xfrm>
              <a:off x="4197048" y="2847219"/>
              <a:ext cx="682171" cy="2660952"/>
            </a:xfrm>
            <a:custGeom>
              <a:avLst/>
              <a:gdLst>
                <a:gd name="connsiteX0" fmla="*/ 244323 w 682171"/>
                <a:gd name="connsiteY0" fmla="*/ 142724 h 2660952"/>
                <a:gd name="connsiteX1" fmla="*/ 563638 w 682171"/>
                <a:gd name="connsiteY1" fmla="*/ 99181 h 2660952"/>
                <a:gd name="connsiteX2" fmla="*/ 578152 w 682171"/>
                <a:gd name="connsiteY2" fmla="*/ 737810 h 2660952"/>
                <a:gd name="connsiteX3" fmla="*/ 679752 w 682171"/>
                <a:gd name="connsiteY3" fmla="*/ 1361924 h 2660952"/>
                <a:gd name="connsiteX4" fmla="*/ 563638 w 682171"/>
                <a:gd name="connsiteY4" fmla="*/ 1898952 h 2660952"/>
                <a:gd name="connsiteX5" fmla="*/ 433009 w 682171"/>
                <a:gd name="connsiteY5" fmla="*/ 2595638 h 2660952"/>
                <a:gd name="connsiteX6" fmla="*/ 55638 w 682171"/>
                <a:gd name="connsiteY6" fmla="*/ 2290838 h 2660952"/>
                <a:gd name="connsiteX7" fmla="*/ 99181 w 682171"/>
                <a:gd name="connsiteY7" fmla="*/ 1695752 h 2660952"/>
                <a:gd name="connsiteX8" fmla="*/ 273352 w 682171"/>
                <a:gd name="connsiteY8" fmla="*/ 1028095 h 2660952"/>
                <a:gd name="connsiteX9" fmla="*/ 186266 w 682171"/>
                <a:gd name="connsiteY9" fmla="*/ 520095 h 2660952"/>
                <a:gd name="connsiteX10" fmla="*/ 244323 w 682171"/>
                <a:gd name="connsiteY10" fmla="*/ 142724 h 2660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82171" h="2660952">
                  <a:moveTo>
                    <a:pt x="244323" y="142724"/>
                  </a:moveTo>
                  <a:cubicBezTo>
                    <a:pt x="307218" y="72572"/>
                    <a:pt x="508000" y="0"/>
                    <a:pt x="563638" y="99181"/>
                  </a:cubicBezTo>
                  <a:cubicBezTo>
                    <a:pt x="619276" y="198362"/>
                    <a:pt x="558800" y="527353"/>
                    <a:pt x="578152" y="737810"/>
                  </a:cubicBezTo>
                  <a:cubicBezTo>
                    <a:pt x="597504" y="948267"/>
                    <a:pt x="682171" y="1168400"/>
                    <a:pt x="679752" y="1361924"/>
                  </a:cubicBezTo>
                  <a:cubicBezTo>
                    <a:pt x="677333" y="1555448"/>
                    <a:pt x="604762" y="1693333"/>
                    <a:pt x="563638" y="1898952"/>
                  </a:cubicBezTo>
                  <a:cubicBezTo>
                    <a:pt x="522514" y="2104571"/>
                    <a:pt x="517676" y="2530324"/>
                    <a:pt x="433009" y="2595638"/>
                  </a:cubicBezTo>
                  <a:cubicBezTo>
                    <a:pt x="348342" y="2660952"/>
                    <a:pt x="111276" y="2440819"/>
                    <a:pt x="55638" y="2290838"/>
                  </a:cubicBezTo>
                  <a:cubicBezTo>
                    <a:pt x="0" y="2140857"/>
                    <a:pt x="62895" y="1906209"/>
                    <a:pt x="99181" y="1695752"/>
                  </a:cubicBezTo>
                  <a:cubicBezTo>
                    <a:pt x="135467" y="1485295"/>
                    <a:pt x="258838" y="1224038"/>
                    <a:pt x="273352" y="1028095"/>
                  </a:cubicBezTo>
                  <a:cubicBezTo>
                    <a:pt x="287866" y="832152"/>
                    <a:pt x="193523" y="670076"/>
                    <a:pt x="186266" y="520095"/>
                  </a:cubicBezTo>
                  <a:cubicBezTo>
                    <a:pt x="179009" y="370114"/>
                    <a:pt x="181428" y="212876"/>
                    <a:pt x="244323" y="142724"/>
                  </a:cubicBezTo>
                  <a:close/>
                </a:path>
              </a:pathLst>
            </a:custGeom>
            <a:solidFill>
              <a:srgbClr val="006699">
                <a:alpha val="4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indent="-342900" algn="l" defTabSz="914400" rtl="0" eaLnBrk="1" fontAlgn="base" latinLnBrk="0" hangingPunct="1">
                <a:lnSpc>
                  <a:spcPct val="100000"/>
                </a:lnSpc>
                <a:spcBef>
                  <a:spcPct val="20000"/>
                </a:spcBef>
                <a:spcAft>
                  <a:spcPct val="0"/>
                </a:spcAft>
                <a:buClrTx/>
                <a:buSzTx/>
                <a:buFontTx/>
                <a:buChar char="•"/>
                <a:tabLst/>
              </a:pPr>
              <a:endParaRPr kumimoji="0" lang="en-US" sz="2000" b="0" i="0" u="none" strike="noStrike" cap="none" normalizeH="0" baseline="0" smtClean="0">
                <a:ln>
                  <a:noFill/>
                </a:ln>
                <a:solidFill>
                  <a:srgbClr val="000000"/>
                </a:solidFill>
                <a:effectLst/>
                <a:latin typeface="Arial" charset="0"/>
              </a:endParaRPr>
            </a:p>
          </p:txBody>
        </p:sp>
        <p:sp>
          <p:nvSpPr>
            <p:cNvPr id="289" name="Freihandform 288"/>
            <p:cNvSpPr/>
            <p:nvPr/>
          </p:nvSpPr>
          <p:spPr bwMode="auto">
            <a:xfrm>
              <a:off x="4845060" y="2636762"/>
              <a:ext cx="1654921" cy="2914952"/>
            </a:xfrm>
            <a:custGeom>
              <a:avLst/>
              <a:gdLst>
                <a:gd name="connsiteX0" fmla="*/ 232228 w 1753809"/>
                <a:gd name="connsiteY0" fmla="*/ 324152 h 2914952"/>
                <a:gd name="connsiteX1" fmla="*/ 1523999 w 1753809"/>
                <a:gd name="connsiteY1" fmla="*/ 149981 h 2914952"/>
                <a:gd name="connsiteX2" fmla="*/ 1393371 w 1753809"/>
                <a:gd name="connsiteY2" fmla="*/ 1224038 h 2914952"/>
                <a:gd name="connsiteX3" fmla="*/ 1393371 w 1753809"/>
                <a:gd name="connsiteY3" fmla="*/ 1819124 h 2914952"/>
                <a:gd name="connsiteX4" fmla="*/ 1669142 w 1753809"/>
                <a:gd name="connsiteY4" fmla="*/ 2762552 h 2914952"/>
                <a:gd name="connsiteX5" fmla="*/ 885371 w 1753809"/>
                <a:gd name="connsiteY5" fmla="*/ 2733524 h 2914952"/>
                <a:gd name="connsiteX6" fmla="*/ 217714 w 1753809"/>
                <a:gd name="connsiteY6" fmla="*/ 2080381 h 2914952"/>
                <a:gd name="connsiteX7" fmla="*/ 232228 w 1753809"/>
                <a:gd name="connsiteY7" fmla="*/ 1282095 h 2914952"/>
                <a:gd name="connsiteX8" fmla="*/ 130628 w 1753809"/>
                <a:gd name="connsiteY8" fmla="*/ 716038 h 2914952"/>
                <a:gd name="connsiteX9" fmla="*/ 232228 w 1753809"/>
                <a:gd name="connsiteY9" fmla="*/ 324152 h 2914952"/>
                <a:gd name="connsiteX0" fmla="*/ 323780 w 1654921"/>
                <a:gd name="connsiteY0" fmla="*/ 324152 h 2914952"/>
                <a:gd name="connsiteX1" fmla="*/ 1425111 w 1654921"/>
                <a:gd name="connsiteY1" fmla="*/ 149981 h 2914952"/>
                <a:gd name="connsiteX2" fmla="*/ 1294483 w 1654921"/>
                <a:gd name="connsiteY2" fmla="*/ 1224038 h 2914952"/>
                <a:gd name="connsiteX3" fmla="*/ 1294483 w 1654921"/>
                <a:gd name="connsiteY3" fmla="*/ 1819124 h 2914952"/>
                <a:gd name="connsiteX4" fmla="*/ 1570254 w 1654921"/>
                <a:gd name="connsiteY4" fmla="*/ 2762552 h 2914952"/>
                <a:gd name="connsiteX5" fmla="*/ 786483 w 1654921"/>
                <a:gd name="connsiteY5" fmla="*/ 2733524 h 2914952"/>
                <a:gd name="connsiteX6" fmla="*/ 118826 w 1654921"/>
                <a:gd name="connsiteY6" fmla="*/ 2080381 h 2914952"/>
                <a:gd name="connsiteX7" fmla="*/ 133340 w 1654921"/>
                <a:gd name="connsiteY7" fmla="*/ 1282095 h 2914952"/>
                <a:gd name="connsiteX8" fmla="*/ 31740 w 1654921"/>
                <a:gd name="connsiteY8" fmla="*/ 716038 h 2914952"/>
                <a:gd name="connsiteX9" fmla="*/ 323780 w 1654921"/>
                <a:gd name="connsiteY9" fmla="*/ 324152 h 2914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54921" h="2914952">
                  <a:moveTo>
                    <a:pt x="323780" y="324152"/>
                  </a:moveTo>
                  <a:cubicBezTo>
                    <a:pt x="556008" y="229809"/>
                    <a:pt x="1263327" y="0"/>
                    <a:pt x="1425111" y="149981"/>
                  </a:cubicBezTo>
                  <a:cubicBezTo>
                    <a:pt x="1586895" y="299962"/>
                    <a:pt x="1316254" y="945848"/>
                    <a:pt x="1294483" y="1224038"/>
                  </a:cubicBezTo>
                  <a:cubicBezTo>
                    <a:pt x="1272712" y="1502228"/>
                    <a:pt x="1248521" y="1562705"/>
                    <a:pt x="1294483" y="1819124"/>
                  </a:cubicBezTo>
                  <a:cubicBezTo>
                    <a:pt x="1340445" y="2075543"/>
                    <a:pt x="1654921" y="2610152"/>
                    <a:pt x="1570254" y="2762552"/>
                  </a:cubicBezTo>
                  <a:cubicBezTo>
                    <a:pt x="1485587" y="2914952"/>
                    <a:pt x="1028388" y="2847219"/>
                    <a:pt x="786483" y="2733524"/>
                  </a:cubicBezTo>
                  <a:cubicBezTo>
                    <a:pt x="544578" y="2619829"/>
                    <a:pt x="227683" y="2322286"/>
                    <a:pt x="118826" y="2080381"/>
                  </a:cubicBezTo>
                  <a:cubicBezTo>
                    <a:pt x="9969" y="1838476"/>
                    <a:pt x="147854" y="1509485"/>
                    <a:pt x="133340" y="1282095"/>
                  </a:cubicBezTo>
                  <a:cubicBezTo>
                    <a:pt x="118826" y="1054705"/>
                    <a:pt x="0" y="875695"/>
                    <a:pt x="31740" y="716038"/>
                  </a:cubicBezTo>
                  <a:cubicBezTo>
                    <a:pt x="63480" y="556381"/>
                    <a:pt x="91552" y="418495"/>
                    <a:pt x="323780" y="324152"/>
                  </a:cubicBezTo>
                  <a:close/>
                </a:path>
              </a:pathLst>
            </a:custGeom>
            <a:solidFill>
              <a:srgbClr val="33CC33">
                <a:alpha val="4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indent="-342900" algn="l" defTabSz="914400" rtl="0" eaLnBrk="1" fontAlgn="base" latinLnBrk="0" hangingPunct="1">
                <a:lnSpc>
                  <a:spcPct val="100000"/>
                </a:lnSpc>
                <a:spcBef>
                  <a:spcPct val="20000"/>
                </a:spcBef>
                <a:spcAft>
                  <a:spcPct val="0"/>
                </a:spcAft>
                <a:buClrTx/>
                <a:buSzTx/>
                <a:buFontTx/>
                <a:buChar char="•"/>
                <a:tabLst/>
              </a:pPr>
              <a:endParaRPr kumimoji="0" lang="en-US" sz="2000" b="0" i="0" u="none" strike="noStrike" cap="none" normalizeH="0" baseline="0" smtClean="0">
                <a:ln>
                  <a:noFill/>
                </a:ln>
                <a:solidFill>
                  <a:srgbClr val="000000"/>
                </a:solidFill>
                <a:effectLst/>
                <a:latin typeface="Arial" charset="0"/>
              </a:endParaRPr>
            </a:p>
          </p:txBody>
        </p:sp>
        <p:sp>
          <p:nvSpPr>
            <p:cNvPr id="290" name="Freihandform 289"/>
            <p:cNvSpPr/>
            <p:nvPr/>
          </p:nvSpPr>
          <p:spPr bwMode="auto">
            <a:xfrm>
              <a:off x="2808514" y="2762552"/>
              <a:ext cx="1528839" cy="2489200"/>
            </a:xfrm>
            <a:custGeom>
              <a:avLst/>
              <a:gdLst>
                <a:gd name="connsiteX0" fmla="*/ 370115 w 1528839"/>
                <a:gd name="connsiteY0" fmla="*/ 633791 h 2489200"/>
                <a:gd name="connsiteX1" fmla="*/ 587829 w 1528839"/>
                <a:gd name="connsiteY1" fmla="*/ 53219 h 2489200"/>
                <a:gd name="connsiteX2" fmla="*/ 1240972 w 1528839"/>
                <a:gd name="connsiteY2" fmla="*/ 314477 h 2489200"/>
                <a:gd name="connsiteX3" fmla="*/ 1502229 w 1528839"/>
                <a:gd name="connsiteY3" fmla="*/ 1025677 h 2489200"/>
                <a:gd name="connsiteX4" fmla="*/ 1400629 w 1528839"/>
                <a:gd name="connsiteY4" fmla="*/ 2056191 h 2489200"/>
                <a:gd name="connsiteX5" fmla="*/ 1139372 w 1528839"/>
                <a:gd name="connsiteY5" fmla="*/ 2390019 h 2489200"/>
                <a:gd name="connsiteX6" fmla="*/ 341086 w 1528839"/>
                <a:gd name="connsiteY6" fmla="*/ 2375505 h 2489200"/>
                <a:gd name="connsiteX7" fmla="*/ 7257 w 1528839"/>
                <a:gd name="connsiteY7" fmla="*/ 1707848 h 2489200"/>
                <a:gd name="connsiteX8" fmla="*/ 370115 w 1528839"/>
                <a:gd name="connsiteY8" fmla="*/ 633791 h 2489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8839" h="2489200">
                  <a:moveTo>
                    <a:pt x="370115" y="633791"/>
                  </a:moveTo>
                  <a:cubicBezTo>
                    <a:pt x="466877" y="358020"/>
                    <a:pt x="442686" y="106438"/>
                    <a:pt x="587829" y="53219"/>
                  </a:cubicBezTo>
                  <a:cubicBezTo>
                    <a:pt x="732972" y="0"/>
                    <a:pt x="1088572" y="152401"/>
                    <a:pt x="1240972" y="314477"/>
                  </a:cubicBezTo>
                  <a:cubicBezTo>
                    <a:pt x="1393372" y="476553"/>
                    <a:pt x="1475620" y="735391"/>
                    <a:pt x="1502229" y="1025677"/>
                  </a:cubicBezTo>
                  <a:cubicBezTo>
                    <a:pt x="1528839" y="1315963"/>
                    <a:pt x="1461105" y="1828801"/>
                    <a:pt x="1400629" y="2056191"/>
                  </a:cubicBezTo>
                  <a:cubicBezTo>
                    <a:pt x="1340153" y="2283581"/>
                    <a:pt x="1315963" y="2336800"/>
                    <a:pt x="1139372" y="2390019"/>
                  </a:cubicBezTo>
                  <a:cubicBezTo>
                    <a:pt x="962782" y="2443238"/>
                    <a:pt x="529772" y="2489200"/>
                    <a:pt x="341086" y="2375505"/>
                  </a:cubicBezTo>
                  <a:cubicBezTo>
                    <a:pt x="152400" y="2261810"/>
                    <a:pt x="0" y="2002972"/>
                    <a:pt x="7257" y="1707848"/>
                  </a:cubicBezTo>
                  <a:cubicBezTo>
                    <a:pt x="14514" y="1412724"/>
                    <a:pt x="273353" y="909562"/>
                    <a:pt x="370115" y="633791"/>
                  </a:cubicBezTo>
                  <a:close/>
                </a:path>
              </a:pathLst>
            </a:custGeom>
            <a:solidFill>
              <a:srgbClr val="33CC33">
                <a:alpha val="4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indent="-342900" eaLnBrk="1" hangingPunct="1">
                <a:spcBef>
                  <a:spcPct val="20000"/>
                </a:spcBef>
                <a:buFontTx/>
                <a:buChar char="•"/>
              </a:pPr>
              <a:endParaRPr lang="en-US" sz="2000" smtClean="0">
                <a:solidFill>
                  <a:srgbClr val="000000"/>
                </a:solidFill>
                <a:latin typeface="Arial" charset="0"/>
              </a:endParaRPr>
            </a:p>
          </p:txBody>
        </p:sp>
      </p:grpSp>
      <p:grpSp>
        <p:nvGrpSpPr>
          <p:cNvPr id="291" name="Gruppieren 290"/>
          <p:cNvGrpSpPr/>
          <p:nvPr/>
        </p:nvGrpSpPr>
        <p:grpSpPr>
          <a:xfrm>
            <a:off x="17395047" y="28474243"/>
            <a:ext cx="1859340" cy="1136526"/>
            <a:chOff x="2454246" y="3139801"/>
            <a:chExt cx="3833865" cy="2343459"/>
          </a:xfrm>
        </p:grpSpPr>
        <p:grpSp>
          <p:nvGrpSpPr>
            <p:cNvPr id="292" name="Gruppieren 89"/>
            <p:cNvGrpSpPr/>
            <p:nvPr/>
          </p:nvGrpSpPr>
          <p:grpSpPr>
            <a:xfrm>
              <a:off x="3221019" y="3486355"/>
              <a:ext cx="1825649" cy="1716108"/>
              <a:chOff x="3221019" y="3486355"/>
              <a:chExt cx="1825649" cy="1716108"/>
            </a:xfrm>
          </p:grpSpPr>
          <p:cxnSp>
            <p:nvCxnSpPr>
              <p:cNvPr id="298" name="Gerade Verbindung 297"/>
              <p:cNvCxnSpPr/>
              <p:nvPr/>
            </p:nvCxnSpPr>
            <p:spPr bwMode="auto">
              <a:xfrm rot="5400000">
                <a:off x="3722715" y="3668936"/>
                <a:ext cx="774702" cy="508001"/>
              </a:xfrm>
              <a:prstGeom prst="line">
                <a:avLst/>
              </a:prstGeom>
              <a:noFill/>
              <a:ln w="31750" cap="flat" cmpd="sng" algn="ctr">
                <a:solidFill>
                  <a:srgbClr val="006699"/>
                </a:solidFill>
                <a:prstDash val="solid"/>
                <a:round/>
                <a:headEnd type="none" w="med" len="med"/>
                <a:tailEnd type="none" w="med" len="med"/>
              </a:ln>
              <a:effectLst/>
            </p:spPr>
          </p:cxnSp>
          <p:cxnSp>
            <p:nvCxnSpPr>
              <p:cNvPr id="299" name="Gerade Verbindung 298"/>
              <p:cNvCxnSpPr/>
              <p:nvPr/>
            </p:nvCxnSpPr>
            <p:spPr bwMode="auto">
              <a:xfrm rot="5400000" flipH="1" flipV="1">
                <a:off x="3125790" y="4442027"/>
                <a:ext cx="855667" cy="592183"/>
              </a:xfrm>
              <a:prstGeom prst="line">
                <a:avLst/>
              </a:prstGeom>
              <a:noFill/>
              <a:ln w="31750" cap="flat" cmpd="sng" algn="ctr">
                <a:solidFill>
                  <a:srgbClr val="006699"/>
                </a:solidFill>
                <a:prstDash val="solid"/>
                <a:round/>
                <a:headEnd type="none" w="med" len="med"/>
                <a:tailEnd type="none" w="med" len="med"/>
              </a:ln>
              <a:effectLst/>
            </p:spPr>
          </p:cxnSp>
          <p:cxnSp>
            <p:nvCxnSpPr>
              <p:cNvPr id="300" name="Gerade Verbindung 299"/>
              <p:cNvCxnSpPr/>
              <p:nvPr/>
            </p:nvCxnSpPr>
            <p:spPr bwMode="auto">
              <a:xfrm rot="16200000" flipV="1">
                <a:off x="3694140" y="4472209"/>
                <a:ext cx="831850" cy="508000"/>
              </a:xfrm>
              <a:prstGeom prst="line">
                <a:avLst/>
              </a:prstGeom>
              <a:noFill/>
              <a:ln w="31750" cap="flat" cmpd="sng" algn="ctr">
                <a:solidFill>
                  <a:srgbClr val="006699"/>
                </a:solidFill>
                <a:prstDash val="solid"/>
                <a:round/>
                <a:headEnd type="none" w="med" len="med"/>
                <a:tailEnd type="none" w="med" len="med"/>
              </a:ln>
              <a:effectLst/>
            </p:spPr>
          </p:cxnSp>
          <p:cxnSp>
            <p:nvCxnSpPr>
              <p:cNvPr id="301" name="Gerade Verbindung 300"/>
              <p:cNvCxnSpPr/>
              <p:nvPr/>
            </p:nvCxnSpPr>
            <p:spPr bwMode="auto">
              <a:xfrm rot="16200000" flipV="1">
                <a:off x="4291675" y="3607974"/>
                <a:ext cx="775970" cy="631190"/>
              </a:xfrm>
              <a:prstGeom prst="line">
                <a:avLst/>
              </a:prstGeom>
              <a:noFill/>
              <a:ln w="31750" cap="flat" cmpd="sng" algn="ctr">
                <a:solidFill>
                  <a:srgbClr val="006699"/>
                </a:solidFill>
                <a:prstDash val="solid"/>
                <a:round/>
                <a:headEnd type="none" w="med" len="med"/>
                <a:tailEnd type="none" w="med" len="med"/>
              </a:ln>
              <a:effectLst/>
            </p:spPr>
          </p:cxnSp>
          <p:sp>
            <p:nvSpPr>
              <p:cNvPr id="302" name="Ellipse 301"/>
              <p:cNvSpPr/>
              <p:nvPr/>
            </p:nvSpPr>
            <p:spPr bwMode="auto">
              <a:xfrm>
                <a:off x="4316410" y="3486355"/>
                <a:ext cx="109538" cy="109538"/>
              </a:xfrm>
              <a:prstGeom prst="ellipse">
                <a:avLst/>
              </a:prstGeom>
              <a:solidFill>
                <a:schemeClr val="bg1"/>
              </a:solidFill>
              <a:ln w="31750" cap="flat" cmpd="sng" algn="ctr">
                <a:solidFill>
                  <a:srgbClr val="0066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indent="-342900" algn="l" defTabSz="914400" rtl="0" eaLnBrk="1" fontAlgn="base" latinLnBrk="0" hangingPunct="1">
                  <a:lnSpc>
                    <a:spcPct val="100000"/>
                  </a:lnSpc>
                  <a:spcBef>
                    <a:spcPct val="20000"/>
                  </a:spcBef>
                  <a:spcAft>
                    <a:spcPct val="0"/>
                  </a:spcAft>
                  <a:buClrTx/>
                  <a:buSzTx/>
                  <a:buFontTx/>
                  <a:buChar char="•"/>
                  <a:tabLst/>
                </a:pPr>
                <a:endParaRPr kumimoji="0" lang="en-US" sz="2000" b="0" i="0" u="none" strike="noStrike" cap="none" normalizeH="0" baseline="0" dirty="0" smtClean="0">
                  <a:ln>
                    <a:noFill/>
                  </a:ln>
                  <a:solidFill>
                    <a:srgbClr val="000000"/>
                  </a:solidFill>
                  <a:effectLst/>
                  <a:latin typeface="Arial" charset="0"/>
                </a:endParaRPr>
              </a:p>
            </p:txBody>
          </p:sp>
          <p:sp>
            <p:nvSpPr>
              <p:cNvPr id="303" name="Ellipse 302"/>
              <p:cNvSpPr/>
              <p:nvPr/>
            </p:nvSpPr>
            <p:spPr bwMode="auto">
              <a:xfrm>
                <a:off x="4937130" y="4253127"/>
                <a:ext cx="109538" cy="109538"/>
              </a:xfrm>
              <a:prstGeom prst="ellipse">
                <a:avLst/>
              </a:prstGeom>
              <a:solidFill>
                <a:schemeClr val="bg1"/>
              </a:solidFill>
              <a:ln w="31750" cap="flat" cmpd="sng" algn="ctr">
                <a:solidFill>
                  <a:srgbClr val="0066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indent="-342900" algn="l" defTabSz="914400" rtl="0" eaLnBrk="1" fontAlgn="base" latinLnBrk="0" hangingPunct="1">
                  <a:lnSpc>
                    <a:spcPct val="100000"/>
                  </a:lnSpc>
                  <a:spcBef>
                    <a:spcPct val="20000"/>
                  </a:spcBef>
                  <a:spcAft>
                    <a:spcPct val="0"/>
                  </a:spcAft>
                  <a:buClrTx/>
                  <a:buSzTx/>
                  <a:buFontTx/>
                  <a:buChar char="•"/>
                  <a:tabLst/>
                </a:pPr>
                <a:endParaRPr kumimoji="0" lang="en-US" sz="2000" b="0" i="0" u="none" strike="noStrike" cap="none" normalizeH="0" baseline="0" smtClean="0">
                  <a:ln>
                    <a:noFill/>
                  </a:ln>
                  <a:solidFill>
                    <a:srgbClr val="000000"/>
                  </a:solidFill>
                  <a:effectLst/>
                  <a:latin typeface="Arial" charset="0"/>
                </a:endParaRPr>
              </a:p>
            </p:txBody>
          </p:sp>
          <p:sp>
            <p:nvSpPr>
              <p:cNvPr id="304" name="Ellipse 303"/>
              <p:cNvSpPr/>
              <p:nvPr/>
            </p:nvSpPr>
            <p:spPr bwMode="auto">
              <a:xfrm>
                <a:off x="3221019" y="5092925"/>
                <a:ext cx="109538" cy="109538"/>
              </a:xfrm>
              <a:prstGeom prst="ellipse">
                <a:avLst/>
              </a:prstGeom>
              <a:solidFill>
                <a:schemeClr val="bg1"/>
              </a:solidFill>
              <a:ln w="31750" cap="flat" cmpd="sng" algn="ctr">
                <a:solidFill>
                  <a:srgbClr val="0066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indent="-342900" algn="l" defTabSz="914400" rtl="0" eaLnBrk="1" fontAlgn="base" latinLnBrk="0" hangingPunct="1">
                  <a:lnSpc>
                    <a:spcPct val="100000"/>
                  </a:lnSpc>
                  <a:spcBef>
                    <a:spcPct val="20000"/>
                  </a:spcBef>
                  <a:spcAft>
                    <a:spcPct val="0"/>
                  </a:spcAft>
                  <a:buClrTx/>
                  <a:buSzTx/>
                  <a:buFontTx/>
                  <a:buChar char="•"/>
                  <a:tabLst/>
                </a:pPr>
                <a:endParaRPr kumimoji="0" lang="en-US" sz="2000" b="0" i="0" u="none" strike="noStrike" cap="none" normalizeH="0" baseline="0" smtClean="0">
                  <a:ln>
                    <a:noFill/>
                  </a:ln>
                  <a:solidFill>
                    <a:srgbClr val="000000"/>
                  </a:solidFill>
                  <a:effectLst/>
                  <a:latin typeface="Arial" charset="0"/>
                </a:endParaRPr>
              </a:p>
            </p:txBody>
          </p:sp>
          <p:sp>
            <p:nvSpPr>
              <p:cNvPr id="305" name="Ellipse 304"/>
              <p:cNvSpPr/>
              <p:nvPr/>
            </p:nvSpPr>
            <p:spPr bwMode="auto">
              <a:xfrm>
                <a:off x="3805227" y="4253126"/>
                <a:ext cx="109538" cy="109538"/>
              </a:xfrm>
              <a:prstGeom prst="ellipse">
                <a:avLst/>
              </a:prstGeom>
              <a:solidFill>
                <a:schemeClr val="bg1"/>
              </a:solidFill>
              <a:ln w="31750" cap="flat" cmpd="sng" algn="ctr">
                <a:solidFill>
                  <a:srgbClr val="0066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indent="-342900" algn="l" defTabSz="914400" rtl="0" eaLnBrk="1" fontAlgn="base" latinLnBrk="0" hangingPunct="1">
                  <a:lnSpc>
                    <a:spcPct val="100000"/>
                  </a:lnSpc>
                  <a:spcBef>
                    <a:spcPct val="20000"/>
                  </a:spcBef>
                  <a:spcAft>
                    <a:spcPct val="0"/>
                  </a:spcAft>
                  <a:buClrTx/>
                  <a:buSzTx/>
                  <a:buFontTx/>
                  <a:buChar char="•"/>
                  <a:tabLst/>
                </a:pPr>
                <a:endParaRPr kumimoji="0" lang="en-US" sz="2000" b="0" i="0" u="none" strike="noStrike" cap="none" normalizeH="0" baseline="0" smtClean="0">
                  <a:ln>
                    <a:noFill/>
                  </a:ln>
                  <a:solidFill>
                    <a:srgbClr val="000000"/>
                  </a:solidFill>
                  <a:effectLst/>
                  <a:latin typeface="Arial" charset="0"/>
                </a:endParaRPr>
              </a:p>
            </p:txBody>
          </p:sp>
          <p:sp>
            <p:nvSpPr>
              <p:cNvPr id="306" name="Ellipse 305"/>
              <p:cNvSpPr/>
              <p:nvPr/>
            </p:nvSpPr>
            <p:spPr bwMode="auto">
              <a:xfrm>
                <a:off x="4316409" y="5092925"/>
                <a:ext cx="109538" cy="109538"/>
              </a:xfrm>
              <a:prstGeom prst="ellipse">
                <a:avLst/>
              </a:prstGeom>
              <a:solidFill>
                <a:schemeClr val="bg1"/>
              </a:solidFill>
              <a:ln w="31750" cap="flat" cmpd="sng" algn="ctr">
                <a:solidFill>
                  <a:srgbClr val="0066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indent="-342900" algn="l" defTabSz="914400" rtl="0" eaLnBrk="1" fontAlgn="base" latinLnBrk="0" hangingPunct="1">
                  <a:lnSpc>
                    <a:spcPct val="100000"/>
                  </a:lnSpc>
                  <a:spcBef>
                    <a:spcPct val="20000"/>
                  </a:spcBef>
                  <a:spcAft>
                    <a:spcPct val="0"/>
                  </a:spcAft>
                  <a:buClrTx/>
                  <a:buSzTx/>
                  <a:buFontTx/>
                  <a:buChar char="•"/>
                  <a:tabLst/>
                </a:pPr>
                <a:endParaRPr kumimoji="0" lang="en-US" sz="2000" b="0" i="0" u="none" strike="noStrike" cap="none" normalizeH="0" baseline="0" smtClean="0">
                  <a:ln>
                    <a:noFill/>
                  </a:ln>
                  <a:solidFill>
                    <a:srgbClr val="000000"/>
                  </a:solidFill>
                  <a:effectLst/>
                  <a:latin typeface="Arial" charset="0"/>
                </a:endParaRPr>
              </a:p>
            </p:txBody>
          </p:sp>
        </p:grpSp>
        <p:sp>
          <p:nvSpPr>
            <p:cNvPr id="293" name="Textfeld 292"/>
            <p:cNvSpPr txBox="1"/>
            <p:nvPr/>
          </p:nvSpPr>
          <p:spPr>
            <a:xfrm>
              <a:off x="3987792" y="3139801"/>
              <a:ext cx="1241442" cy="317309"/>
            </a:xfrm>
            <a:prstGeom prst="rect">
              <a:avLst/>
            </a:prstGeom>
            <a:noFill/>
          </p:spPr>
          <p:txBody>
            <a:bodyPr wrap="square" lIns="0" tIns="0" rIns="0" bIns="0" rtlCol="0">
              <a:spAutoFit/>
            </a:bodyPr>
            <a:lstStyle/>
            <a:p>
              <a:pPr>
                <a:buNone/>
              </a:pPr>
              <a:r>
                <a:rPr lang="en-US" sz="1000" dirty="0" smtClean="0">
                  <a:latin typeface="+mj-lt"/>
                </a:rPr>
                <a:t>[2, 0, 2]</a:t>
              </a:r>
              <a:endParaRPr lang="en-US" sz="1000" dirty="0">
                <a:latin typeface="+mj-lt"/>
              </a:endParaRPr>
            </a:p>
          </p:txBody>
        </p:sp>
        <p:sp>
          <p:nvSpPr>
            <p:cNvPr id="294" name="Textfeld 293"/>
            <p:cNvSpPr txBox="1"/>
            <p:nvPr/>
          </p:nvSpPr>
          <p:spPr>
            <a:xfrm>
              <a:off x="5046669" y="3976695"/>
              <a:ext cx="1241442" cy="317309"/>
            </a:xfrm>
            <a:prstGeom prst="rect">
              <a:avLst/>
            </a:prstGeom>
            <a:noFill/>
          </p:spPr>
          <p:txBody>
            <a:bodyPr wrap="square" lIns="0" tIns="0" rIns="0" bIns="0" rtlCol="0">
              <a:spAutoFit/>
            </a:bodyPr>
            <a:lstStyle/>
            <a:p>
              <a:pPr>
                <a:buNone/>
              </a:pPr>
              <a:r>
                <a:rPr lang="en-US" sz="1000" dirty="0" smtClean="0">
                  <a:latin typeface="+mj-lt"/>
                </a:rPr>
                <a:t>[3, 1, 3]</a:t>
              </a:r>
              <a:endParaRPr lang="en-US" sz="1000" dirty="0">
                <a:latin typeface="+mj-lt"/>
              </a:endParaRPr>
            </a:p>
          </p:txBody>
        </p:sp>
        <p:sp>
          <p:nvSpPr>
            <p:cNvPr id="295" name="Textfeld 294"/>
            <p:cNvSpPr txBox="1"/>
            <p:nvPr/>
          </p:nvSpPr>
          <p:spPr>
            <a:xfrm>
              <a:off x="2900153" y="3976695"/>
              <a:ext cx="1241442" cy="317309"/>
            </a:xfrm>
            <a:prstGeom prst="rect">
              <a:avLst/>
            </a:prstGeom>
            <a:noFill/>
          </p:spPr>
          <p:txBody>
            <a:bodyPr wrap="square" lIns="0" tIns="0" rIns="0" bIns="0" rtlCol="0">
              <a:spAutoFit/>
            </a:bodyPr>
            <a:lstStyle/>
            <a:p>
              <a:pPr>
                <a:buNone/>
              </a:pPr>
              <a:r>
                <a:rPr lang="en-US" sz="1000" dirty="0" smtClean="0">
                  <a:latin typeface="+mj-lt"/>
                </a:rPr>
                <a:t>[1, 1, 1]</a:t>
              </a:r>
              <a:endParaRPr lang="en-US" sz="1000" dirty="0">
                <a:latin typeface="+mj-lt"/>
              </a:endParaRPr>
            </a:p>
          </p:txBody>
        </p:sp>
        <p:sp>
          <p:nvSpPr>
            <p:cNvPr id="296" name="Textfeld 295"/>
            <p:cNvSpPr txBox="1"/>
            <p:nvPr/>
          </p:nvSpPr>
          <p:spPr>
            <a:xfrm>
              <a:off x="4389435" y="5165951"/>
              <a:ext cx="1241442" cy="317309"/>
            </a:xfrm>
            <a:prstGeom prst="rect">
              <a:avLst/>
            </a:prstGeom>
            <a:noFill/>
          </p:spPr>
          <p:txBody>
            <a:bodyPr wrap="square" lIns="0" tIns="0" rIns="0" bIns="0" rtlCol="0">
              <a:spAutoFit/>
            </a:bodyPr>
            <a:lstStyle/>
            <a:p>
              <a:pPr>
                <a:buNone/>
              </a:pPr>
              <a:r>
                <a:rPr lang="en-US" sz="1000" dirty="0" smtClean="0">
                  <a:latin typeface="+mj-lt"/>
                </a:rPr>
                <a:t>[0, 2, 2]</a:t>
              </a:r>
              <a:endParaRPr lang="en-US" sz="1000" dirty="0">
                <a:latin typeface="+mj-lt"/>
              </a:endParaRPr>
            </a:p>
          </p:txBody>
        </p:sp>
        <p:sp>
          <p:nvSpPr>
            <p:cNvPr id="297" name="Textfeld 296"/>
            <p:cNvSpPr txBox="1"/>
            <p:nvPr/>
          </p:nvSpPr>
          <p:spPr>
            <a:xfrm>
              <a:off x="2454246" y="5165951"/>
              <a:ext cx="1241442" cy="317309"/>
            </a:xfrm>
            <a:prstGeom prst="rect">
              <a:avLst/>
            </a:prstGeom>
            <a:noFill/>
          </p:spPr>
          <p:txBody>
            <a:bodyPr wrap="square" lIns="0" tIns="0" rIns="0" bIns="0" rtlCol="0">
              <a:spAutoFit/>
            </a:bodyPr>
            <a:lstStyle/>
            <a:p>
              <a:pPr>
                <a:buNone/>
              </a:pPr>
              <a:r>
                <a:rPr lang="en-US" sz="1000" dirty="0" smtClean="0">
                  <a:latin typeface="+mj-lt"/>
                </a:rPr>
                <a:t>[0, 2, 0]</a:t>
              </a:r>
              <a:endParaRPr lang="en-US" sz="1000" dirty="0">
                <a:latin typeface="+mj-lt"/>
              </a:endParaRPr>
            </a:p>
          </p:txBody>
        </p:sp>
      </p:grpSp>
      <p:sp>
        <p:nvSpPr>
          <p:cNvPr id="307" name="Abgerundetes Rechteck 306"/>
          <p:cNvSpPr/>
          <p:nvPr/>
        </p:nvSpPr>
        <p:spPr bwMode="auto">
          <a:xfrm>
            <a:off x="10424208" y="31072423"/>
            <a:ext cx="18096005" cy="7291414"/>
          </a:xfrm>
          <a:prstGeom prst="roundRect">
            <a:avLst>
              <a:gd name="adj" fmla="val 5477"/>
            </a:avLst>
          </a:prstGeom>
          <a:gradFill>
            <a:gsLst>
              <a:gs pos="0">
                <a:schemeClr val="bg1">
                  <a:lumMod val="85000"/>
                </a:schemeClr>
              </a:gs>
              <a:gs pos="16000">
                <a:schemeClr val="bg1"/>
              </a:gs>
            </a:gsLst>
            <a:lin ang="5400000" scaled="1"/>
          </a:gradFill>
          <a:ln w="9525" cap="flat" cmpd="sng" algn="ctr">
            <a:solidFill>
              <a:schemeClr val="bg1">
                <a:lumMod val="65000"/>
              </a:schemeClr>
            </a:solidFill>
            <a:prstDash val="solid"/>
            <a:round/>
            <a:headEnd type="none" w="med" len="med"/>
            <a:tailEnd type="none" w="med" len="med"/>
          </a:ln>
          <a:effectLst/>
          <a:scene3d>
            <a:camera prst="orthographicFront"/>
            <a:lightRig rig="threePt" dir="t"/>
          </a:scene3d>
          <a:sp3d>
            <a:bevelT/>
          </a:sp3d>
        </p:spPr>
        <p:txBody>
          <a:bodyPr vert="horz" wrap="square" lIns="0" tIns="45720" rIns="0" bIns="45720" numCol="1" rtlCol="0" anchor="t" anchorCtr="0" compatLnSpc="1">
            <a:prstTxWarp prst="textNoShape">
              <a:avLst/>
            </a:prstTxWarp>
          </a:bodyPr>
          <a:lstStyle/>
          <a:p>
            <a:pPr marL="0" marR="0" indent="0" algn="ctr" defTabSz="912813" latinLnBrk="0">
              <a:lnSpc>
                <a:spcPct val="100000"/>
              </a:lnSpc>
              <a:buClrTx/>
              <a:buSzTx/>
              <a:buFontTx/>
              <a:buNone/>
              <a:tabLst/>
            </a:pPr>
            <a:r>
              <a:rPr lang="en-US" sz="3100" b="1" dirty="0" smtClean="0">
                <a:solidFill>
                  <a:srgbClr val="333399"/>
                </a:solidFill>
                <a:latin typeface="Tahoma" pitchFamily="34" charset="0"/>
              </a:rPr>
              <a:t>How good is our greedy embedding?</a:t>
            </a:r>
          </a:p>
          <a:p>
            <a:pPr defTabSz="912813"/>
            <a:endParaRPr lang="en-US" sz="800" dirty="0" smtClean="0">
              <a:latin typeface="Tahoma" pitchFamily="34" charset="0"/>
            </a:endParaRPr>
          </a:p>
          <a:p>
            <a:pPr algn="just" defTabSz="912813"/>
            <a:r>
              <a:rPr lang="en-US" sz="2800" dirty="0" smtClean="0">
                <a:latin typeface="Tahoma" pitchFamily="34" charset="0"/>
              </a:rPr>
              <a:t>Our greedy embedding is the first to ensure a constant stretch for greedy routing. To get a feeling about the quality of our embedding, we ran simulations on over 2000 random networks of varying size and analyzed over 10</a:t>
            </a:r>
            <a:r>
              <a:rPr lang="en-US" sz="2800" baseline="30000" dirty="0" smtClean="0">
                <a:latin typeface="Tahoma" pitchFamily="34" charset="0"/>
              </a:rPr>
              <a:t>8</a:t>
            </a:r>
            <a:r>
              <a:rPr lang="en-US" sz="2800" dirty="0" smtClean="0">
                <a:latin typeface="Tahoma" pitchFamily="34" charset="0"/>
              </a:rPr>
              <a:t> paths of 74 hops on average. The plot shows the stretch for different network densities and path lengths.</a:t>
            </a:r>
            <a:endParaRPr lang="de-DE" sz="2800" dirty="0" smtClean="0">
              <a:latin typeface="Tahoma" pitchFamily="34" charset="0"/>
            </a:endParaRPr>
          </a:p>
        </p:txBody>
      </p:sp>
      <p:pic>
        <p:nvPicPr>
          <p:cNvPr id="2051" name="Picture 3" descr="C:\Documents and Settings\rflury\Desktop\infocom09\pics\pics_sources\story_nets\sources\t1.png"/>
          <p:cNvPicPr>
            <a:picLocks noChangeAspect="1" noChangeArrowheads="1"/>
          </p:cNvPicPr>
          <p:nvPr/>
        </p:nvPicPr>
        <p:blipFill>
          <a:blip r:embed="rId6" cstate="print"/>
          <a:srcRect/>
          <a:stretch>
            <a:fillRect/>
          </a:stretch>
        </p:blipFill>
        <p:spPr bwMode="auto">
          <a:xfrm>
            <a:off x="24346811" y="6905731"/>
            <a:ext cx="3942857" cy="2686984"/>
          </a:xfrm>
          <a:prstGeom prst="rect">
            <a:avLst/>
          </a:prstGeom>
          <a:noFill/>
          <a:ln w="3175">
            <a:noFill/>
          </a:ln>
        </p:spPr>
      </p:pic>
      <p:pic>
        <p:nvPicPr>
          <p:cNvPr id="2052" name="Picture 4" descr="C:\Documents and Settings\rflury\Desktop\infocom09\pics\pics_sources\story_nets\sources\t2.png"/>
          <p:cNvPicPr>
            <a:picLocks noChangeAspect="1" noChangeArrowheads="1"/>
          </p:cNvPicPr>
          <p:nvPr/>
        </p:nvPicPr>
        <p:blipFill>
          <a:blip r:embed="rId7" cstate="print"/>
          <a:srcRect/>
          <a:stretch>
            <a:fillRect/>
          </a:stretch>
        </p:blipFill>
        <p:spPr bwMode="auto">
          <a:xfrm>
            <a:off x="24346811" y="9565269"/>
            <a:ext cx="3942857" cy="2686984"/>
          </a:xfrm>
          <a:prstGeom prst="rect">
            <a:avLst/>
          </a:prstGeom>
          <a:noFill/>
          <a:ln w="3175">
            <a:noFill/>
          </a:ln>
        </p:spPr>
      </p:pic>
      <p:pic>
        <p:nvPicPr>
          <p:cNvPr id="2054" name="Picture 6" descr="C:\Documents and Settings\rflury\Desktop\infocom09\pics\pics_sources\story_nets\sources\t4.png"/>
          <p:cNvPicPr>
            <a:picLocks noChangeAspect="1" noChangeArrowheads="1"/>
          </p:cNvPicPr>
          <p:nvPr/>
        </p:nvPicPr>
        <p:blipFill>
          <a:blip r:embed="rId8" cstate="print"/>
          <a:srcRect/>
          <a:stretch>
            <a:fillRect/>
          </a:stretch>
        </p:blipFill>
        <p:spPr bwMode="auto">
          <a:xfrm>
            <a:off x="24346811" y="14864746"/>
            <a:ext cx="3942857" cy="2686984"/>
          </a:xfrm>
          <a:prstGeom prst="rect">
            <a:avLst/>
          </a:prstGeom>
          <a:noFill/>
          <a:ln w="3175">
            <a:noFill/>
          </a:ln>
        </p:spPr>
      </p:pic>
      <p:pic>
        <p:nvPicPr>
          <p:cNvPr id="2055" name="Picture 7" descr="C:\Documents and Settings\rflury\Desktop\infocom09\pics\pics_sources\story_nets\sources\t5.png"/>
          <p:cNvPicPr>
            <a:picLocks noChangeAspect="1" noChangeArrowheads="1"/>
          </p:cNvPicPr>
          <p:nvPr/>
        </p:nvPicPr>
        <p:blipFill>
          <a:blip r:embed="rId9" cstate="print"/>
          <a:srcRect/>
          <a:stretch>
            <a:fillRect/>
          </a:stretch>
        </p:blipFill>
        <p:spPr bwMode="auto">
          <a:xfrm>
            <a:off x="24346811" y="17523591"/>
            <a:ext cx="3942857" cy="2686984"/>
          </a:xfrm>
          <a:prstGeom prst="rect">
            <a:avLst/>
          </a:prstGeom>
          <a:noFill/>
          <a:ln w="3175">
            <a:noFill/>
          </a:ln>
        </p:spPr>
      </p:pic>
      <p:pic>
        <p:nvPicPr>
          <p:cNvPr id="2056" name="Picture 8" descr="C:\Documents and Settings\rflury\Desktop\infocom09\pics\pics_sources\story_nets\sources\t7.png"/>
          <p:cNvPicPr>
            <a:picLocks noChangeAspect="1" noChangeArrowheads="1"/>
          </p:cNvPicPr>
          <p:nvPr/>
        </p:nvPicPr>
        <p:blipFill>
          <a:blip r:embed="rId10" cstate="print"/>
          <a:srcRect/>
          <a:stretch>
            <a:fillRect/>
          </a:stretch>
        </p:blipFill>
        <p:spPr bwMode="auto">
          <a:xfrm>
            <a:off x="24367917" y="21072351"/>
            <a:ext cx="3942857" cy="2686984"/>
          </a:xfrm>
          <a:prstGeom prst="rect">
            <a:avLst/>
          </a:prstGeom>
          <a:noFill/>
        </p:spPr>
      </p:pic>
      <p:pic>
        <p:nvPicPr>
          <p:cNvPr id="30769" name="Picture 49" descr="C:\cygwin\home\rflury\infocom09\pics\pics_sources\story_nets\sources\t6.png"/>
          <p:cNvPicPr>
            <a:picLocks noChangeAspect="1" noChangeArrowheads="1"/>
          </p:cNvPicPr>
          <p:nvPr/>
        </p:nvPicPr>
        <p:blipFill>
          <a:blip r:embed="rId11" cstate="print"/>
          <a:srcRect/>
          <a:stretch>
            <a:fillRect/>
          </a:stretch>
        </p:blipFill>
        <p:spPr bwMode="auto">
          <a:xfrm>
            <a:off x="19950204" y="21067845"/>
            <a:ext cx="3942857" cy="2686984"/>
          </a:xfrm>
          <a:prstGeom prst="rect">
            <a:avLst/>
          </a:prstGeom>
          <a:noFill/>
        </p:spPr>
      </p:pic>
      <p:pic>
        <p:nvPicPr>
          <p:cNvPr id="2057" name="Picture 9" descr="C:\Documents and Settings\rflury\Desktop\infocom09\pics\pics_sources\story_nets\combi3.png"/>
          <p:cNvPicPr>
            <a:picLocks noChangeAspect="1" noChangeArrowheads="1"/>
          </p:cNvPicPr>
          <p:nvPr/>
        </p:nvPicPr>
        <p:blipFill>
          <a:blip r:embed="rId12" cstate="print"/>
          <a:srcRect/>
          <a:stretch>
            <a:fillRect/>
          </a:stretch>
        </p:blipFill>
        <p:spPr bwMode="auto">
          <a:xfrm>
            <a:off x="20138265" y="25281424"/>
            <a:ext cx="7871947" cy="5364353"/>
          </a:xfrm>
          <a:prstGeom prst="rect">
            <a:avLst/>
          </a:prstGeom>
          <a:noFill/>
        </p:spPr>
      </p:pic>
      <p:pic>
        <p:nvPicPr>
          <p:cNvPr id="2060" name="Picture 12" descr="C:\Documents and Settings\rflury\Desktop\ttt.png"/>
          <p:cNvPicPr>
            <a:picLocks noChangeAspect="1" noChangeArrowheads="1"/>
          </p:cNvPicPr>
          <p:nvPr/>
        </p:nvPicPr>
        <p:blipFill>
          <a:blip r:embed="rId13" cstate="print"/>
          <a:srcRect/>
          <a:stretch>
            <a:fillRect/>
          </a:stretch>
        </p:blipFill>
        <p:spPr bwMode="auto">
          <a:xfrm>
            <a:off x="24346811" y="12214405"/>
            <a:ext cx="3942857" cy="2686984"/>
          </a:xfrm>
          <a:prstGeom prst="rect">
            <a:avLst/>
          </a:prstGeom>
          <a:noFill/>
          <a:ln w="3175">
            <a:noFill/>
          </a:ln>
        </p:spPr>
      </p:pic>
      <p:sp>
        <p:nvSpPr>
          <p:cNvPr id="309" name="Textfeld 308"/>
          <p:cNvSpPr txBox="1"/>
          <p:nvPr/>
        </p:nvSpPr>
        <p:spPr>
          <a:xfrm>
            <a:off x="19950203" y="6905730"/>
            <a:ext cx="4117153" cy="13018949"/>
          </a:xfrm>
          <a:prstGeom prst="rect">
            <a:avLst/>
          </a:prstGeom>
          <a:noFill/>
        </p:spPr>
        <p:txBody>
          <a:bodyPr wrap="square" rtlCol="0">
            <a:spAutoFit/>
          </a:bodyPr>
          <a:lstStyle/>
          <a:p>
            <a:endParaRPr lang="en-US" sz="2800" dirty="0" smtClean="0">
              <a:latin typeface="Tahoma" pitchFamily="34" charset="0"/>
            </a:endParaRPr>
          </a:p>
          <a:p>
            <a:r>
              <a:rPr lang="en-US" sz="2800" dirty="0" smtClean="0">
                <a:latin typeface="Tahoma" pitchFamily="34" charset="0"/>
              </a:rPr>
              <a:t>To build the first tree of the tree cover, separate the network.</a:t>
            </a:r>
            <a:endParaRPr lang="en-US" dirty="0" smtClean="0"/>
          </a:p>
          <a:p>
            <a:endParaRPr lang="en-US" sz="2800" dirty="0" smtClean="0">
              <a:latin typeface="Tahoma" pitchFamily="34" charset="0"/>
            </a:endParaRPr>
          </a:p>
          <a:p>
            <a:endParaRPr lang="en-US" sz="2800" dirty="0" smtClean="0">
              <a:latin typeface="Tahoma" pitchFamily="34" charset="0"/>
            </a:endParaRPr>
          </a:p>
          <a:p>
            <a:r>
              <a:rPr lang="en-US" sz="2800" dirty="0" smtClean="0">
                <a:latin typeface="Tahoma" pitchFamily="34" charset="0"/>
              </a:rPr>
              <a:t>From the separator, grow a BFS tree to obtain the first tree.</a:t>
            </a:r>
          </a:p>
          <a:p>
            <a:endParaRPr lang="en-US" sz="2800" dirty="0" smtClean="0">
              <a:latin typeface="Tahoma" pitchFamily="34" charset="0"/>
            </a:endParaRPr>
          </a:p>
          <a:p>
            <a:endParaRPr lang="en-US" sz="2800" dirty="0" smtClean="0">
              <a:latin typeface="Tahoma" pitchFamily="34" charset="0"/>
            </a:endParaRPr>
          </a:p>
          <a:p>
            <a:endParaRPr lang="en-US" sz="2800" dirty="0" smtClean="0">
              <a:latin typeface="Tahoma" pitchFamily="34" charset="0"/>
            </a:endParaRPr>
          </a:p>
          <a:p>
            <a:r>
              <a:rPr lang="en-US" sz="2800" dirty="0" smtClean="0">
                <a:latin typeface="Tahoma" pitchFamily="34" charset="0"/>
              </a:rPr>
              <a:t>Remove the separator from the network and continue recursively on the remaining connected components.</a:t>
            </a:r>
          </a:p>
          <a:p>
            <a:endParaRPr lang="en-US" sz="2800" dirty="0" smtClean="0">
              <a:latin typeface="Tahoma" pitchFamily="34" charset="0"/>
            </a:endParaRPr>
          </a:p>
          <a:p>
            <a:endParaRPr lang="en-US" sz="2800" dirty="0" smtClean="0">
              <a:latin typeface="Tahoma" pitchFamily="34" charset="0"/>
            </a:endParaRPr>
          </a:p>
          <a:p>
            <a:r>
              <a:rPr lang="en-US" sz="2800" dirty="0" smtClean="0">
                <a:latin typeface="Tahoma" pitchFamily="34" charset="0"/>
              </a:rPr>
              <a:t>In our example, the recursion already stops as the new separators already cover the entire components.</a:t>
            </a:r>
          </a:p>
          <a:p>
            <a:endParaRPr lang="en-US" sz="2800" dirty="0" smtClean="0">
              <a:latin typeface="Tahoma" pitchFamily="34" charset="0"/>
            </a:endParaRPr>
          </a:p>
          <a:p>
            <a:r>
              <a:rPr lang="en-US" sz="2800" dirty="0" smtClean="0">
                <a:latin typeface="Tahoma" pitchFamily="34" charset="0"/>
              </a:rPr>
              <a:t>The second tree is obtained by concatenating the components via the removed separator.</a:t>
            </a:r>
          </a:p>
        </p:txBody>
      </p:sp>
      <p:sp>
        <p:nvSpPr>
          <p:cNvPr id="310" name="Textfeld 309"/>
          <p:cNvSpPr txBox="1"/>
          <p:nvPr/>
        </p:nvSpPr>
        <p:spPr>
          <a:xfrm>
            <a:off x="19950204" y="20330311"/>
            <a:ext cx="8060009" cy="523220"/>
          </a:xfrm>
          <a:prstGeom prst="rect">
            <a:avLst/>
          </a:prstGeom>
          <a:noFill/>
        </p:spPr>
        <p:txBody>
          <a:bodyPr wrap="square" rtlCol="0">
            <a:spAutoFit/>
          </a:bodyPr>
          <a:lstStyle/>
          <a:p>
            <a:r>
              <a:rPr lang="en-US" sz="2800" dirty="0" smtClean="0">
                <a:latin typeface="Tahoma" pitchFamily="34" charset="0"/>
              </a:rPr>
              <a:t>Label each tree using the distance labeling.</a:t>
            </a:r>
            <a:endParaRPr lang="de-DE" sz="2800" dirty="0" smtClean="0">
              <a:latin typeface="Tahoma" pitchFamily="34" charset="0"/>
            </a:endParaRPr>
          </a:p>
        </p:txBody>
      </p:sp>
      <p:sp>
        <p:nvSpPr>
          <p:cNvPr id="311" name="Textfeld 310"/>
          <p:cNvSpPr txBox="1"/>
          <p:nvPr/>
        </p:nvSpPr>
        <p:spPr>
          <a:xfrm>
            <a:off x="19950204" y="24259401"/>
            <a:ext cx="8060009" cy="954107"/>
          </a:xfrm>
          <a:prstGeom prst="rect">
            <a:avLst/>
          </a:prstGeom>
          <a:noFill/>
        </p:spPr>
        <p:txBody>
          <a:bodyPr wrap="square" rtlCol="0">
            <a:spAutoFit/>
          </a:bodyPr>
          <a:lstStyle/>
          <a:p>
            <a:r>
              <a:rPr lang="en-US" sz="2800" dirty="0" smtClean="0">
                <a:latin typeface="Tahoma" pitchFamily="34" charset="0"/>
              </a:rPr>
              <a:t>Finally, combine the labels from the different trees to form the coordinate of each node.</a:t>
            </a:r>
            <a:endParaRPr lang="de-DE" sz="2800" dirty="0" smtClean="0">
              <a:latin typeface="Tahoma" pitchFamily="34" charset="0"/>
            </a:endParaRPr>
          </a:p>
        </p:txBody>
      </p:sp>
      <p:grpSp>
        <p:nvGrpSpPr>
          <p:cNvPr id="320" name="Gruppieren 319"/>
          <p:cNvGrpSpPr/>
          <p:nvPr/>
        </p:nvGrpSpPr>
        <p:grpSpPr>
          <a:xfrm>
            <a:off x="10911248" y="33832093"/>
            <a:ext cx="8955554" cy="4033932"/>
            <a:chOff x="10968398" y="33832093"/>
            <a:chExt cx="8955554" cy="4033932"/>
          </a:xfrm>
        </p:grpSpPr>
        <p:pic>
          <p:nvPicPr>
            <p:cNvPr id="312" name="Picture 3" descr="C:\cygwin\home\rflury\infocom09\pics\simulation.png"/>
            <p:cNvPicPr>
              <a:picLocks noChangeAspect="1" noChangeArrowheads="1"/>
            </p:cNvPicPr>
            <p:nvPr/>
          </p:nvPicPr>
          <p:blipFill>
            <a:blip r:embed="rId14" cstate="print">
              <a:clrChange>
                <a:clrFrom>
                  <a:srgbClr val="FFFFFF"/>
                </a:clrFrom>
                <a:clrTo>
                  <a:srgbClr val="FFFFFF">
                    <a:alpha val="0"/>
                  </a:srgbClr>
                </a:clrTo>
              </a:clrChange>
            </a:blip>
            <a:srcRect/>
            <a:stretch>
              <a:fillRect/>
            </a:stretch>
          </p:blipFill>
          <p:spPr bwMode="auto">
            <a:xfrm>
              <a:off x="10968398" y="33929891"/>
              <a:ext cx="8955554" cy="3067092"/>
            </a:xfrm>
            <a:prstGeom prst="rect">
              <a:avLst/>
            </a:prstGeom>
            <a:noFill/>
          </p:spPr>
        </p:pic>
        <p:cxnSp>
          <p:nvCxnSpPr>
            <p:cNvPr id="313" name="Gerade Verbindung mit Pfeil 312"/>
            <p:cNvCxnSpPr/>
            <p:nvPr/>
          </p:nvCxnSpPr>
          <p:spPr bwMode="auto">
            <a:xfrm rot="10800000">
              <a:off x="15613426" y="36522315"/>
              <a:ext cx="803284" cy="511181"/>
            </a:xfrm>
            <a:prstGeom prst="straightConnector1">
              <a:avLst/>
            </a:prstGeom>
            <a:noFill/>
            <a:ln w="38100" cap="flat" cmpd="sng" algn="ctr">
              <a:solidFill>
                <a:schemeClr val="tx1"/>
              </a:solidFill>
              <a:prstDash val="solid"/>
              <a:round/>
              <a:headEnd type="none" w="med" len="med"/>
              <a:tailEnd type="arrow"/>
            </a:ln>
            <a:effectLst/>
          </p:spPr>
        </p:cxnSp>
        <p:cxnSp>
          <p:nvCxnSpPr>
            <p:cNvPr id="314" name="Gerade Verbindung mit Pfeil 313"/>
            <p:cNvCxnSpPr/>
            <p:nvPr/>
          </p:nvCxnSpPr>
          <p:spPr bwMode="auto">
            <a:xfrm flipV="1">
              <a:off x="14335469" y="36631852"/>
              <a:ext cx="657234" cy="547694"/>
            </a:xfrm>
            <a:prstGeom prst="straightConnector1">
              <a:avLst/>
            </a:prstGeom>
            <a:noFill/>
            <a:ln w="38100" cap="flat" cmpd="sng" algn="ctr">
              <a:solidFill>
                <a:schemeClr val="tx1"/>
              </a:solidFill>
              <a:prstDash val="solid"/>
              <a:round/>
              <a:headEnd type="none" w="med" len="med"/>
              <a:tailEnd type="arrow"/>
            </a:ln>
            <a:effectLst/>
          </p:spPr>
        </p:cxnSp>
        <p:sp>
          <p:nvSpPr>
            <p:cNvPr id="315" name="Textfeld 314"/>
            <p:cNvSpPr txBox="1"/>
            <p:nvPr/>
          </p:nvSpPr>
          <p:spPr>
            <a:xfrm>
              <a:off x="12100810" y="37127361"/>
              <a:ext cx="2485138" cy="738664"/>
            </a:xfrm>
            <a:prstGeom prst="rect">
              <a:avLst/>
            </a:prstGeom>
            <a:noFill/>
          </p:spPr>
          <p:txBody>
            <a:bodyPr wrap="square" lIns="0" tIns="0" rIns="0" bIns="0" rtlCol="0">
              <a:spAutoFit/>
            </a:bodyPr>
            <a:lstStyle/>
            <a:p>
              <a:pPr>
                <a:buNone/>
              </a:pPr>
              <a:r>
                <a:rPr lang="en-US" sz="2400" dirty="0" smtClean="0">
                  <a:latin typeface="Tahoma" pitchFamily="34" charset="0"/>
                </a:rPr>
                <a:t>sparse, tree-like networks</a:t>
              </a:r>
            </a:p>
          </p:txBody>
        </p:sp>
        <p:sp>
          <p:nvSpPr>
            <p:cNvPr id="316" name="Textfeld 315"/>
            <p:cNvSpPr txBox="1"/>
            <p:nvPr/>
          </p:nvSpPr>
          <p:spPr>
            <a:xfrm>
              <a:off x="16307171" y="37070008"/>
              <a:ext cx="2534017" cy="738664"/>
            </a:xfrm>
            <a:prstGeom prst="rect">
              <a:avLst/>
            </a:prstGeom>
            <a:noFill/>
          </p:spPr>
          <p:txBody>
            <a:bodyPr wrap="square" lIns="0" tIns="0" rIns="0" bIns="0" rtlCol="0">
              <a:spAutoFit/>
            </a:bodyPr>
            <a:lstStyle/>
            <a:p>
              <a:r>
                <a:rPr lang="en-US" sz="2400" dirty="0" smtClean="0">
                  <a:latin typeface="Tahoma" pitchFamily="34" charset="0"/>
                </a:rPr>
                <a:t>short paths: good tree is likely</a:t>
              </a:r>
            </a:p>
          </p:txBody>
        </p:sp>
        <p:cxnSp>
          <p:nvCxnSpPr>
            <p:cNvPr id="317" name="Gerade Verbindung mit Pfeil 316"/>
            <p:cNvCxnSpPr/>
            <p:nvPr/>
          </p:nvCxnSpPr>
          <p:spPr bwMode="auto">
            <a:xfrm rot="5400000">
              <a:off x="17165226" y="34495842"/>
              <a:ext cx="766774" cy="292104"/>
            </a:xfrm>
            <a:prstGeom prst="straightConnector1">
              <a:avLst/>
            </a:prstGeom>
            <a:noFill/>
            <a:ln w="38100" cap="flat" cmpd="sng" algn="ctr">
              <a:solidFill>
                <a:schemeClr val="tx1"/>
              </a:solidFill>
              <a:prstDash val="solid"/>
              <a:round/>
              <a:headEnd type="none" w="med" len="med"/>
              <a:tailEnd type="arrow"/>
            </a:ln>
            <a:effectLst/>
          </p:spPr>
        </p:cxnSp>
        <p:sp>
          <p:nvSpPr>
            <p:cNvPr id="318" name="Textfeld 317"/>
            <p:cNvSpPr txBox="1"/>
            <p:nvPr/>
          </p:nvSpPr>
          <p:spPr>
            <a:xfrm>
              <a:off x="17800658" y="33832093"/>
              <a:ext cx="2008215" cy="369332"/>
            </a:xfrm>
            <a:prstGeom prst="rect">
              <a:avLst/>
            </a:prstGeom>
            <a:noFill/>
          </p:spPr>
          <p:txBody>
            <a:bodyPr wrap="square" lIns="0" tIns="0" rIns="0" bIns="0" rtlCol="0">
              <a:spAutoFit/>
            </a:bodyPr>
            <a:lstStyle/>
            <a:p>
              <a:pPr>
                <a:buNone/>
              </a:pPr>
              <a:r>
                <a:rPr lang="en-US" sz="2400" dirty="0" smtClean="0">
                  <a:latin typeface="Tahoma" pitchFamily="34" charset="0"/>
                </a:rPr>
                <a:t>fewer samples</a:t>
              </a:r>
            </a:p>
          </p:txBody>
        </p:sp>
      </p:grpSp>
      <p:sp>
        <p:nvSpPr>
          <p:cNvPr id="319" name="Textfeld 318"/>
          <p:cNvSpPr txBox="1"/>
          <p:nvPr/>
        </p:nvSpPr>
        <p:spPr>
          <a:xfrm>
            <a:off x="20688299" y="33593800"/>
            <a:ext cx="7736775" cy="3970318"/>
          </a:xfrm>
          <a:prstGeom prst="rect">
            <a:avLst/>
          </a:prstGeom>
          <a:noFill/>
        </p:spPr>
        <p:txBody>
          <a:bodyPr wrap="square" rtlCol="0">
            <a:spAutoFit/>
          </a:bodyPr>
          <a:lstStyle/>
          <a:p>
            <a:pPr algn="just"/>
            <a:r>
              <a:rPr lang="en-US" sz="2800" dirty="0" smtClean="0">
                <a:latin typeface="Tahoma" pitchFamily="34" charset="0"/>
              </a:rPr>
              <a:t>The average stretch is 1.1, which shows that </a:t>
            </a:r>
            <a:r>
              <a:rPr lang="en-US" sz="2800" i="1" dirty="0" smtClean="0">
                <a:latin typeface="Tahoma" pitchFamily="34" charset="0"/>
              </a:rPr>
              <a:t>our greedy routing has only 10% longer routes than an optimal solution. </a:t>
            </a:r>
          </a:p>
          <a:p>
            <a:endParaRPr lang="en-US" sz="2800" dirty="0" smtClean="0">
              <a:latin typeface="Tahoma" pitchFamily="34" charset="0"/>
            </a:endParaRPr>
          </a:p>
          <a:p>
            <a:pPr algn="just"/>
            <a:r>
              <a:rPr lang="en-US" sz="2800" dirty="0" smtClean="0">
                <a:latin typeface="Tahoma" pitchFamily="34" charset="0"/>
              </a:rPr>
              <a:t>The maximum stretch was found for an ‘unlucky’ short route, which was 3 times longer than the optimal route. In general, short routes tend to have low stretch as they are likely to be connected through a good tree.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8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9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plate">
  <a:themeElements>
    <a:clrScheme name="">
      <a:dk1>
        <a:srgbClr val="000000"/>
      </a:dk1>
      <a:lt1>
        <a:srgbClr val="FFFFFF"/>
      </a:lt1>
      <a:dk2>
        <a:srgbClr val="000000"/>
      </a:dk2>
      <a:lt2>
        <a:srgbClr val="808080"/>
      </a:lt2>
      <a:accent1>
        <a:srgbClr val="FF0000"/>
      </a:accent1>
      <a:accent2>
        <a:srgbClr val="0000FF"/>
      </a:accent2>
      <a:accent3>
        <a:srgbClr val="FFFFFF"/>
      </a:accent3>
      <a:accent4>
        <a:srgbClr val="000000"/>
      </a:accent4>
      <a:accent5>
        <a:srgbClr val="FFAAAA"/>
      </a:accent5>
      <a:accent6>
        <a:srgbClr val="0000E7"/>
      </a:accent6>
      <a:hlink>
        <a:srgbClr val="0000FF"/>
      </a:hlink>
      <a:folHlink>
        <a:srgbClr val="808080"/>
      </a:folHlink>
    </a:clrScheme>
    <a:fontScheme name="Template">
      <a:majorFont>
        <a:latin typeface="Tahoma"/>
        <a:ea typeface=""/>
        <a:cs typeface=""/>
      </a:majorFont>
      <a:minorFont>
        <a:latin typeface="Comic Sans MS"/>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2813" rtl="0" eaLnBrk="0" fontAlgn="base" latinLnBrk="0" hangingPunct="0">
          <a:lnSpc>
            <a:spcPct val="100000"/>
          </a:lnSpc>
          <a:spcBef>
            <a:spcPct val="0"/>
          </a:spcBef>
          <a:spcAft>
            <a:spcPct val="0"/>
          </a:spcAft>
          <a:buClrTx/>
          <a:buSzTx/>
          <a:buFontTx/>
          <a:buNone/>
          <a:tabLst/>
          <a:defRPr kumimoji="0" lang="en-US" sz="4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2813" rtl="0" eaLnBrk="0" fontAlgn="base" latinLnBrk="0" hangingPunct="0">
          <a:lnSpc>
            <a:spcPct val="100000"/>
          </a:lnSpc>
          <a:spcBef>
            <a:spcPct val="0"/>
          </a:spcBef>
          <a:spcAft>
            <a:spcPct val="0"/>
          </a:spcAft>
          <a:buClrTx/>
          <a:buSzTx/>
          <a:buFontTx/>
          <a:buNone/>
          <a:tabLst/>
          <a:defRPr kumimoji="0" lang="en-US" sz="4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Templat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plat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plat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plat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C:\My Documents\Research Day\Template.pot</Template>
  <TotalTime>0</TotalTime>
  <Words>794</Words>
  <Application>Microsoft Office PowerPoint</Application>
  <PresentationFormat>Custom</PresentationFormat>
  <Paragraphs>170</Paragraphs>
  <Slides>1</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Template</vt:lpstr>
      <vt:lpstr>Image</vt:lpstr>
      <vt:lpstr>Greedy Routing with Bounded Stretch</vt:lpstr>
    </vt:vector>
  </TitlesOfParts>
  <Company>Personal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Sabine Susstrunk</dc:creator>
  <cp:lastModifiedBy>user</cp:lastModifiedBy>
  <cp:revision>132</cp:revision>
  <cp:lastPrinted>1999-06-13T10:30:32Z</cp:lastPrinted>
  <dcterms:created xsi:type="dcterms:W3CDTF">1999-06-13T19:15:03Z</dcterms:created>
  <dcterms:modified xsi:type="dcterms:W3CDTF">2012-06-18T07:02:22Z</dcterms:modified>
</cp:coreProperties>
</file>